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499" r:id="rId3"/>
    <p:sldId id="506" r:id="rId4"/>
    <p:sldId id="521" r:id="rId5"/>
    <p:sldId id="505" r:id="rId6"/>
    <p:sldId id="520" r:id="rId7"/>
    <p:sldId id="516" r:id="rId8"/>
    <p:sldId id="519" r:id="rId9"/>
    <p:sldId id="52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3"/>
    <p:restoredTop sz="77871" autoAdjust="0"/>
  </p:normalViewPr>
  <p:slideViewPr>
    <p:cSldViewPr snapToGrid="0" showGuides="1">
      <p:cViewPr varScale="1">
        <p:scale>
          <a:sx n="129" d="100"/>
          <a:sy n="129" d="100"/>
        </p:scale>
        <p:origin x="1904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Wilcox rank sum test doesn’t assume equal variances (t test does)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85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5658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 = 0.02 for CD8 TEM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pgen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TRB 10% cutoff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42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222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911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40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Fewer Tregs associated with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irAEs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in literature, don’t see that here though, don’t even see ICI decreasing Tregs…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6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Cleaned up cell type abundance comparisons between </a:t>
            </a:r>
            <a:r>
              <a:rPr lang="en-US" dirty="0" err="1"/>
              <a:t>irAE</a:t>
            </a:r>
            <a:r>
              <a:rPr lang="en-US" dirty="0"/>
              <a:t> groups across both datasets, UMAP contour plot</a:t>
            </a:r>
          </a:p>
          <a:p>
            <a:r>
              <a:rPr lang="en-US" dirty="0"/>
              <a:t>Looking at feature differences between </a:t>
            </a:r>
            <a:r>
              <a:rPr lang="en-US" dirty="0" err="1"/>
              <a:t>irAE</a:t>
            </a:r>
            <a:r>
              <a:rPr lang="en-US" dirty="0"/>
              <a:t> groups across datasets across different bins of top clonotype %s using heatmaps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DE8FA55-C9B5-0FD6-D2C0-F7897C5D1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227045"/>
            <a:ext cx="5257800" cy="31930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proliferating T cells (CD4 and CD8), fewer memory T cells (CD4 TEM, CD8 TCM), fewer MAITs in </a:t>
            </a:r>
            <a:r>
              <a:rPr lang="en-US" sz="3600" dirty="0" err="1"/>
              <a:t>irAE</a:t>
            </a:r>
            <a:r>
              <a:rPr lang="en-US" sz="3600" dirty="0"/>
              <a:t> tissue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65CDE9-FA4E-0649-FFEB-FE67B86BA39D}"/>
              </a:ext>
            </a:extLst>
          </p:cNvPr>
          <p:cNvSpPr txBox="1"/>
          <p:nvPr/>
        </p:nvSpPr>
        <p:spPr>
          <a:xfrm>
            <a:off x="1920240" y="1861623"/>
            <a:ext cx="2031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Myocarditis dataset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AC99D1-BBFB-364D-C93D-F9EFA893D647}"/>
              </a:ext>
            </a:extLst>
          </p:cNvPr>
          <p:cNvSpPr txBox="1"/>
          <p:nvPr/>
        </p:nvSpPr>
        <p:spPr>
          <a:xfrm>
            <a:off x="7972803" y="1861623"/>
            <a:ext cx="150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Colitis 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04972-7431-A8DF-F214-0CA56CC31F94}"/>
              </a:ext>
            </a:extLst>
          </p:cNvPr>
          <p:cNvSpPr txBox="1"/>
          <p:nvPr/>
        </p:nvSpPr>
        <p:spPr>
          <a:xfrm>
            <a:off x="6687024" y="5591472"/>
            <a:ext cx="35945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Wilcoxon rank sum test.</a:t>
            </a:r>
            <a:r>
              <a:rPr lang="en-US" sz="1400" dirty="0">
                <a:cs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**, p &lt;1e-2; *; p &lt;0.05</a:t>
            </a:r>
            <a:endParaRPr lang="en-US" sz="1400" b="0" i="0" u="none" strike="noStrike" dirty="0">
              <a:solidFill>
                <a:srgbClr val="212121"/>
              </a:solidFill>
              <a:effectLst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E05D2D-A200-4B71-9407-51E00BEE8CB1}"/>
              </a:ext>
            </a:extLst>
          </p:cNvPr>
          <p:cNvSpPr txBox="1"/>
          <p:nvPr/>
        </p:nvSpPr>
        <p:spPr>
          <a:xfrm>
            <a:off x="7771314" y="2655791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3A035E-CF79-F577-26A2-9DDBF7593AB8}"/>
              </a:ext>
            </a:extLst>
          </p:cNvPr>
          <p:cNvSpPr txBox="1"/>
          <p:nvPr/>
        </p:nvSpPr>
        <p:spPr>
          <a:xfrm>
            <a:off x="9751403" y="2677807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1B0F4D-1B2B-499E-62ED-A459DCDF2C0D}"/>
              </a:ext>
            </a:extLst>
          </p:cNvPr>
          <p:cNvSpPr txBox="1"/>
          <p:nvPr/>
        </p:nvSpPr>
        <p:spPr>
          <a:xfrm>
            <a:off x="7113544" y="2665730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BF5AFD-0B8A-DF3B-9573-2866AF4DB562}"/>
              </a:ext>
            </a:extLst>
          </p:cNvPr>
          <p:cNvSpPr txBox="1"/>
          <p:nvPr/>
        </p:nvSpPr>
        <p:spPr>
          <a:xfrm>
            <a:off x="8484279" y="2659418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946E68-5EFE-F2FA-4842-A758670F4EFB}"/>
              </a:ext>
            </a:extLst>
          </p:cNvPr>
          <p:cNvSpPr txBox="1"/>
          <p:nvPr/>
        </p:nvSpPr>
        <p:spPr>
          <a:xfrm>
            <a:off x="9112232" y="2658846"/>
            <a:ext cx="674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**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36EA34-EF39-48BB-3DBF-9AF7936FC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35" y="2264879"/>
            <a:ext cx="5155544" cy="315522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10F48CE-6488-C631-0AA3-90C948933747}"/>
              </a:ext>
            </a:extLst>
          </p:cNvPr>
          <p:cNvSpPr txBox="1"/>
          <p:nvPr/>
        </p:nvSpPr>
        <p:spPr>
          <a:xfrm>
            <a:off x="655750" y="5611804"/>
            <a:ext cx="48601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None significant even with t test instead of Wilcox rank sum test</a:t>
            </a:r>
          </a:p>
        </p:txBody>
      </p:sp>
    </p:spTree>
    <p:extLst>
      <p:ext uri="{BB962C8B-B14F-4D97-AF65-F5344CB8AC3E}">
        <p14:creationId xmlns:p14="http://schemas.microsoft.com/office/powerpoint/2010/main" val="409386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More proliferating T cells, fewer memory T cells (CD4 TEM, CD8 TCM), fewer MAITs in colitis </a:t>
            </a:r>
            <a:r>
              <a:rPr lang="en-US" sz="3600" dirty="0" err="1"/>
              <a:t>irAE</a:t>
            </a:r>
            <a:r>
              <a:rPr lang="en-US" sz="3600" dirty="0"/>
              <a:t> tissue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6E71C-1C54-4166-F07D-4F94B1E9B006}"/>
              </a:ext>
            </a:extLst>
          </p:cNvPr>
          <p:cNvSpPr txBox="1"/>
          <p:nvPr/>
        </p:nvSpPr>
        <p:spPr>
          <a:xfrm>
            <a:off x="4836644" y="6085706"/>
            <a:ext cx="12724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Downsampled</a:t>
            </a: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730EA13-8287-F584-1A7A-7B931218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87" y="2022706"/>
            <a:ext cx="6404113" cy="39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155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TRB </a:t>
            </a:r>
            <a:r>
              <a:rPr lang="en-US" dirty="0" err="1"/>
              <a:t>pgen</a:t>
            </a:r>
            <a:r>
              <a:rPr lang="en-US" dirty="0"/>
              <a:t> difference between </a:t>
            </a:r>
            <a:r>
              <a:rPr lang="en-US" dirty="0" err="1"/>
              <a:t>irAE</a:t>
            </a:r>
            <a:r>
              <a:rPr lang="en-US" dirty="0"/>
              <a:t> groups in highly expanded CD8 TEMs pops out in summary heatmaps (myocarditis dataset)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696B83-18C8-325B-69E6-9B91F2AEA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351" y="2405267"/>
            <a:ext cx="5945650" cy="37235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8453229" y="2035935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1521078" y="2035935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180BF-242E-5A3A-1C1D-C8E5E1F7EC49}"/>
              </a:ext>
            </a:extLst>
          </p:cNvPr>
          <p:cNvSpPr txBox="1"/>
          <p:nvPr/>
        </p:nvSpPr>
        <p:spPr>
          <a:xfrm>
            <a:off x="1630924" y="6128805"/>
            <a:ext cx="279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54062-1C0B-0484-EE2A-1D1281CB124A}"/>
              </a:ext>
            </a:extLst>
          </p:cNvPr>
          <p:cNvSpPr txBox="1"/>
          <p:nvPr/>
        </p:nvSpPr>
        <p:spPr>
          <a:xfrm>
            <a:off x="7820524" y="6128805"/>
            <a:ext cx="279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 All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492DA14-FF0B-419A-94A0-A212F56332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4" y="1919288"/>
            <a:ext cx="1045314" cy="6473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5ED362-7A63-5EA0-01CC-F70E05615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626" y="2406104"/>
            <a:ext cx="5813078" cy="372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537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Colitis dataset</a:t>
            </a:r>
            <a:br>
              <a:rPr lang="en-US" dirty="0"/>
            </a:br>
            <a:r>
              <a:rPr lang="en-US" sz="2700" dirty="0"/>
              <a:t> - CD8 TEM </a:t>
            </a:r>
            <a:r>
              <a:rPr lang="en-US" sz="2700" dirty="0" err="1"/>
              <a:t>pgen</a:t>
            </a:r>
            <a:r>
              <a:rPr lang="en-US" sz="2700" dirty="0"/>
              <a:t> TRB difference at higher cutoff (40%) &amp; only in left heatmap</a:t>
            </a:r>
            <a:br>
              <a:rPr lang="en-US" sz="2700" dirty="0"/>
            </a:br>
            <a:r>
              <a:rPr lang="en-US" sz="2700" dirty="0"/>
              <a:t> - TRB CDR3 length pops out among highly expanded CD4 TEMs (didn’t see in myocarditis dataset)</a:t>
            </a:r>
            <a:br>
              <a:rPr lang="en-US" sz="2700" dirty="0"/>
            </a:br>
            <a:r>
              <a:rPr lang="en-US" sz="2700" dirty="0"/>
              <a:t> - CD4 proliferating TRB CDR3 length pops out at all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E997F9-73E0-70F6-C1C4-2CDB31F88B88}"/>
              </a:ext>
            </a:extLst>
          </p:cNvPr>
          <p:cNvSpPr txBox="1"/>
          <p:nvPr/>
        </p:nvSpPr>
        <p:spPr>
          <a:xfrm>
            <a:off x="8453229" y="2224776"/>
            <a:ext cx="1531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Downsampled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CF4FE7-F626-52E0-5138-50BC8583940D}"/>
              </a:ext>
            </a:extLst>
          </p:cNvPr>
          <p:cNvSpPr txBox="1"/>
          <p:nvPr/>
        </p:nvSpPr>
        <p:spPr>
          <a:xfrm>
            <a:off x="1521078" y="2224776"/>
            <a:ext cx="326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Normalized by sequencing depth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6581FA-36BC-D204-DCA5-BEDFA0BFB587}"/>
              </a:ext>
            </a:extLst>
          </p:cNvPr>
          <p:cNvSpPr txBox="1"/>
          <p:nvPr/>
        </p:nvSpPr>
        <p:spPr>
          <a:xfrm>
            <a:off x="1700498" y="6264275"/>
            <a:ext cx="279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 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9FCBE-981F-EFFF-A205-61DD1D00CFA7}"/>
              </a:ext>
            </a:extLst>
          </p:cNvPr>
          <p:cNvSpPr txBox="1"/>
          <p:nvPr/>
        </p:nvSpPr>
        <p:spPr>
          <a:xfrm>
            <a:off x="7703733" y="6264275"/>
            <a:ext cx="2797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Highly expanded ---------- All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5EEB928-3855-0CD3-E26D-A6E99CAE6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584" y="2690136"/>
            <a:ext cx="5845674" cy="35696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B0C5C67-8100-EBA6-8AA4-71E987A74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841" y="2690136"/>
            <a:ext cx="5760577" cy="3574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38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sz="2800" dirty="0"/>
              <a:t>More proliferating T cells, fewer memory T cells (CD4 TEM, CD8 TCM), fewer MAITs in colitis </a:t>
            </a:r>
            <a:r>
              <a:rPr lang="en-US" sz="2800" dirty="0" err="1"/>
              <a:t>irAE</a:t>
            </a:r>
            <a:r>
              <a:rPr lang="en-US" sz="2800" dirty="0"/>
              <a:t> tissue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42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215880" cy="4623402"/>
          </a:xfrm>
        </p:spPr>
        <p:txBody>
          <a:bodyPr>
            <a:normAutofit/>
          </a:bodyPr>
          <a:lstStyle/>
          <a:p>
            <a:r>
              <a:rPr lang="en-US" dirty="0"/>
              <a:t>Should I use VJ genes for convergence/publicity calling? i.e. clonotype vs. CDR3 publicity</a:t>
            </a:r>
          </a:p>
          <a:p>
            <a:r>
              <a:rPr lang="en-US" dirty="0"/>
              <a:t>JC prep: use </a:t>
            </a:r>
            <a:r>
              <a:rPr lang="en-US" dirty="0" err="1"/>
              <a:t>RNAseq</a:t>
            </a:r>
            <a:r>
              <a:rPr lang="en-US" dirty="0"/>
              <a:t> to call TCR clonotypes, although only captures top clonotypes</a:t>
            </a:r>
          </a:p>
          <a:p>
            <a:r>
              <a:rPr lang="en-US" dirty="0"/>
              <a:t>After 1/16 JC focus on </a:t>
            </a:r>
            <a:r>
              <a:rPr lang="en-US" dirty="0" err="1"/>
              <a:t>ATACseq</a:t>
            </a:r>
            <a:r>
              <a:rPr lang="en-US" dirty="0"/>
              <a:t> prep. and 2/1 SI talk prep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3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Don’t see cell type abundance differences in </a:t>
            </a:r>
            <a:r>
              <a:rPr lang="en-US" sz="3600" dirty="0" err="1"/>
              <a:t>downsampled</a:t>
            </a:r>
            <a:r>
              <a:rPr lang="en-US" sz="3600" dirty="0"/>
              <a:t> myocarditis UMAP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3AA54-4E2A-36FA-8C11-2924C6822F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628" y="2122568"/>
            <a:ext cx="6779285" cy="4075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99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19330</TotalTime>
  <Words>405</Words>
  <Application>Microsoft Macintosh PowerPoint</Application>
  <PresentationFormat>Widescreen</PresentationFormat>
  <Paragraphs>50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Menlo</vt:lpstr>
      <vt:lpstr>Times New Roman</vt:lpstr>
      <vt:lpstr>Office Theme</vt:lpstr>
      <vt:lpstr>Weekly meeting</vt:lpstr>
      <vt:lpstr>Outline</vt:lpstr>
      <vt:lpstr>More proliferating T cells (CD4 and CD8), fewer memory T cells (CD4 TEM, CD8 TCM), fewer MAITs in irAE tissue</vt:lpstr>
      <vt:lpstr>More proliferating T cells, fewer memory T cells (CD4 TEM, CD8 TCM), fewer MAITs in colitis irAE tissue</vt:lpstr>
      <vt:lpstr>TRB pgen difference between irAE groups in highly expanded CD8 TEMs pops out in summary heatmaps (myocarditis dataset)</vt:lpstr>
      <vt:lpstr>Colitis dataset  - CD8 TEM pgen TRB difference at higher cutoff (40%) &amp; only in left heatmap  - TRB CDR3 length pops out among highly expanded CD4 TEMs (didn’t see in myocarditis dataset)  - CD4 proliferating TRB CDR3 length pops out at all level</vt:lpstr>
      <vt:lpstr>Conclusions</vt:lpstr>
      <vt:lpstr>Next steps</vt:lpstr>
      <vt:lpstr>Don’t see cell type abundance differences in downsampled myocarditis UMAP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3761</cp:revision>
  <dcterms:created xsi:type="dcterms:W3CDTF">2023-09-15T17:40:02Z</dcterms:created>
  <dcterms:modified xsi:type="dcterms:W3CDTF">2024-01-08T23:01:48Z</dcterms:modified>
</cp:coreProperties>
</file>