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477" r:id="rId2"/>
    <p:sldId id="499" r:id="rId3"/>
    <p:sldId id="527" r:id="rId4"/>
    <p:sldId id="525" r:id="rId5"/>
    <p:sldId id="528" r:id="rId6"/>
    <p:sldId id="526" r:id="rId7"/>
    <p:sldId id="524" r:id="rId8"/>
    <p:sldId id="51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766D"/>
    <a:srgbClr val="06BFC4"/>
    <a:srgbClr val="629CFF"/>
    <a:srgbClr val="03BB38"/>
    <a:srgbClr val="FF7970"/>
    <a:srgbClr val="F775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701"/>
    <p:restoredTop sz="88830" autoAdjust="0"/>
  </p:normalViewPr>
  <p:slideViewPr>
    <p:cSldViewPr snapToGrid="0" showGuides="1">
      <p:cViewPr varScale="1">
        <p:scale>
          <a:sx n="148" d="100"/>
          <a:sy n="148" d="100"/>
        </p:scale>
        <p:origin x="1160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33A773-0DCE-3544-BB67-D5FA58DF903C}" type="datetimeFigureOut">
              <a:rPr lang="en-US" smtClean="0"/>
              <a:t>1/12/24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1BAA8C-FDC6-D345-B4E0-3B0244920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001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427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341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There’s only 1 patient in myocarditis dataset that had colitis and had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scRNAseq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data… not worth looking into anything with n = 1 I don’t think</a:t>
            </a:r>
          </a:p>
          <a:p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#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padj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normalized by clonotype depth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# CD4 Proliferating: 0.01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# CD4 TEM: 0.004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# CD8 Naive: 0.01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# CD8 TCM: 0.01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# MAITs: 0.004</a:t>
            </a:r>
          </a:p>
          <a:p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#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padj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values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downsampled</a:t>
            </a:r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# CD4 Proliferating: 0.01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# CD4 TEM: 0.004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# CD8 Naive: 0.02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# CD8 TCM: 0.01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# MAITs: 0.004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7680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5804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Myo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# CD4 T: 0.00062 (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padj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Colitis # CD4 T: 2e-6 (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padj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4004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# CD4 Naive TRB hydrophobicity 70, 90%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# CD4 TCM TRB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hycrophobicity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70%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# CD4 TCM TRB CDR3 length 70%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# CD4 TEM TRA hydrophobicity 30%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244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1298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1405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A0F7D-5E7F-36F4-9F81-EF599E3514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DED1C0-FB6E-DBC2-BB7B-A07A8B8C6E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1248A5-ED33-A395-C545-863D48908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3415C-01E8-47C5-572D-4511E69EA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A6B2E-FEFC-BE4D-184F-95A8F6202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466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1A8C1-9166-7DEA-3D13-364B26032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E891F6-3DD4-9F59-F743-141E6B34C2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D971C-42DE-4D59-B5E8-CB9F8BDA8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63F9F1-DE9A-F9DE-EAFD-B0DFFE41D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231984-6BB3-B8D1-B86C-A5F5D111F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052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B23516-DDDD-3784-0552-177E497A06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697A8E-2FDE-2B20-22F2-4D8FEC2535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F9A34-1E50-8AA9-2B91-F89D7D9AD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838F2E-F3E3-41D2-928E-A5A5C5A9E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F051A6-42D7-6FD1-A39C-1A9D87260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043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0D417-C050-FC78-7FA1-8F4FEBDAD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C6D99-F150-E151-9944-EC18F88D5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5B6A25-9951-8888-987C-428D29B4F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AF9CFE-9F4D-528A-7686-0A2246036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673BFF-54D4-048B-EE52-7763A173C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6245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0DFAE-AE61-986E-EB48-20ABE234D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313BE9-938E-A674-EA2C-FF6D5D38C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A39E9E-D557-CC11-64C0-D157AF760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7E4CE7-D734-F13F-D984-659B982ED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CBBA3-424C-85A5-38AF-F225EA0AB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151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8789D-121E-B661-3E95-72AE4B6AF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543FC-ECEC-2DDE-0104-106A3A492E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C5FD3F-C10F-8AA1-70B7-401B1B23B2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FD7327-0686-96B1-9475-2555F8CC9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E34DDF-D8E7-3F6C-CB8F-FDF6E7090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288B5A-00ED-82FA-1738-C85CB6180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402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78C69-B515-DF53-BCFA-D550EC94B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94B141-38A1-BE22-A013-A82CC67060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834C5C-0EE0-3A42-5D11-435E37A5F3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3B2EF9-C19C-EDC6-8B3D-580FBC45C7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1659E9-2F87-CFC4-B465-08D2316CBA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C4E6FC-2E10-A26A-D4C3-794777D19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1/12/24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A50073-47FA-8CFF-0617-48785954C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760F9F-3E51-C58C-0BF6-C86FF2980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073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1D032-26A5-7A2D-F678-56393EC3D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98E989-75F8-BB02-B82D-11FAC5E17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1/12/24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9B5C66-E958-649A-5675-A662F06A0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254FA4-DFC4-646F-60E5-DECF271B3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848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104E65-08BD-6907-1F8C-723793CBF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1/12/24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61CC75-33DA-B1F6-96AF-CBB148059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4C4FFB-D0D0-31DD-44BD-B3E7ED184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600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C42D8-1021-2C9E-5F09-32FDF65E2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913F2-059D-752E-A400-647BBF8303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021D53-A503-B148-BD5E-C4D870B455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A35AFC-61BE-1793-693C-F41CB363D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7AF21D-5FB2-4C84-EB29-6F451F34E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A1F816-AD91-E8D2-EBCE-8DA1C28AE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751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80EA5-70CB-2324-481C-69CB3F616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61C042-20F1-9842-172C-4C7DD2B9BC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7864F1-02BA-BDF6-6C2A-9632A1AEAA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9DEC45-E803-35C8-EB66-A31C5C60D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3A919A-3F80-FD6A-344C-529C0DA69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0F0D72-1C3C-A33E-99F8-116B63BA4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221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30EAE4-2EA3-240E-FA0D-88C1D97D8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875C67-A2AC-C558-C959-8951B3D76B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ED394-34D6-0BC7-0954-31A6D6795B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C6068-BAFB-FC44-B9D8-F4B3BB105DE6}" type="datetimeFigureOut">
              <a:rPr lang="en-US" smtClean="0"/>
              <a:t>1/12/24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19F240-BF3F-ED66-6361-3871855837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1740C0-6F4C-5793-2DBF-B20945C2C9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738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F98DB-DE2C-07D3-123C-E9582F8589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Weekly meeting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2C488F-513A-E9AC-F871-02135EAB1B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1 18 </a:t>
            </a:r>
            <a:r>
              <a:rPr lang="en-US" dirty="0"/>
              <a:t>2024</a:t>
            </a:r>
          </a:p>
          <a:p>
            <a:r>
              <a:rPr lang="en-US" dirty="0"/>
              <a:t>Ty Bottorff</a:t>
            </a:r>
          </a:p>
        </p:txBody>
      </p:sp>
    </p:spTree>
    <p:extLst>
      <p:ext uri="{BB962C8B-B14F-4D97-AF65-F5344CB8AC3E}">
        <p14:creationId xmlns:p14="http://schemas.microsoft.com/office/powerpoint/2010/main" val="2740840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01834-7B32-1ACA-4358-B630FB8EE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9289"/>
            <a:ext cx="10612120" cy="4623402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830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Cell type abundance differences in colitis dataset do not seem to be driven by single/few patients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BC99B1-58F4-29CD-F7E8-6252674EA1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36" y="2612746"/>
            <a:ext cx="6145884" cy="36515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A1196DF-B7BA-7769-5CEF-E6CC6C83F9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5028" y="2612745"/>
            <a:ext cx="5816971" cy="365152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B79F913-95A5-09FB-0212-C164DAE9747F}"/>
              </a:ext>
            </a:extLst>
          </p:cNvPr>
          <p:cNvSpPr txBox="1"/>
          <p:nvPr/>
        </p:nvSpPr>
        <p:spPr>
          <a:xfrm>
            <a:off x="1361440" y="2243413"/>
            <a:ext cx="3134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Normalized by clonotype depth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8A4CEC-3F57-B663-1C38-8C98BA5A305C}"/>
              </a:ext>
            </a:extLst>
          </p:cNvPr>
          <p:cNvSpPr txBox="1"/>
          <p:nvPr/>
        </p:nvSpPr>
        <p:spPr>
          <a:xfrm>
            <a:off x="8417136" y="2255198"/>
            <a:ext cx="1531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Downsampled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9EED4E-20BE-9C7F-1D6C-1627A78B10B5}"/>
              </a:ext>
            </a:extLst>
          </p:cNvPr>
          <p:cNvSpPr txBox="1"/>
          <p:nvPr/>
        </p:nvSpPr>
        <p:spPr>
          <a:xfrm>
            <a:off x="3579987" y="6483294"/>
            <a:ext cx="7382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Wilcox rank sum test: **;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padj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&lt;1e-2, *; </a:t>
            </a:r>
            <a:r>
              <a:rPr lang="en-US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padj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&lt;0.05</a:t>
            </a:r>
            <a:endParaRPr lang="en-US" sz="1800" b="0" i="0" u="none" strike="noStrike" dirty="0">
              <a:solidFill>
                <a:srgbClr val="212121"/>
              </a:solidFill>
              <a:effectLst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2AEB70D-DAB0-9F17-2E35-1A709035245F}"/>
              </a:ext>
            </a:extLst>
          </p:cNvPr>
          <p:cNvSpPr txBox="1"/>
          <p:nvPr/>
        </p:nvSpPr>
        <p:spPr>
          <a:xfrm>
            <a:off x="1158240" y="305072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5BEEA5-8DD3-324B-06B7-A957BC4778A8}"/>
              </a:ext>
            </a:extLst>
          </p:cNvPr>
          <p:cNvSpPr txBox="1"/>
          <p:nvPr/>
        </p:nvSpPr>
        <p:spPr>
          <a:xfrm>
            <a:off x="1970848" y="3050722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**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5D5F88F-1AA5-E1B9-8264-C1498D086CF7}"/>
              </a:ext>
            </a:extLst>
          </p:cNvPr>
          <p:cNvSpPr txBox="1"/>
          <p:nvPr/>
        </p:nvSpPr>
        <p:spPr>
          <a:xfrm>
            <a:off x="3482521" y="3056259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5AE900-F996-D7D2-B4B2-4B302AA23E2F}"/>
              </a:ext>
            </a:extLst>
          </p:cNvPr>
          <p:cNvSpPr txBox="1"/>
          <p:nvPr/>
        </p:nvSpPr>
        <p:spPr>
          <a:xfrm>
            <a:off x="2729034" y="3050721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25BBD0A-C097-DC0E-6C83-8E11FF107309}"/>
              </a:ext>
            </a:extLst>
          </p:cNvPr>
          <p:cNvSpPr txBox="1"/>
          <p:nvPr/>
        </p:nvSpPr>
        <p:spPr>
          <a:xfrm>
            <a:off x="4200267" y="305966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**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FEA5B34-F71A-52DA-89A1-7B8614430D9B}"/>
              </a:ext>
            </a:extLst>
          </p:cNvPr>
          <p:cNvSpPr txBox="1"/>
          <p:nvPr/>
        </p:nvSpPr>
        <p:spPr>
          <a:xfrm>
            <a:off x="7397373" y="305072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BB7EA8-4540-5212-507E-16A8EE258450}"/>
              </a:ext>
            </a:extLst>
          </p:cNvPr>
          <p:cNvSpPr txBox="1"/>
          <p:nvPr/>
        </p:nvSpPr>
        <p:spPr>
          <a:xfrm>
            <a:off x="8209981" y="3050722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**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88D9E2F-FF6E-9C5A-6642-772605C8F15D}"/>
              </a:ext>
            </a:extLst>
          </p:cNvPr>
          <p:cNvSpPr txBox="1"/>
          <p:nvPr/>
        </p:nvSpPr>
        <p:spPr>
          <a:xfrm>
            <a:off x="9721654" y="3056259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79AC5D0-156F-A8A5-94EC-0C3BCEC7B25E}"/>
              </a:ext>
            </a:extLst>
          </p:cNvPr>
          <p:cNvSpPr txBox="1"/>
          <p:nvPr/>
        </p:nvSpPr>
        <p:spPr>
          <a:xfrm>
            <a:off x="8968167" y="3050721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040DC19-805F-DFFF-E0FE-6220B7A56DD7}"/>
              </a:ext>
            </a:extLst>
          </p:cNvPr>
          <p:cNvSpPr txBox="1"/>
          <p:nvPr/>
        </p:nvSpPr>
        <p:spPr>
          <a:xfrm>
            <a:off x="10439400" y="305966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**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6BCEC1BE-5128-4236-045D-CC214AF6EC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02947" y="4383468"/>
            <a:ext cx="3997960" cy="2469158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436DB8F-ACC2-B993-4F90-9AD08899C8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1052" y="4615242"/>
            <a:ext cx="4458003" cy="2784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052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/>
              <a:t>Convergence methods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86677852-45F5-FF44-A1F6-968E91099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9290"/>
            <a:ext cx="10124440" cy="4593654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0" dirty="0">
                <a:effectLst/>
              </a:rPr>
              <a:t>Colitis dataset: filter out no ICI group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 dirty="0">
                <a:effectLst/>
              </a:rPr>
              <a:t>Group by cdr3 AA sequence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 dirty="0">
                <a:effectLst/>
              </a:rPr>
              <a:t>Count </a:t>
            </a:r>
            <a:r>
              <a:rPr lang="en-US" b="0" dirty="0" err="1">
                <a:effectLst/>
              </a:rPr>
              <a:t>n_distinct</a:t>
            </a:r>
            <a:r>
              <a:rPr lang="en-US" b="0" dirty="0">
                <a:effectLst/>
              </a:rPr>
              <a:t> cdr3 NT seqs per CDR3 AA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 dirty="0">
                <a:effectLst/>
              </a:rPr>
              <a:t>Ungroup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 dirty="0">
                <a:effectLst/>
              </a:rPr>
              <a:t>Group by CDR3 and </a:t>
            </a:r>
            <a:r>
              <a:rPr lang="en-US" b="0" dirty="0" err="1">
                <a:effectLst/>
              </a:rPr>
              <a:t>irAE</a:t>
            </a:r>
            <a:r>
              <a:rPr lang="en-US" b="0" dirty="0">
                <a:effectLst/>
              </a:rPr>
              <a:t> group (to deal with cases where CDR3 in both groups, also don’t want to group by patient because then double counting CDR3s?)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 dirty="0">
                <a:effectLst/>
              </a:rPr>
              <a:t>Slice(1)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 dirty="0">
                <a:effectLst/>
              </a:rPr>
              <a:t>Perform </a:t>
            </a:r>
            <a:r>
              <a:rPr lang="en-US" b="0" dirty="0" err="1">
                <a:effectLst/>
              </a:rPr>
              <a:t>wilcox</a:t>
            </a:r>
            <a:r>
              <a:rPr lang="en-US" b="0" dirty="0">
                <a:effectLst/>
              </a:rPr>
              <a:t> test on distributions of CDR3 NT seqs/CDR3 AA for 2 groups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 dirty="0">
                <a:effectLst/>
              </a:rPr>
              <a:t>To plot histogram, normalize each group by sum of counts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8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/>
              <a:t>Convergence might be higher in CD4 Ts in no </a:t>
            </a:r>
            <a:r>
              <a:rPr lang="en-US" b="1" dirty="0" err="1"/>
              <a:t>irAE</a:t>
            </a:r>
            <a:r>
              <a:rPr lang="en-US" b="1" dirty="0"/>
              <a:t> group?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3333FF-7FC9-625A-54C7-3DD46FA3DB3B}"/>
              </a:ext>
            </a:extLst>
          </p:cNvPr>
          <p:cNvSpPr txBox="1"/>
          <p:nvPr/>
        </p:nvSpPr>
        <p:spPr>
          <a:xfrm>
            <a:off x="1859280" y="1897658"/>
            <a:ext cx="2296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Myocarditis dataset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C335F2-F2D2-828C-C37A-E24E13038A5E}"/>
              </a:ext>
            </a:extLst>
          </p:cNvPr>
          <p:cNvSpPr txBox="1"/>
          <p:nvPr/>
        </p:nvSpPr>
        <p:spPr>
          <a:xfrm>
            <a:off x="3447795" y="6046595"/>
            <a:ext cx="54880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Caveat:</a:t>
            </a:r>
          </a:p>
          <a:p>
            <a:r>
              <a:rPr lang="en-US" dirty="0"/>
              <a:t> - including both </a:t>
            </a:r>
            <a:r>
              <a:rPr lang="en-US" dirty="0" err="1"/>
              <a:t>intrapatient</a:t>
            </a:r>
            <a:r>
              <a:rPr lang="en-US" dirty="0"/>
              <a:t> &amp; interpatient convergence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7DAEF8-ACAC-CDCE-83DB-BF54627A8045}"/>
              </a:ext>
            </a:extLst>
          </p:cNvPr>
          <p:cNvSpPr txBox="1"/>
          <p:nvPr/>
        </p:nvSpPr>
        <p:spPr>
          <a:xfrm>
            <a:off x="7977153" y="1948458"/>
            <a:ext cx="2296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Colitis dataset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1432982-90EC-E0D3-C804-F3F35CC4EC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402840"/>
            <a:ext cx="5414492" cy="336555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FF35383-8499-6C55-CEA1-3974B70607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753" y="2402840"/>
            <a:ext cx="5655269" cy="3507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895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Given ability of rare clonotypes to drive disease, also looked into non-cumulative clonotype heatmaps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3333FF-7FC9-625A-54C7-3DD46FA3DB3B}"/>
              </a:ext>
            </a:extLst>
          </p:cNvPr>
          <p:cNvSpPr txBox="1"/>
          <p:nvPr/>
        </p:nvSpPr>
        <p:spPr>
          <a:xfrm>
            <a:off x="1859280" y="2527578"/>
            <a:ext cx="2296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Myocarditis dataset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4F2BFEF-1D4C-376D-81A2-CB5173EBC4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883842"/>
            <a:ext cx="5842000" cy="359945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0D92938-1A29-78AE-C397-7E0423532E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1784" y="2883842"/>
            <a:ext cx="5908067" cy="359945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A10C4CE-FDD1-7463-29A8-65E4EEB1F3A1}"/>
              </a:ext>
            </a:extLst>
          </p:cNvPr>
          <p:cNvSpPr txBox="1"/>
          <p:nvPr/>
        </p:nvSpPr>
        <p:spPr>
          <a:xfrm>
            <a:off x="8008812" y="2538447"/>
            <a:ext cx="2296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Colitis dataset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F67597C-A32B-4AC9-613A-289A11D28A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9289"/>
            <a:ext cx="10124440" cy="760689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CD4s in myocarditis dataset (normalized by clonotype depth) have some feature differences (</a:t>
            </a:r>
            <a:r>
              <a:rPr lang="en-US" dirty="0" err="1"/>
              <a:t>padj</a:t>
            </a:r>
            <a:r>
              <a:rPr lang="en-US" dirty="0"/>
              <a:t>), not recapitulated if </a:t>
            </a:r>
            <a:r>
              <a:rPr lang="en-US" dirty="0" err="1"/>
              <a:t>downsampled</a:t>
            </a:r>
            <a:r>
              <a:rPr lang="en-US" dirty="0"/>
              <a:t> or in colitis dataset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0760CA-5905-4A68-CF53-F8EBDDAFBE9D}"/>
              </a:ext>
            </a:extLst>
          </p:cNvPr>
          <p:cNvSpPr txBox="1"/>
          <p:nvPr/>
        </p:nvSpPr>
        <p:spPr>
          <a:xfrm>
            <a:off x="71120" y="6317826"/>
            <a:ext cx="4084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ym typeface="Wingdings" pitchFamily="2" charset="2"/>
              </a:rPr>
              <a:t> </a:t>
            </a:r>
            <a:r>
              <a:rPr lang="en-US" dirty="0"/>
              <a:t>Increasing clonotype abundance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83B00FC-695D-3221-7B14-555153168B0C}"/>
              </a:ext>
            </a:extLst>
          </p:cNvPr>
          <p:cNvSpPr txBox="1"/>
          <p:nvPr/>
        </p:nvSpPr>
        <p:spPr>
          <a:xfrm>
            <a:off x="5900420" y="6317826"/>
            <a:ext cx="4084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ym typeface="Wingdings" pitchFamily="2" charset="2"/>
              </a:rPr>
              <a:t> </a:t>
            </a:r>
            <a:r>
              <a:rPr lang="en-US" dirty="0"/>
              <a:t>Increasing clonotype abundance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10E4D3C-4090-8D69-3A83-214DA12C797C}"/>
              </a:ext>
            </a:extLst>
          </p:cNvPr>
          <p:cNvSpPr txBox="1"/>
          <p:nvPr/>
        </p:nvSpPr>
        <p:spPr>
          <a:xfrm>
            <a:off x="3579987" y="6483294"/>
            <a:ext cx="7382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**, p &lt;1e-2; *; p &lt;0.05</a:t>
            </a:r>
            <a:endParaRPr lang="en-US" sz="1800" b="0" i="0" u="none" strike="noStrike" dirty="0">
              <a:solidFill>
                <a:srgbClr val="21212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050776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01834-7B32-1ACA-4358-B630FB8EE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9289"/>
            <a:ext cx="10124440" cy="4878539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5422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3561080" cy="1325563"/>
          </a:xfrm>
        </p:spPr>
        <p:txBody>
          <a:bodyPr>
            <a:normAutofit/>
          </a:bodyPr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01834-7B32-1ACA-4358-B630FB8EE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9289"/>
            <a:ext cx="10215880" cy="4623402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2303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20737</TotalTime>
  <Words>373</Words>
  <Application>Microsoft Macintosh PowerPoint</Application>
  <PresentationFormat>Widescreen</PresentationFormat>
  <Paragraphs>71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Menlo</vt:lpstr>
      <vt:lpstr>Wingdings</vt:lpstr>
      <vt:lpstr>Office Theme</vt:lpstr>
      <vt:lpstr>Weekly meeting</vt:lpstr>
      <vt:lpstr>Outline</vt:lpstr>
      <vt:lpstr>Cell type abundance differences in colitis dataset do not seem to be driven by single/few patients</vt:lpstr>
      <vt:lpstr>Convergence methods</vt:lpstr>
      <vt:lpstr>Convergence might be higher in CD4 Ts in no irAE group?</vt:lpstr>
      <vt:lpstr>Given ability of rare clonotypes to drive disease, also looked into non-cumulative clonotype heatmaps</vt:lpstr>
      <vt:lpstr>Conclusions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NCI grant meeting with Ty and Nidhi</dc:title>
  <dc:creator>Peter Linsley</dc:creator>
  <cp:lastModifiedBy>Ty Bottorff</cp:lastModifiedBy>
  <cp:revision>4294</cp:revision>
  <dcterms:created xsi:type="dcterms:W3CDTF">2023-09-15T17:40:02Z</dcterms:created>
  <dcterms:modified xsi:type="dcterms:W3CDTF">2024-01-13T04:55:53Z</dcterms:modified>
</cp:coreProperties>
</file>