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477" r:id="rId2"/>
    <p:sldId id="726" r:id="rId3"/>
    <p:sldId id="750" r:id="rId4"/>
    <p:sldId id="753" r:id="rId5"/>
    <p:sldId id="755" r:id="rId6"/>
    <p:sldId id="751" r:id="rId7"/>
    <p:sldId id="752" r:id="rId8"/>
    <p:sldId id="75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DC762"/>
    <a:srgbClr val="FDE824"/>
    <a:srgbClr val="20908C"/>
    <a:srgbClr val="3B528B"/>
    <a:srgbClr val="450C54"/>
    <a:srgbClr val="BEBEBE"/>
    <a:srgbClr val="90ED91"/>
    <a:srgbClr val="01B6EE"/>
    <a:srgbClr val="006400"/>
    <a:srgbClr val="F664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701"/>
    <p:restoredTop sz="76185" autoAdjust="0"/>
  </p:normalViewPr>
  <p:slideViewPr>
    <p:cSldViewPr snapToGrid="0" showGuides="1">
      <p:cViewPr varScale="1">
        <p:scale>
          <a:sx n="126" d="100"/>
          <a:sy n="126" d="100"/>
        </p:scale>
        <p:origin x="2008" y="1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33A773-0DCE-3544-BB67-D5FA58DF903C}" type="datetimeFigureOut">
              <a:rPr lang="en-US" smtClean="0"/>
              <a:t>8/1/24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1BAA8C-FDC6-D345-B4E0-3B02449209FB}" type="slidenum">
              <a:rPr lang="en-US" smtClean="0"/>
              <a:t>‹#›</a:t>
            </a:fld>
            <a:endParaRPr lang="en-US"/>
          </a:p>
        </p:txBody>
      </p:sp>
    </p:spTree>
    <p:extLst>
      <p:ext uri="{BB962C8B-B14F-4D97-AF65-F5344CB8AC3E}">
        <p14:creationId xmlns:p14="http://schemas.microsoft.com/office/powerpoint/2010/main" val="4244001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800" dirty="0">
              <a:effectLst/>
              <a:latin typeface="AdvPSA183"/>
            </a:endParaRPr>
          </a:p>
        </p:txBody>
      </p:sp>
      <p:sp>
        <p:nvSpPr>
          <p:cNvPr id="4" name="Slide Number Placeholder 3"/>
          <p:cNvSpPr>
            <a:spLocks noGrp="1"/>
          </p:cNvSpPr>
          <p:nvPr>
            <p:ph type="sldNum" sz="quarter" idx="10"/>
          </p:nvPr>
        </p:nvSpPr>
        <p:spPr/>
        <p:txBody>
          <a:bodyPr/>
          <a:lstStyle/>
          <a:p>
            <a:fld id="{061BAA8C-FDC6-D345-B4E0-3B02449209FB}" type="slidenum">
              <a:rPr lang="en-US" smtClean="0"/>
              <a:t>1</a:t>
            </a:fld>
            <a:endParaRPr lang="en-US"/>
          </a:p>
        </p:txBody>
      </p:sp>
    </p:spTree>
    <p:extLst>
      <p:ext uri="{BB962C8B-B14F-4D97-AF65-F5344CB8AC3E}">
        <p14:creationId xmlns:p14="http://schemas.microsoft.com/office/powerpoint/2010/main" val="2184427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15C166-0F50-E043-8950-9F266C4565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497E09-6D11-D0BA-D2D1-5B08FB9977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36C4A5-58A4-D062-54A6-1D67A978E992}"/>
              </a:ext>
            </a:extLst>
          </p:cNvPr>
          <p:cNvSpPr>
            <a:spLocks noGrp="1"/>
          </p:cNvSpPr>
          <p:nvPr>
            <p:ph type="body" idx="1"/>
          </p:nvPr>
        </p:nvSpPr>
        <p:spPr/>
        <p:txBody>
          <a:bodyPr/>
          <a:lstStyle/>
          <a:p>
            <a:pPr marL="0" indent="0">
              <a:buFont typeface="+mj-lt"/>
              <a:buNone/>
            </a:pPr>
            <a:r>
              <a:rPr lang="en-US" b="0" dirty="0">
                <a:solidFill>
                  <a:srgbClr val="CCCCCC"/>
                </a:solidFill>
                <a:effectLst/>
                <a:latin typeface="Menlo" panose="020B0609030804020204" pitchFamily="49" charset="0"/>
              </a:rPr>
              <a:t>Cell loss presumably explains higher than expected loss/gain of vars over time (loss could be death or swapping cell sort)</a:t>
            </a:r>
          </a:p>
          <a:p>
            <a:pPr marL="0" indent="0">
              <a:buFont typeface="+mj-lt"/>
              <a:buNone/>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200" dirty="0">
                <a:effectLst/>
                <a:latin typeface="AdvPSA183"/>
              </a:rPr>
              <a:t>Only R in P452: “</a:t>
            </a:r>
            <a:r>
              <a:rPr lang="en-US" sz="1200" dirty="0">
                <a:effectLst/>
                <a:latin typeface="Calibri" panose="020F0502020204030204" pitchFamily="34" charset="0"/>
              </a:rPr>
              <a:t>we first measured their bulk chromatin accessibility at baseline (Week 0/Visit 0) and 104 </a:t>
            </a:r>
            <a:r>
              <a:rPr lang="en-US" sz="1200" dirty="0" err="1">
                <a:effectLst/>
                <a:latin typeface="Calibri" panose="020F0502020204030204" pitchFamily="34" charset="0"/>
              </a:rPr>
              <a:t>wk</a:t>
            </a:r>
            <a:r>
              <a:rPr lang="en-US" sz="1200" dirty="0">
                <a:effectLst/>
                <a:latin typeface="Calibri" panose="020F0502020204030204" pitchFamily="34" charset="0"/>
              </a:rPr>
              <a:t> (Visit 30) post-treatment in alefacept responders (R, defined by C-peptide preservation) using ATAC-seq following sorting from PBMC (</a:t>
            </a:r>
            <a:r>
              <a:rPr lang="en-US" sz="1200" dirty="0">
                <a:effectLst/>
                <a:latin typeface="Calibri,Bold"/>
              </a:rPr>
              <a:t>Figure 1A</a:t>
            </a:r>
            <a:r>
              <a:rPr lang="en-US" sz="1200" dirty="0">
                <a:effectLst/>
                <a:latin typeface="Calibri" panose="020F0502020204030204" pitchFamily="34" charset="0"/>
              </a:rPr>
              <a:t>, Because cell population differences rather than treatment response differences were the focus of our investigation, we sequenced only alefacept responder (R) samples“</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200" dirty="0">
              <a:effectLst/>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200" dirty="0">
                <a:effectLst/>
                <a:latin typeface="Calibri" panose="020F0502020204030204" pitchFamily="34" charset="0"/>
              </a:rPr>
              <a:t>Updated to remove vars present in all sorts in a donor</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200" dirty="0">
              <a:effectLst/>
              <a:latin typeface="Calibri" panose="020F0502020204030204" pitchFamily="34" charset="0"/>
            </a:endParaRPr>
          </a:p>
          <a:p>
            <a:r>
              <a:rPr lang="en-US" dirty="0"/>
              <a:t>MT 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AdvPSA183"/>
              </a:rPr>
              <a:t>Mitochondrial genomes have high copy number (100–1,000s)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AdvPSA183"/>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dirty="0" err="1">
                <a:solidFill>
                  <a:srgbClr val="212121"/>
                </a:solidFill>
                <a:effectLst/>
                <a:highlight>
                  <a:srgbClr val="FFFFFF"/>
                </a:highlight>
                <a:latin typeface="Cambria" panose="02040503050406030204" pitchFamily="18" charset="0"/>
              </a:rPr>
              <a:t>homoplasmy</a:t>
            </a:r>
            <a:r>
              <a:rPr lang="en-US" sz="1200" b="0" i="0" u="none" strike="noStrike" dirty="0">
                <a:solidFill>
                  <a:srgbClr val="212121"/>
                </a:solidFill>
                <a:effectLst/>
                <a:highlight>
                  <a:srgbClr val="FFFFFF"/>
                </a:highlight>
                <a:latin typeface="Cambria" panose="02040503050406030204" pitchFamily="18" charset="0"/>
              </a:rPr>
              <a:t> is when all copies of the mitochondrial genome in a cell are identical; </a:t>
            </a:r>
            <a:r>
              <a:rPr lang="en-US" sz="1200" b="0" i="0" u="none" strike="noStrike" dirty="0" err="1">
                <a:solidFill>
                  <a:srgbClr val="212121"/>
                </a:solidFill>
                <a:effectLst/>
                <a:highlight>
                  <a:srgbClr val="FFFFFF"/>
                </a:highlight>
                <a:latin typeface="Cambria" panose="02040503050406030204" pitchFamily="18" charset="0"/>
              </a:rPr>
              <a:t>heteroplasmy</a:t>
            </a:r>
            <a:r>
              <a:rPr lang="en-US" sz="1200" b="0" i="0" u="none" strike="noStrike" dirty="0">
                <a:solidFill>
                  <a:srgbClr val="212121"/>
                </a:solidFill>
                <a:effectLst/>
                <a:highlight>
                  <a:srgbClr val="FFFFFF"/>
                </a:highlight>
                <a:latin typeface="Cambria" panose="02040503050406030204" pitchFamily="18" charset="0"/>
              </a:rPr>
              <a:t> is when there is a mixture of two or more mitochondrial genotypes</a:t>
            </a:r>
            <a:endParaRPr lang="en-US" sz="1200" dirty="0">
              <a:effectLst/>
              <a:latin typeface="AdvPSA183"/>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AdvPSA183"/>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AdvPSA183"/>
              </a:rPr>
              <a:t>mutations in </a:t>
            </a:r>
            <a:r>
              <a:rPr lang="en-US" sz="1200" dirty="0" err="1">
                <a:effectLst/>
                <a:latin typeface="AdvPSA183"/>
              </a:rPr>
              <a:t>mtDNA</a:t>
            </a:r>
            <a:r>
              <a:rPr lang="en-US" sz="1200" dirty="0">
                <a:effectLst/>
                <a:latin typeface="AdvPSA183"/>
              </a:rPr>
              <a:t> often reach high levels of </a:t>
            </a:r>
            <a:r>
              <a:rPr lang="en-US" sz="1200" dirty="0" err="1">
                <a:effectLst/>
                <a:latin typeface="AdvPSA183"/>
              </a:rPr>
              <a:t>heteroplasmy</a:t>
            </a:r>
            <a:r>
              <a:rPr lang="en-US" sz="1200" dirty="0">
                <a:effectLst/>
                <a:latin typeface="AdvPSA183"/>
              </a:rPr>
              <a:t> (proportion of mitochondrial genomes containing a specific mutation) due to a combination of vegetative segregation, random genetic drift, and relaxed replication </a:t>
            </a:r>
            <a:endParaRPr lang="en-US" b="0" i="0" u="none" strike="noStrike" dirty="0">
              <a:solidFill>
                <a:srgbClr val="212121"/>
              </a:solidFill>
              <a:effectLst/>
              <a:highlight>
                <a:srgbClr val="FFFCF0"/>
              </a:highlight>
              <a:latin typeface="Cambria" panose="02040503050406030204" pitchFamily="18" charset="0"/>
            </a:endParaRPr>
          </a:p>
          <a:p>
            <a:endParaRPr lang="en-US" dirty="0"/>
          </a:p>
          <a:p>
            <a:r>
              <a:rPr lang="en-US" b="0" i="0" u="none" strike="noStrike" dirty="0">
                <a:solidFill>
                  <a:srgbClr val="212121"/>
                </a:solidFill>
                <a:effectLst/>
                <a:highlight>
                  <a:srgbClr val="FFFCF0"/>
                </a:highlight>
                <a:latin typeface="Cambria" panose="02040503050406030204" pitchFamily="18" charset="0"/>
              </a:rPr>
              <a:t>Exclusively maternal inheritance</a:t>
            </a:r>
          </a:p>
          <a:p>
            <a:endParaRPr lang="en-US" b="0" i="0" u="none" strike="noStrike" dirty="0">
              <a:solidFill>
                <a:srgbClr val="212121"/>
              </a:solidFill>
              <a:effectLst/>
              <a:highlight>
                <a:srgbClr val="FFFFFF"/>
              </a:highlight>
              <a:latin typeface="Cambria"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effectLst/>
                <a:latin typeface="AdvPSA183"/>
              </a:rPr>
              <a:t>mtDNA</a:t>
            </a:r>
            <a:r>
              <a:rPr lang="en-US" sz="1200" dirty="0">
                <a:effectLst/>
                <a:latin typeface="AdvPSA183"/>
              </a:rPr>
              <a:t> mutation rates are estimated to be 10- to 100-fold higher than for nuclear DNA</a:t>
            </a:r>
          </a:p>
        </p:txBody>
      </p:sp>
      <p:sp>
        <p:nvSpPr>
          <p:cNvPr id="4" name="Slide Number Placeholder 3">
            <a:extLst>
              <a:ext uri="{FF2B5EF4-FFF2-40B4-BE49-F238E27FC236}">
                <a16:creationId xmlns:a16="http://schemas.microsoft.com/office/drawing/2014/main" id="{9F3FD3E1-ECA8-7789-76B9-A150DB6276EE}"/>
              </a:ext>
            </a:extLst>
          </p:cNvPr>
          <p:cNvSpPr>
            <a:spLocks noGrp="1"/>
          </p:cNvSpPr>
          <p:nvPr>
            <p:ph type="sldNum" sz="quarter" idx="5"/>
          </p:nvPr>
        </p:nvSpPr>
        <p:spPr/>
        <p:txBody>
          <a:bodyPr/>
          <a:lstStyle/>
          <a:p>
            <a:fld id="{061BAA8C-FDC6-D345-B4E0-3B02449209FB}" type="slidenum">
              <a:rPr lang="en-US" smtClean="0"/>
              <a:t>2</a:t>
            </a:fld>
            <a:endParaRPr lang="en-US"/>
          </a:p>
        </p:txBody>
      </p:sp>
    </p:spTree>
    <p:extLst>
      <p:ext uri="{BB962C8B-B14F-4D97-AF65-F5344CB8AC3E}">
        <p14:creationId xmlns:p14="http://schemas.microsoft.com/office/powerpoint/2010/main" val="2452080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15C166-0F50-E043-8950-9F266C4565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497E09-6D11-D0BA-D2D1-5B08FB9977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36C4A5-58A4-D062-54A6-1D67A978E99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b="0" dirty="0">
                <a:solidFill>
                  <a:srgbClr val="CCCCCC"/>
                </a:solidFill>
                <a:effectLst/>
                <a:latin typeface="Menlo" panose="020B0609030804020204" pitchFamily="49" charset="0"/>
              </a:rPr>
              <a:t>Just looking at top 2000 variable regions, which is what Seurat plotted on UMAP (less noisy than </a:t>
            </a:r>
            <a:r>
              <a:rPr lang="en-US" b="0" dirty="0" err="1">
                <a:solidFill>
                  <a:srgbClr val="CCCCCC"/>
                </a:solidFill>
                <a:effectLst/>
                <a:latin typeface="Menlo" panose="020B0609030804020204" pitchFamily="49" charset="0"/>
              </a:rPr>
              <a:t>Diffbind</a:t>
            </a:r>
            <a:r>
              <a:rPr lang="en-US" b="0" dirty="0">
                <a:solidFill>
                  <a:srgbClr val="CCCCCC"/>
                </a:solidFill>
                <a:effectLst/>
                <a:latin typeface="Menlo" panose="020B0609030804020204" pitchFamily="49" charset="0"/>
              </a:rPr>
              <a:t> default all regions)</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b="0" dirty="0">
                <a:solidFill>
                  <a:srgbClr val="CCCCCC"/>
                </a:solidFill>
                <a:effectLst/>
                <a:latin typeface="Menlo" panose="020B0609030804020204" pitchFamily="49" charset="0"/>
              </a:rPr>
              <a:t>To move to Seurat, took counts within peaks and ran that matrix through Seurat workflow (normalize, select variable peaks, scale…)</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b="0" dirty="0">
                <a:solidFill>
                  <a:srgbClr val="CCCCCC"/>
                </a:solidFill>
                <a:effectLst/>
                <a:latin typeface="Menlo" panose="020B0609030804020204" pitchFamily="49" charset="0"/>
              </a:rPr>
              <a:t>For distances, took scaled data from </a:t>
            </a:r>
            <a:r>
              <a:rPr lang="en-US" b="0" dirty="0" err="1">
                <a:solidFill>
                  <a:srgbClr val="CCCCCC"/>
                </a:solidFill>
                <a:effectLst/>
                <a:latin typeface="Menlo" panose="020B0609030804020204" pitchFamily="49" charset="0"/>
              </a:rPr>
              <a:t>UMAPped</a:t>
            </a:r>
            <a:r>
              <a:rPr lang="en-US" b="0" dirty="0">
                <a:solidFill>
                  <a:srgbClr val="CCCCCC"/>
                </a:solidFill>
                <a:effectLst/>
                <a:latin typeface="Menlo" panose="020B0609030804020204" pitchFamily="49" charset="0"/>
              </a:rPr>
              <a:t> Seurat object and ran distance formula on sort means (centroids)</a:t>
            </a:r>
          </a:p>
        </p:txBody>
      </p:sp>
      <p:sp>
        <p:nvSpPr>
          <p:cNvPr id="4" name="Slide Number Placeholder 3">
            <a:extLst>
              <a:ext uri="{FF2B5EF4-FFF2-40B4-BE49-F238E27FC236}">
                <a16:creationId xmlns:a16="http://schemas.microsoft.com/office/drawing/2014/main" id="{9F3FD3E1-ECA8-7789-76B9-A150DB6276EE}"/>
              </a:ext>
            </a:extLst>
          </p:cNvPr>
          <p:cNvSpPr>
            <a:spLocks noGrp="1"/>
          </p:cNvSpPr>
          <p:nvPr>
            <p:ph type="sldNum" sz="quarter" idx="5"/>
          </p:nvPr>
        </p:nvSpPr>
        <p:spPr/>
        <p:txBody>
          <a:bodyPr/>
          <a:lstStyle/>
          <a:p>
            <a:fld id="{061BAA8C-FDC6-D345-B4E0-3B02449209FB}" type="slidenum">
              <a:rPr lang="en-US" smtClean="0"/>
              <a:t>3</a:t>
            </a:fld>
            <a:endParaRPr lang="en-US"/>
          </a:p>
        </p:txBody>
      </p:sp>
    </p:spTree>
    <p:extLst>
      <p:ext uri="{BB962C8B-B14F-4D97-AF65-F5344CB8AC3E}">
        <p14:creationId xmlns:p14="http://schemas.microsoft.com/office/powerpoint/2010/main" val="859435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15C166-0F50-E043-8950-9F266C4565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497E09-6D11-D0BA-D2D1-5B08FB9977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36C4A5-58A4-D062-54A6-1D67A978E99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b="0" dirty="0">
                <a:solidFill>
                  <a:srgbClr val="CCCCCC"/>
                </a:solidFill>
                <a:effectLst/>
                <a:latin typeface="Menlo" panose="020B0609030804020204" pitchFamily="49" charset="0"/>
              </a:rPr>
              <a:t>Perhaps interesting here that this </a:t>
            </a:r>
            <a:r>
              <a:rPr lang="en-US" dirty="0"/>
              <a:t>clustering places DP CD127</a:t>
            </a:r>
            <a:r>
              <a:rPr lang="en-US" baseline="30000" dirty="0"/>
              <a:t>+</a:t>
            </a:r>
            <a:r>
              <a:rPr lang="en-US" dirty="0"/>
              <a:t> with DN and non-exhausted CD127</a:t>
            </a:r>
            <a:r>
              <a:rPr lang="en-US" baseline="30000" dirty="0"/>
              <a:t>+</a:t>
            </a:r>
            <a:r>
              <a:rPr lang="en-US" dirty="0"/>
              <a:t> and not with other DPs</a:t>
            </a:r>
            <a:endParaRPr lang="en-US" b="0" dirty="0">
              <a:solidFill>
                <a:srgbClr val="CCCCCC"/>
              </a:solidFill>
              <a:effectLst/>
              <a:latin typeface="Menlo" panose="020B0609030804020204" pitchFamily="49" charset="0"/>
            </a:endParaRPr>
          </a:p>
        </p:txBody>
      </p:sp>
      <p:sp>
        <p:nvSpPr>
          <p:cNvPr id="4" name="Slide Number Placeholder 3">
            <a:extLst>
              <a:ext uri="{FF2B5EF4-FFF2-40B4-BE49-F238E27FC236}">
                <a16:creationId xmlns:a16="http://schemas.microsoft.com/office/drawing/2014/main" id="{9F3FD3E1-ECA8-7789-76B9-A150DB6276EE}"/>
              </a:ext>
            </a:extLst>
          </p:cNvPr>
          <p:cNvSpPr>
            <a:spLocks noGrp="1"/>
          </p:cNvSpPr>
          <p:nvPr>
            <p:ph type="sldNum" sz="quarter" idx="5"/>
          </p:nvPr>
        </p:nvSpPr>
        <p:spPr/>
        <p:txBody>
          <a:bodyPr/>
          <a:lstStyle/>
          <a:p>
            <a:fld id="{061BAA8C-FDC6-D345-B4E0-3B02449209FB}" type="slidenum">
              <a:rPr lang="en-US" smtClean="0"/>
              <a:t>4</a:t>
            </a:fld>
            <a:endParaRPr lang="en-US"/>
          </a:p>
        </p:txBody>
      </p:sp>
    </p:spTree>
    <p:extLst>
      <p:ext uri="{BB962C8B-B14F-4D97-AF65-F5344CB8AC3E}">
        <p14:creationId xmlns:p14="http://schemas.microsoft.com/office/powerpoint/2010/main" val="4259474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15C166-0F50-E043-8950-9F266C4565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497E09-6D11-D0BA-D2D1-5B08FB9977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36C4A5-58A4-D062-54A6-1D67A978E99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b="0" dirty="0">
              <a:solidFill>
                <a:srgbClr val="CCCCCC"/>
              </a:solidFill>
              <a:effectLst/>
              <a:latin typeface="Menlo" panose="020B0609030804020204" pitchFamily="49" charset="0"/>
            </a:endParaRPr>
          </a:p>
        </p:txBody>
      </p:sp>
      <p:sp>
        <p:nvSpPr>
          <p:cNvPr id="4" name="Slide Number Placeholder 3">
            <a:extLst>
              <a:ext uri="{FF2B5EF4-FFF2-40B4-BE49-F238E27FC236}">
                <a16:creationId xmlns:a16="http://schemas.microsoft.com/office/drawing/2014/main" id="{9F3FD3E1-ECA8-7789-76B9-A150DB6276EE}"/>
              </a:ext>
            </a:extLst>
          </p:cNvPr>
          <p:cNvSpPr>
            <a:spLocks noGrp="1"/>
          </p:cNvSpPr>
          <p:nvPr>
            <p:ph type="sldNum" sz="quarter" idx="5"/>
          </p:nvPr>
        </p:nvSpPr>
        <p:spPr/>
        <p:txBody>
          <a:bodyPr/>
          <a:lstStyle/>
          <a:p>
            <a:fld id="{061BAA8C-FDC6-D345-B4E0-3B02449209FB}" type="slidenum">
              <a:rPr lang="en-US" smtClean="0"/>
              <a:t>5</a:t>
            </a:fld>
            <a:endParaRPr lang="en-US"/>
          </a:p>
        </p:txBody>
      </p:sp>
    </p:spTree>
    <p:extLst>
      <p:ext uri="{BB962C8B-B14F-4D97-AF65-F5344CB8AC3E}">
        <p14:creationId xmlns:p14="http://schemas.microsoft.com/office/powerpoint/2010/main" val="22260928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15C166-0F50-E043-8950-9F266C4565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497E09-6D11-D0BA-D2D1-5B08FB9977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36C4A5-58A4-D062-54A6-1D67A978E992}"/>
              </a:ext>
            </a:extLst>
          </p:cNvPr>
          <p:cNvSpPr>
            <a:spLocks noGrp="1"/>
          </p:cNvSpPr>
          <p:nvPr>
            <p:ph type="body" idx="1"/>
          </p:nvPr>
        </p:nvSpPr>
        <p:spPr/>
        <p:txBody>
          <a:bodyPr/>
          <a:lstStyle/>
          <a:p>
            <a:pPr marL="0" indent="0">
              <a:buFont typeface="+mj-lt"/>
              <a:buNone/>
            </a:pPr>
            <a:r>
              <a:rPr lang="en-US" b="0" i="0" u="none" strike="noStrike" dirty="0" err="1">
                <a:solidFill>
                  <a:srgbClr val="000000"/>
                </a:solidFill>
                <a:effectLst/>
                <a:latin typeface="-webkit-standard"/>
              </a:rPr>
              <a:t>PhenoPath</a:t>
            </a:r>
            <a:r>
              <a:rPr lang="en-US" b="0" i="0" u="none" strike="noStrike" dirty="0">
                <a:solidFill>
                  <a:srgbClr val="000000"/>
                </a:solidFill>
                <a:effectLst/>
                <a:latin typeface="-webkit-standard"/>
              </a:rPr>
              <a:t> analyzes the accessibility of genomic regions (peaks) in your ATAC-seq data, modeling how these accessibilities change along a biological trajectory and how this trajectory is influenced by tissue type</a:t>
            </a:r>
          </a:p>
          <a:p>
            <a:pPr marL="0" indent="0">
              <a:buFont typeface="+mj-lt"/>
              <a:buNone/>
            </a:pPr>
            <a:endParaRPr lang="en-US" b="0" i="0" u="none" strike="noStrike" dirty="0">
              <a:solidFill>
                <a:srgbClr val="000000"/>
              </a:solidFill>
              <a:effectLst/>
              <a:latin typeface="-webkit-standard"/>
            </a:endParaRPr>
          </a:p>
          <a:p>
            <a:pPr marL="0" indent="0">
              <a:buFont typeface="+mj-lt"/>
              <a:buNone/>
            </a:pPr>
            <a:r>
              <a:rPr lang="en-US" b="0" i="0" u="none" strike="noStrike" dirty="0" err="1">
                <a:solidFill>
                  <a:srgbClr val="333333"/>
                </a:solidFill>
                <a:effectLst/>
                <a:highlight>
                  <a:srgbClr val="FFFFFF"/>
                </a:highlight>
                <a:latin typeface="Arial" panose="020B0604020202020204" pitchFamily="34" charset="0"/>
              </a:rPr>
              <a:t>PhenoPath</a:t>
            </a:r>
            <a:r>
              <a:rPr lang="en-US" b="0" i="0" u="none" strike="noStrike" dirty="0">
                <a:solidFill>
                  <a:srgbClr val="333333"/>
                </a:solidFill>
                <a:effectLst/>
                <a:highlight>
                  <a:srgbClr val="FFFFFF"/>
                </a:highlight>
                <a:latin typeface="Arial" panose="020B0604020202020204" pitchFamily="34" charset="0"/>
              </a:rPr>
              <a:t> models gene expression expression </a:t>
            </a:r>
            <a:r>
              <a:rPr lang="en-US" b="0" i="0" u="none" strike="noStrike" dirty="0">
                <a:solidFill>
                  <a:srgbClr val="333333"/>
                </a:solidFill>
                <a:effectLst/>
                <a:latin typeface="STIXGeneral-Italic"/>
              </a:rPr>
              <a:t>𝑦</a:t>
            </a:r>
            <a:r>
              <a:rPr lang="en-US" b="0" i="0" u="none" strike="noStrike" dirty="0">
                <a:solidFill>
                  <a:srgbClr val="333333"/>
                </a:solidFill>
                <a:effectLst/>
                <a:highlight>
                  <a:srgbClr val="FFFFFF"/>
                </a:highlight>
                <a:latin typeface="Arial" panose="020B0604020202020204" pitchFamily="34" charset="0"/>
              </a:rPr>
              <a:t> in terms of a latent pathway score (</a:t>
            </a:r>
            <a:r>
              <a:rPr lang="en-US" b="0" i="0" u="none" strike="noStrike" dirty="0" err="1">
                <a:solidFill>
                  <a:srgbClr val="333333"/>
                </a:solidFill>
                <a:effectLst/>
                <a:highlight>
                  <a:srgbClr val="FFFFFF"/>
                </a:highlight>
                <a:latin typeface="Arial" panose="020B0604020202020204" pitchFamily="34" charset="0"/>
              </a:rPr>
              <a:t>pseudotime</a:t>
            </a:r>
            <a:r>
              <a:rPr lang="en-US" b="0" i="0" u="none" strike="noStrike" dirty="0">
                <a:solidFill>
                  <a:srgbClr val="333333"/>
                </a:solidFill>
                <a:effectLst/>
                <a:highlight>
                  <a:srgbClr val="FFFFFF"/>
                </a:highlight>
                <a:latin typeface="Arial" panose="020B0604020202020204" pitchFamily="34" charset="0"/>
              </a:rPr>
              <a:t>) </a:t>
            </a:r>
            <a:r>
              <a:rPr lang="en-US" b="0" i="0" u="none" strike="noStrike" dirty="0">
                <a:solidFill>
                  <a:srgbClr val="333333"/>
                </a:solidFill>
                <a:effectLst/>
                <a:latin typeface="STIXGeneral-Italic"/>
              </a:rPr>
              <a:t>𝑧</a:t>
            </a:r>
            <a:r>
              <a:rPr lang="en-US" b="0" i="0" u="none" strike="noStrike" dirty="0">
                <a:solidFill>
                  <a:srgbClr val="333333"/>
                </a:solidFill>
                <a:effectLst/>
                <a:highlight>
                  <a:srgbClr val="FFFFFF"/>
                </a:highlight>
                <a:latin typeface="Arial" panose="020B0604020202020204" pitchFamily="34" charset="0"/>
              </a:rPr>
              <a:t>. Uniquely, the evolution of genes along the trajectory isn’t common to each gene but can be perturbed by an additional sample-specific covariate </a:t>
            </a:r>
            <a:r>
              <a:rPr lang="en-US" b="0" i="0" u="none" strike="noStrike" dirty="0">
                <a:solidFill>
                  <a:srgbClr val="333333"/>
                </a:solidFill>
                <a:effectLst/>
                <a:latin typeface="STIXGeneral-Italic"/>
              </a:rPr>
              <a:t>𝛽</a:t>
            </a:r>
            <a:r>
              <a:rPr lang="en-US" b="0" i="0" u="none" strike="noStrike" dirty="0">
                <a:solidFill>
                  <a:srgbClr val="333333"/>
                </a:solidFill>
                <a:effectLst/>
                <a:highlight>
                  <a:srgbClr val="FFFFFF"/>
                </a:highlight>
                <a:latin typeface="Arial" panose="020B0604020202020204" pitchFamily="34" charset="0"/>
              </a:rPr>
              <a:t> (cell sort here)</a:t>
            </a:r>
            <a:endParaRPr lang="en-US" b="0" dirty="0">
              <a:solidFill>
                <a:srgbClr val="CCCCCC"/>
              </a:solidFill>
              <a:effectLst/>
              <a:latin typeface="Menlo" panose="020B0609030804020204" pitchFamily="49" charset="0"/>
            </a:endParaRPr>
          </a:p>
        </p:txBody>
      </p:sp>
      <p:sp>
        <p:nvSpPr>
          <p:cNvPr id="4" name="Slide Number Placeholder 3">
            <a:extLst>
              <a:ext uri="{FF2B5EF4-FFF2-40B4-BE49-F238E27FC236}">
                <a16:creationId xmlns:a16="http://schemas.microsoft.com/office/drawing/2014/main" id="{9F3FD3E1-ECA8-7789-76B9-A150DB6276EE}"/>
              </a:ext>
            </a:extLst>
          </p:cNvPr>
          <p:cNvSpPr>
            <a:spLocks noGrp="1"/>
          </p:cNvSpPr>
          <p:nvPr>
            <p:ph type="sldNum" sz="quarter" idx="5"/>
          </p:nvPr>
        </p:nvSpPr>
        <p:spPr/>
        <p:txBody>
          <a:bodyPr/>
          <a:lstStyle/>
          <a:p>
            <a:fld id="{061BAA8C-FDC6-D345-B4E0-3B02449209FB}" type="slidenum">
              <a:rPr lang="en-US" smtClean="0"/>
              <a:t>6</a:t>
            </a:fld>
            <a:endParaRPr lang="en-US"/>
          </a:p>
        </p:txBody>
      </p:sp>
    </p:spTree>
    <p:extLst>
      <p:ext uri="{BB962C8B-B14F-4D97-AF65-F5344CB8AC3E}">
        <p14:creationId xmlns:p14="http://schemas.microsoft.com/office/powerpoint/2010/main" val="123611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15C166-0F50-E043-8950-9F266C4565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497E09-6D11-D0BA-D2D1-5B08FB9977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36C4A5-58A4-D062-54A6-1D67A978E99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b="0" dirty="0">
                <a:solidFill>
                  <a:srgbClr val="CCCCCC"/>
                </a:solidFill>
                <a:effectLst/>
                <a:latin typeface="Menlo" panose="020B0609030804020204" pitchFamily="49" charset="0"/>
              </a:rPr>
              <a:t>Took top 50 contrast defining peaks per each of 10 contrasts, found unique peaks from these (213, 194 are unique gene-promoter combos but I kept all 213), then annotated rows with nearest genes, promoters</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b="0" dirty="0">
                <a:solidFill>
                  <a:srgbClr val="CCCCCC"/>
                </a:solidFill>
                <a:effectLst/>
                <a:latin typeface="Menlo" panose="020B0609030804020204" pitchFamily="49" charset="0"/>
              </a:rPr>
              <a:t>Possible motivation for this is since it’s easy to overinterpret distances in PCA space (biased by projection), so here we can see (here biased by peaks we use for rows) how sorts differ (heatmap color blocks)</a:t>
            </a:r>
          </a:p>
        </p:txBody>
      </p:sp>
      <p:sp>
        <p:nvSpPr>
          <p:cNvPr id="4" name="Slide Number Placeholder 3">
            <a:extLst>
              <a:ext uri="{FF2B5EF4-FFF2-40B4-BE49-F238E27FC236}">
                <a16:creationId xmlns:a16="http://schemas.microsoft.com/office/drawing/2014/main" id="{9F3FD3E1-ECA8-7789-76B9-A150DB6276EE}"/>
              </a:ext>
            </a:extLst>
          </p:cNvPr>
          <p:cNvSpPr>
            <a:spLocks noGrp="1"/>
          </p:cNvSpPr>
          <p:nvPr>
            <p:ph type="sldNum" sz="quarter" idx="5"/>
          </p:nvPr>
        </p:nvSpPr>
        <p:spPr/>
        <p:txBody>
          <a:bodyPr/>
          <a:lstStyle/>
          <a:p>
            <a:fld id="{061BAA8C-FDC6-D345-B4E0-3B02449209FB}" type="slidenum">
              <a:rPr lang="en-US" smtClean="0"/>
              <a:t>7</a:t>
            </a:fld>
            <a:endParaRPr lang="en-US"/>
          </a:p>
        </p:txBody>
      </p:sp>
    </p:spTree>
    <p:extLst>
      <p:ext uri="{BB962C8B-B14F-4D97-AF65-F5344CB8AC3E}">
        <p14:creationId xmlns:p14="http://schemas.microsoft.com/office/powerpoint/2010/main" val="3014949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15C166-0F50-E043-8950-9F266C4565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497E09-6D11-D0BA-D2D1-5B08FB9977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36C4A5-58A4-D062-54A6-1D67A978E99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b="0" i="0" u="none" strike="noStrike" dirty="0">
                <a:effectLst/>
                <a:highlight>
                  <a:srgbClr val="FFFFFF"/>
                </a:highlight>
              </a:rPr>
              <a:t> </a:t>
            </a:r>
            <a:r>
              <a:rPr lang="en-US" b="0" i="0" u="none" strike="noStrike" dirty="0" err="1">
                <a:effectLst/>
                <a:highlight>
                  <a:srgbClr val="FFFFFF"/>
                </a:highlight>
              </a:rPr>
              <a:t>scATAC</a:t>
            </a:r>
            <a:r>
              <a:rPr lang="en-US" b="0" i="0" u="none" strike="noStrike" dirty="0">
                <a:effectLst/>
                <a:highlight>
                  <a:srgbClr val="FFFFFF"/>
                </a:highlight>
              </a:rPr>
              <a:t>-seq protocols focus on isolating nuclei devoid of mitochondria. </a:t>
            </a:r>
            <a:endParaRPr lang="en-US" b="1" dirty="0"/>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b="1" dirty="0"/>
              <a:t>Can 17k budget be pushed to next project?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b="1" dirty="0">
              <a:solidFill>
                <a:srgbClr val="CCCCCC"/>
              </a:solidFill>
              <a:effectLst/>
              <a:latin typeface="Menlo" panose="020B0609030804020204" pitchFamily="49" charset="0"/>
            </a:endParaRPr>
          </a:p>
          <a:p>
            <a:pPr marL="0" marR="0" algn="l">
              <a:spcBef>
                <a:spcPts val="0"/>
              </a:spcBef>
              <a:spcAft>
                <a:spcPts val="0"/>
              </a:spcAft>
            </a:pPr>
            <a:r>
              <a:rPr lang="en-US" sz="1200" b="0" i="0" u="none" strike="noStrike" dirty="0">
                <a:solidFill>
                  <a:srgbClr val="212121"/>
                </a:solidFill>
                <a:effectLst/>
                <a:latin typeface="Aptos" panose="020B0004020202020204" pitchFamily="34" charset="0"/>
              </a:rPr>
              <a:t>50M: $6,524 (since these were constructed in two pools of 25 with overlapping indexes, we’d need 2 P3 </a:t>
            </a:r>
            <a:r>
              <a:rPr lang="en-US" sz="1200" b="0" i="0" u="none" strike="noStrike" dirty="0" err="1">
                <a:solidFill>
                  <a:srgbClr val="212121"/>
                </a:solidFill>
                <a:effectLst/>
                <a:latin typeface="Aptos" panose="020B0004020202020204" pitchFamily="34" charset="0"/>
              </a:rPr>
              <a:t>flowcells</a:t>
            </a:r>
            <a:r>
              <a:rPr lang="en-US" sz="1200" b="0" i="0" u="none" strike="noStrike" dirty="0">
                <a:solidFill>
                  <a:srgbClr val="212121"/>
                </a:solidFill>
                <a:effectLst/>
                <a:latin typeface="Aptos" panose="020B0004020202020204" pitchFamily="34" charset="0"/>
              </a:rPr>
              <a:t>)</a:t>
            </a:r>
          </a:p>
          <a:p>
            <a:pPr marL="0" marR="0" algn="l">
              <a:spcBef>
                <a:spcPts val="0"/>
              </a:spcBef>
              <a:spcAft>
                <a:spcPts val="0"/>
              </a:spcAft>
            </a:pPr>
            <a:r>
              <a:rPr lang="en-US" sz="1200" b="0" i="0" u="none" strike="noStrike" dirty="0">
                <a:solidFill>
                  <a:srgbClr val="212121"/>
                </a:solidFill>
                <a:effectLst/>
                <a:latin typeface="Aptos" panose="020B0004020202020204" pitchFamily="34" charset="0"/>
              </a:rPr>
              <a:t>80M: $7,384 (2 P4s)</a:t>
            </a:r>
          </a:p>
          <a:p>
            <a:pPr marL="0" marR="0" algn="l">
              <a:spcBef>
                <a:spcPts val="0"/>
              </a:spcBef>
              <a:spcAft>
                <a:spcPts val="0"/>
              </a:spcAft>
            </a:pPr>
            <a:r>
              <a:rPr lang="en-US" sz="1200" b="0" i="0" u="none" strike="noStrike" dirty="0">
                <a:solidFill>
                  <a:srgbClr val="212121"/>
                </a:solidFill>
                <a:effectLst/>
                <a:latin typeface="Aptos" panose="020B0004020202020204" pitchFamily="34" charset="0"/>
              </a:rPr>
              <a:t>100M: $11,010 2 P2 and 2P3, if you don’t mind running each pool on two size </a:t>
            </a:r>
            <a:r>
              <a:rPr lang="en-US" sz="1200" b="0" i="0" u="none" strike="noStrike" dirty="0" err="1">
                <a:solidFill>
                  <a:srgbClr val="212121"/>
                </a:solidFill>
                <a:effectLst/>
                <a:latin typeface="Aptos" panose="020B0004020202020204" pitchFamily="34" charset="0"/>
              </a:rPr>
              <a:t>flowcells</a:t>
            </a:r>
            <a:r>
              <a:rPr lang="en-US" sz="1200" b="0" i="0" u="none" strike="noStrike" dirty="0">
                <a:solidFill>
                  <a:srgbClr val="212121"/>
                </a:solidFill>
                <a:effectLst/>
                <a:latin typeface="Aptos" panose="020B0004020202020204" pitchFamily="34" charset="0"/>
              </a:rPr>
              <a:t>—one P2 and 1 P3)</a:t>
            </a:r>
          </a:p>
          <a:p>
            <a:pPr marL="0" marR="0" algn="l">
              <a:spcBef>
                <a:spcPts val="0"/>
              </a:spcBef>
              <a:spcAft>
                <a:spcPts val="0"/>
              </a:spcAft>
            </a:pPr>
            <a:r>
              <a:rPr lang="en-US" sz="1200" b="0" i="0" u="none" strike="noStrike" dirty="0">
                <a:solidFill>
                  <a:srgbClr val="212121"/>
                </a:solidFill>
                <a:effectLst/>
                <a:latin typeface="Aptos" panose="020B0004020202020204" pitchFamily="34" charset="0"/>
              </a:rPr>
              <a:t>150M: $14,769 (4 P4 </a:t>
            </a:r>
            <a:r>
              <a:rPr lang="en-US" sz="1200" b="0" i="0" u="none" strike="noStrike" dirty="0" err="1">
                <a:solidFill>
                  <a:srgbClr val="212121"/>
                </a:solidFill>
                <a:effectLst/>
                <a:latin typeface="Aptos" panose="020B0004020202020204" pitchFamily="34" charset="0"/>
              </a:rPr>
              <a:t>flowcells</a:t>
            </a:r>
            <a:r>
              <a:rPr lang="en-US" sz="1200" b="0" i="0" u="none" strike="noStrike" dirty="0">
                <a:solidFill>
                  <a:srgbClr val="212121"/>
                </a:solidFill>
                <a:effectLst/>
                <a:latin typeface="Aptos" panose="020B0004020202020204" pitchFamily="34" charset="0"/>
              </a:rPr>
              <a:t>)</a:t>
            </a:r>
          </a:p>
          <a:p>
            <a:pPr marL="0" marR="0" algn="l">
              <a:spcBef>
                <a:spcPts val="0"/>
              </a:spcBef>
              <a:spcAft>
                <a:spcPts val="0"/>
              </a:spcAft>
            </a:pPr>
            <a:endParaRPr lang="en-US" sz="1200" b="0" i="0" u="none" strike="noStrike" dirty="0">
              <a:solidFill>
                <a:srgbClr val="212121"/>
              </a:solidFill>
              <a:effectLst/>
              <a:latin typeface="Aptos" panose="020B0004020202020204" pitchFamily="34" charset="0"/>
            </a:endParaRPr>
          </a:p>
          <a:p>
            <a:pPr marL="0" marR="0" algn="l">
              <a:spcBef>
                <a:spcPts val="0"/>
              </a:spcBef>
              <a:spcAft>
                <a:spcPts val="0"/>
              </a:spcAft>
            </a:pPr>
            <a:r>
              <a:rPr lang="en-US" sz="1200" b="0" i="0" u="none" strike="noStrike" dirty="0">
                <a:solidFill>
                  <a:srgbClr val="212121"/>
                </a:solidFill>
                <a:effectLst/>
                <a:latin typeface="Aptos" panose="020B0004020202020204" pitchFamily="34" charset="0"/>
              </a:rPr>
              <a:t>Peter says 20k purified for 10x. </a:t>
            </a:r>
            <a:r>
              <a:rPr lang="en-US" sz="1200" b="0" i="0" u="none" strike="noStrike" dirty="0" err="1">
                <a:solidFill>
                  <a:srgbClr val="212121"/>
                </a:solidFill>
                <a:effectLst/>
                <a:latin typeface="Aptos" panose="020B0004020202020204" pitchFamily="34" charset="0"/>
              </a:rPr>
              <a:t>AbATE</a:t>
            </a:r>
            <a:r>
              <a:rPr lang="en-US" sz="1200" b="0" i="0" u="none" strike="noStrike" dirty="0">
                <a:solidFill>
                  <a:srgbClr val="212121"/>
                </a:solidFill>
                <a:effectLst/>
                <a:latin typeface="Aptos" panose="020B0004020202020204" pitchFamily="34" charset="0"/>
              </a:rPr>
              <a:t> (n = 4 maybe) but may be ok from another project (T1DAL, Extend for placebo, T1Des which has some patient overlap with </a:t>
            </a:r>
            <a:r>
              <a:rPr lang="en-US" sz="1200" b="0" i="0" u="none" strike="noStrike" dirty="0" err="1">
                <a:solidFill>
                  <a:srgbClr val="212121"/>
                </a:solidFill>
                <a:effectLst/>
                <a:latin typeface="Aptos" panose="020B0004020202020204" pitchFamily="34" charset="0"/>
              </a:rPr>
              <a:t>AbATE</a:t>
            </a:r>
            <a:r>
              <a:rPr lang="en-US" sz="1200" b="0" i="0" u="none" strike="noStrike" dirty="0">
                <a:solidFill>
                  <a:srgbClr val="212121"/>
                </a:solidFill>
                <a:effectLst/>
                <a:latin typeface="Aptos" panose="020B0004020202020204" pitchFamily="34" charset="0"/>
              </a:rPr>
              <a:t>)</a:t>
            </a:r>
          </a:p>
        </p:txBody>
      </p:sp>
      <p:sp>
        <p:nvSpPr>
          <p:cNvPr id="4" name="Slide Number Placeholder 3">
            <a:extLst>
              <a:ext uri="{FF2B5EF4-FFF2-40B4-BE49-F238E27FC236}">
                <a16:creationId xmlns:a16="http://schemas.microsoft.com/office/drawing/2014/main" id="{9F3FD3E1-ECA8-7789-76B9-A150DB6276EE}"/>
              </a:ext>
            </a:extLst>
          </p:cNvPr>
          <p:cNvSpPr>
            <a:spLocks noGrp="1"/>
          </p:cNvSpPr>
          <p:nvPr>
            <p:ph type="sldNum" sz="quarter" idx="5"/>
          </p:nvPr>
        </p:nvSpPr>
        <p:spPr/>
        <p:txBody>
          <a:bodyPr/>
          <a:lstStyle/>
          <a:p>
            <a:fld id="{061BAA8C-FDC6-D345-B4E0-3B02449209FB}" type="slidenum">
              <a:rPr lang="en-US" smtClean="0"/>
              <a:t>8</a:t>
            </a:fld>
            <a:endParaRPr lang="en-US"/>
          </a:p>
        </p:txBody>
      </p:sp>
    </p:spTree>
    <p:extLst>
      <p:ext uri="{BB962C8B-B14F-4D97-AF65-F5344CB8AC3E}">
        <p14:creationId xmlns:p14="http://schemas.microsoft.com/office/powerpoint/2010/main" val="3234430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A0F7D-5E7F-36F4-9F81-EF599E3514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3DED1C0-FB6E-DBC2-BB7B-A07A8B8C6E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1248A5-ED33-A395-C545-863D489082CB}"/>
              </a:ext>
            </a:extLst>
          </p:cNvPr>
          <p:cNvSpPr>
            <a:spLocks noGrp="1"/>
          </p:cNvSpPr>
          <p:nvPr>
            <p:ph type="dt" sz="half" idx="10"/>
          </p:nvPr>
        </p:nvSpPr>
        <p:spPr/>
        <p:txBody>
          <a:bodyPr/>
          <a:lstStyle/>
          <a:p>
            <a:fld id="{80FC6068-BAFB-FC44-B9D8-F4B3BB105DE6}" type="datetimeFigureOut">
              <a:rPr lang="en-US" smtClean="0"/>
              <a:t>8/1/24</a:t>
            </a:fld>
            <a:endParaRPr lang="en-US"/>
          </a:p>
        </p:txBody>
      </p:sp>
      <p:sp>
        <p:nvSpPr>
          <p:cNvPr id="5" name="Footer Placeholder 4">
            <a:extLst>
              <a:ext uri="{FF2B5EF4-FFF2-40B4-BE49-F238E27FC236}">
                <a16:creationId xmlns:a16="http://schemas.microsoft.com/office/drawing/2014/main" id="{2743415C-01E8-47C5-572D-4511E69EAC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5A6B2E-FEFC-BE4D-184F-95A8F620254D}"/>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2409466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1A8C1-9166-7DEA-3D13-364B260325F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E891F6-3DD4-9F59-F743-141E6B34C2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2D971C-42DE-4D59-B5E8-CB9F8BDA810B}"/>
              </a:ext>
            </a:extLst>
          </p:cNvPr>
          <p:cNvSpPr>
            <a:spLocks noGrp="1"/>
          </p:cNvSpPr>
          <p:nvPr>
            <p:ph type="dt" sz="half" idx="10"/>
          </p:nvPr>
        </p:nvSpPr>
        <p:spPr/>
        <p:txBody>
          <a:bodyPr/>
          <a:lstStyle/>
          <a:p>
            <a:fld id="{80FC6068-BAFB-FC44-B9D8-F4B3BB105DE6}" type="datetimeFigureOut">
              <a:rPr lang="en-US" smtClean="0"/>
              <a:t>8/1/24</a:t>
            </a:fld>
            <a:endParaRPr lang="en-US"/>
          </a:p>
        </p:txBody>
      </p:sp>
      <p:sp>
        <p:nvSpPr>
          <p:cNvPr id="5" name="Footer Placeholder 4">
            <a:extLst>
              <a:ext uri="{FF2B5EF4-FFF2-40B4-BE49-F238E27FC236}">
                <a16:creationId xmlns:a16="http://schemas.microsoft.com/office/drawing/2014/main" id="{FC63F9F1-DE9A-F9DE-EAFD-B0DFFE41D5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231984-6BB3-B8D1-B86C-A5F5D111F081}"/>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3849052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B23516-DDDD-3784-0552-177E497A06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697A8E-2FDE-2B20-22F2-4D8FEC2535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CF9A34-1E50-8AA9-2B91-F89D7D9ADECE}"/>
              </a:ext>
            </a:extLst>
          </p:cNvPr>
          <p:cNvSpPr>
            <a:spLocks noGrp="1"/>
          </p:cNvSpPr>
          <p:nvPr>
            <p:ph type="dt" sz="half" idx="10"/>
          </p:nvPr>
        </p:nvSpPr>
        <p:spPr/>
        <p:txBody>
          <a:bodyPr/>
          <a:lstStyle/>
          <a:p>
            <a:fld id="{80FC6068-BAFB-FC44-B9D8-F4B3BB105DE6}" type="datetimeFigureOut">
              <a:rPr lang="en-US" smtClean="0"/>
              <a:t>8/1/24</a:t>
            </a:fld>
            <a:endParaRPr lang="en-US"/>
          </a:p>
        </p:txBody>
      </p:sp>
      <p:sp>
        <p:nvSpPr>
          <p:cNvPr id="5" name="Footer Placeholder 4">
            <a:extLst>
              <a:ext uri="{FF2B5EF4-FFF2-40B4-BE49-F238E27FC236}">
                <a16:creationId xmlns:a16="http://schemas.microsoft.com/office/drawing/2014/main" id="{29838F2E-F3E3-41D2-928E-A5A5C5A9EA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F051A6-42D7-6FD1-A39C-1A9D872605FD}"/>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2600043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0D417-C050-FC78-7FA1-8F4FEBDADDE6}"/>
              </a:ext>
            </a:extLst>
          </p:cNvPr>
          <p:cNvSpPr>
            <a:spLocks noGrp="1"/>
          </p:cNvSpPr>
          <p:nvPr>
            <p:ph type="title"/>
          </p:nvPr>
        </p:nvSpPr>
        <p:spPr/>
        <p:txBody>
          <a:bodyPr>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87DC6D99-F150-E151-9944-EC18F88D5E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5B6A25-9951-8888-987C-428D29B4F66D}"/>
              </a:ext>
            </a:extLst>
          </p:cNvPr>
          <p:cNvSpPr>
            <a:spLocks noGrp="1"/>
          </p:cNvSpPr>
          <p:nvPr>
            <p:ph type="dt" sz="half" idx="10"/>
          </p:nvPr>
        </p:nvSpPr>
        <p:spPr/>
        <p:txBody>
          <a:bodyPr/>
          <a:lstStyle/>
          <a:p>
            <a:fld id="{80FC6068-BAFB-FC44-B9D8-F4B3BB105DE6}" type="datetimeFigureOut">
              <a:rPr lang="en-US" smtClean="0"/>
              <a:t>8/1/24</a:t>
            </a:fld>
            <a:endParaRPr lang="en-US"/>
          </a:p>
        </p:txBody>
      </p:sp>
      <p:sp>
        <p:nvSpPr>
          <p:cNvPr id="5" name="Footer Placeholder 4">
            <a:extLst>
              <a:ext uri="{FF2B5EF4-FFF2-40B4-BE49-F238E27FC236}">
                <a16:creationId xmlns:a16="http://schemas.microsoft.com/office/drawing/2014/main" id="{2CAF9CFE-9F4D-528A-7686-0A2246036D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673BFF-54D4-048B-EE52-7763A173CA4B}"/>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139762455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0DFAE-AE61-986E-EB48-20ABE234DC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313BE9-938E-A674-EA2C-FF6D5D38CA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A39E9E-D557-CC11-64C0-D157AF760ED5}"/>
              </a:ext>
            </a:extLst>
          </p:cNvPr>
          <p:cNvSpPr>
            <a:spLocks noGrp="1"/>
          </p:cNvSpPr>
          <p:nvPr>
            <p:ph type="dt" sz="half" idx="10"/>
          </p:nvPr>
        </p:nvSpPr>
        <p:spPr/>
        <p:txBody>
          <a:bodyPr/>
          <a:lstStyle/>
          <a:p>
            <a:fld id="{80FC6068-BAFB-FC44-B9D8-F4B3BB105DE6}" type="datetimeFigureOut">
              <a:rPr lang="en-US" smtClean="0"/>
              <a:t>8/1/24</a:t>
            </a:fld>
            <a:endParaRPr lang="en-US"/>
          </a:p>
        </p:txBody>
      </p:sp>
      <p:sp>
        <p:nvSpPr>
          <p:cNvPr id="5" name="Footer Placeholder 4">
            <a:extLst>
              <a:ext uri="{FF2B5EF4-FFF2-40B4-BE49-F238E27FC236}">
                <a16:creationId xmlns:a16="http://schemas.microsoft.com/office/drawing/2014/main" id="{477E4CE7-D734-F13F-D984-659B982EDF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1CBBA3-424C-85A5-38AF-F225EA0AB30F}"/>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3838151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8789D-121E-B661-3E95-72AE4B6AF9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5543FC-ECEC-2DDE-0104-106A3A492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C5FD3F-C10F-8AA1-70B7-401B1B23B2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7FD7327-0686-96B1-9475-2555F8CC9C0F}"/>
              </a:ext>
            </a:extLst>
          </p:cNvPr>
          <p:cNvSpPr>
            <a:spLocks noGrp="1"/>
          </p:cNvSpPr>
          <p:nvPr>
            <p:ph type="dt" sz="half" idx="10"/>
          </p:nvPr>
        </p:nvSpPr>
        <p:spPr/>
        <p:txBody>
          <a:bodyPr/>
          <a:lstStyle/>
          <a:p>
            <a:fld id="{80FC6068-BAFB-FC44-B9D8-F4B3BB105DE6}" type="datetimeFigureOut">
              <a:rPr lang="en-US" smtClean="0"/>
              <a:t>8/1/24</a:t>
            </a:fld>
            <a:endParaRPr lang="en-US"/>
          </a:p>
        </p:txBody>
      </p:sp>
      <p:sp>
        <p:nvSpPr>
          <p:cNvPr id="6" name="Footer Placeholder 5">
            <a:extLst>
              <a:ext uri="{FF2B5EF4-FFF2-40B4-BE49-F238E27FC236}">
                <a16:creationId xmlns:a16="http://schemas.microsoft.com/office/drawing/2014/main" id="{41E34DDF-D8E7-3F6C-CB8F-FDF6E7090E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288B5A-00ED-82FA-1738-C85CB6180533}"/>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1324402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78C69-B515-DF53-BCFA-D550EC94B34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D94B141-38A1-BE22-A013-A82CC67060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834C5C-0EE0-3A42-5D11-435E37A5F3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3B2EF9-C19C-EDC6-8B3D-580FBC45C7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1659E9-2F87-CFC4-B465-08D2316CBA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C4E6FC-2E10-A26A-D4C3-794777D19DF0}"/>
              </a:ext>
            </a:extLst>
          </p:cNvPr>
          <p:cNvSpPr>
            <a:spLocks noGrp="1"/>
          </p:cNvSpPr>
          <p:nvPr>
            <p:ph type="dt" sz="half" idx="10"/>
          </p:nvPr>
        </p:nvSpPr>
        <p:spPr/>
        <p:txBody>
          <a:bodyPr/>
          <a:lstStyle/>
          <a:p>
            <a:fld id="{80FC6068-BAFB-FC44-B9D8-F4B3BB105DE6}" type="datetimeFigureOut">
              <a:rPr lang="en-US" smtClean="0"/>
              <a:t>8/1/24</a:t>
            </a:fld>
            <a:endParaRPr lang="en-US"/>
          </a:p>
        </p:txBody>
      </p:sp>
      <p:sp>
        <p:nvSpPr>
          <p:cNvPr id="8" name="Footer Placeholder 7">
            <a:extLst>
              <a:ext uri="{FF2B5EF4-FFF2-40B4-BE49-F238E27FC236}">
                <a16:creationId xmlns:a16="http://schemas.microsoft.com/office/drawing/2014/main" id="{3CA50073-47FA-8CFF-0617-48785954C75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3760F9F-3E51-C58C-0BF6-C86FF2980C33}"/>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3762073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1D032-26A5-7A2D-F678-56393EC3DF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298E989-75F8-BB02-B82D-11FAC5E175A1}"/>
              </a:ext>
            </a:extLst>
          </p:cNvPr>
          <p:cNvSpPr>
            <a:spLocks noGrp="1"/>
          </p:cNvSpPr>
          <p:nvPr>
            <p:ph type="dt" sz="half" idx="10"/>
          </p:nvPr>
        </p:nvSpPr>
        <p:spPr/>
        <p:txBody>
          <a:bodyPr/>
          <a:lstStyle/>
          <a:p>
            <a:fld id="{80FC6068-BAFB-FC44-B9D8-F4B3BB105DE6}" type="datetimeFigureOut">
              <a:rPr lang="en-US" smtClean="0"/>
              <a:t>8/1/24</a:t>
            </a:fld>
            <a:endParaRPr lang="en-US"/>
          </a:p>
        </p:txBody>
      </p:sp>
      <p:sp>
        <p:nvSpPr>
          <p:cNvPr id="4" name="Footer Placeholder 3">
            <a:extLst>
              <a:ext uri="{FF2B5EF4-FFF2-40B4-BE49-F238E27FC236}">
                <a16:creationId xmlns:a16="http://schemas.microsoft.com/office/drawing/2014/main" id="{B09B5C66-E958-649A-5675-A662F06A09D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254FA4-DFC4-646F-60E5-DECF271B37C6}"/>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1265848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104E65-08BD-6907-1F8C-723793CBF8E7}"/>
              </a:ext>
            </a:extLst>
          </p:cNvPr>
          <p:cNvSpPr>
            <a:spLocks noGrp="1"/>
          </p:cNvSpPr>
          <p:nvPr>
            <p:ph type="dt" sz="half" idx="10"/>
          </p:nvPr>
        </p:nvSpPr>
        <p:spPr/>
        <p:txBody>
          <a:bodyPr/>
          <a:lstStyle/>
          <a:p>
            <a:fld id="{80FC6068-BAFB-FC44-B9D8-F4B3BB105DE6}" type="datetimeFigureOut">
              <a:rPr lang="en-US" smtClean="0"/>
              <a:t>8/1/24</a:t>
            </a:fld>
            <a:endParaRPr lang="en-US"/>
          </a:p>
        </p:txBody>
      </p:sp>
      <p:sp>
        <p:nvSpPr>
          <p:cNvPr id="3" name="Footer Placeholder 2">
            <a:extLst>
              <a:ext uri="{FF2B5EF4-FFF2-40B4-BE49-F238E27FC236}">
                <a16:creationId xmlns:a16="http://schemas.microsoft.com/office/drawing/2014/main" id="{D661CC75-33DA-B1F6-96AF-CBB14805904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4C4FFB-D0D0-31DD-44BD-B3E7ED184A23}"/>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4191600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C42D8-1021-2C9E-5F09-32FDF65E28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80913F2-059D-752E-A400-647BBF8303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021D53-A503-B148-BD5E-C4D870B455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A35AFC-61BE-1793-693C-F41CB363D2C2}"/>
              </a:ext>
            </a:extLst>
          </p:cNvPr>
          <p:cNvSpPr>
            <a:spLocks noGrp="1"/>
          </p:cNvSpPr>
          <p:nvPr>
            <p:ph type="dt" sz="half" idx="10"/>
          </p:nvPr>
        </p:nvSpPr>
        <p:spPr/>
        <p:txBody>
          <a:bodyPr/>
          <a:lstStyle/>
          <a:p>
            <a:fld id="{80FC6068-BAFB-FC44-B9D8-F4B3BB105DE6}" type="datetimeFigureOut">
              <a:rPr lang="en-US" smtClean="0"/>
              <a:t>8/1/24</a:t>
            </a:fld>
            <a:endParaRPr lang="en-US"/>
          </a:p>
        </p:txBody>
      </p:sp>
      <p:sp>
        <p:nvSpPr>
          <p:cNvPr id="6" name="Footer Placeholder 5">
            <a:extLst>
              <a:ext uri="{FF2B5EF4-FFF2-40B4-BE49-F238E27FC236}">
                <a16:creationId xmlns:a16="http://schemas.microsoft.com/office/drawing/2014/main" id="{547AF21D-5FB2-4C84-EB29-6F451F34E4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A1F816-AD91-E8D2-EBCE-8DA1C28AEDE9}"/>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3686751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80EA5-70CB-2324-481C-69CB3F6168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61C042-20F1-9842-172C-4C7DD2B9BC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37864F1-02BA-BDF6-6C2A-9632A1AEAA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9DEC45-E803-35C8-EB66-A31C5C60D9B9}"/>
              </a:ext>
            </a:extLst>
          </p:cNvPr>
          <p:cNvSpPr>
            <a:spLocks noGrp="1"/>
          </p:cNvSpPr>
          <p:nvPr>
            <p:ph type="dt" sz="half" idx="10"/>
          </p:nvPr>
        </p:nvSpPr>
        <p:spPr/>
        <p:txBody>
          <a:bodyPr/>
          <a:lstStyle/>
          <a:p>
            <a:fld id="{80FC6068-BAFB-FC44-B9D8-F4B3BB105DE6}" type="datetimeFigureOut">
              <a:rPr lang="en-US" smtClean="0"/>
              <a:t>8/1/24</a:t>
            </a:fld>
            <a:endParaRPr lang="en-US"/>
          </a:p>
        </p:txBody>
      </p:sp>
      <p:sp>
        <p:nvSpPr>
          <p:cNvPr id="6" name="Footer Placeholder 5">
            <a:extLst>
              <a:ext uri="{FF2B5EF4-FFF2-40B4-BE49-F238E27FC236}">
                <a16:creationId xmlns:a16="http://schemas.microsoft.com/office/drawing/2014/main" id="{E53A919A-3F80-FD6A-344C-529C0DA691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0F0D72-1C3C-A33E-99F8-116B63BA412E}"/>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520221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30EAE4-2EA3-240E-FA0D-88C1D97D8B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9875C67-A2AC-C558-C959-8951B3D76B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EED394-34D6-0BC7-0954-31A6D6795B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FC6068-BAFB-FC44-B9D8-F4B3BB105DE6}" type="datetimeFigureOut">
              <a:rPr lang="en-US" smtClean="0"/>
              <a:t>8/1/24</a:t>
            </a:fld>
            <a:endParaRPr lang="en-US"/>
          </a:p>
        </p:txBody>
      </p:sp>
      <p:sp>
        <p:nvSpPr>
          <p:cNvPr id="5" name="Footer Placeholder 4">
            <a:extLst>
              <a:ext uri="{FF2B5EF4-FFF2-40B4-BE49-F238E27FC236}">
                <a16:creationId xmlns:a16="http://schemas.microsoft.com/office/drawing/2014/main" id="{7F19F240-BF3F-ED66-6361-3871855837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A1740C0-6F4C-5793-2DBF-B20945C2C9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DF6216-3A53-0949-804D-38F3812E90E8}" type="slidenum">
              <a:rPr lang="en-US" smtClean="0"/>
              <a:t>‹#›</a:t>
            </a:fld>
            <a:endParaRPr lang="en-US"/>
          </a:p>
        </p:txBody>
      </p:sp>
    </p:spTree>
    <p:extLst>
      <p:ext uri="{BB962C8B-B14F-4D97-AF65-F5344CB8AC3E}">
        <p14:creationId xmlns:p14="http://schemas.microsoft.com/office/powerpoint/2010/main" val="7157387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F98DB-DE2C-07D3-123C-E9582F858925}"/>
              </a:ext>
            </a:extLst>
          </p:cNvPr>
          <p:cNvSpPr>
            <a:spLocks noGrp="1"/>
          </p:cNvSpPr>
          <p:nvPr>
            <p:ph type="ctrTitle"/>
          </p:nvPr>
        </p:nvSpPr>
        <p:spPr/>
        <p:txBody>
          <a:bodyPr>
            <a:normAutofit/>
          </a:bodyPr>
          <a:lstStyle/>
          <a:p>
            <a:r>
              <a:rPr lang="en-US" sz="4400" b="0" i="0" u="none" strike="noStrike" dirty="0">
                <a:solidFill>
                  <a:srgbClr val="212121"/>
                </a:solidFill>
                <a:effectLst/>
              </a:rPr>
              <a:t>Weekly meeting</a:t>
            </a:r>
            <a:endParaRPr lang="en-US" sz="4400" dirty="0"/>
          </a:p>
        </p:txBody>
      </p:sp>
      <p:sp>
        <p:nvSpPr>
          <p:cNvPr id="3" name="Subtitle 2">
            <a:extLst>
              <a:ext uri="{FF2B5EF4-FFF2-40B4-BE49-F238E27FC236}">
                <a16:creationId xmlns:a16="http://schemas.microsoft.com/office/drawing/2014/main" id="{C22C488F-513A-E9AC-F871-02135EAB1B73}"/>
              </a:ext>
            </a:extLst>
          </p:cNvPr>
          <p:cNvSpPr>
            <a:spLocks noGrp="1"/>
          </p:cNvSpPr>
          <p:nvPr>
            <p:ph type="subTitle" idx="1"/>
          </p:nvPr>
        </p:nvSpPr>
        <p:spPr/>
        <p:txBody>
          <a:bodyPr/>
          <a:lstStyle/>
          <a:p>
            <a:r>
              <a:rPr lang="en-US" dirty="0"/>
              <a:t>8 1 2024</a:t>
            </a:r>
          </a:p>
          <a:p>
            <a:r>
              <a:rPr lang="en-US" dirty="0"/>
              <a:t>Ty Bottorff</a:t>
            </a:r>
          </a:p>
        </p:txBody>
      </p:sp>
    </p:spTree>
    <p:extLst>
      <p:ext uri="{BB962C8B-B14F-4D97-AF65-F5344CB8AC3E}">
        <p14:creationId xmlns:p14="http://schemas.microsoft.com/office/powerpoint/2010/main" val="2740840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63F271-7169-1115-1EF3-CE3BF477816E}"/>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3CAF5A3E-4D83-AA66-4ECA-C15C7E6F9F79}"/>
              </a:ext>
            </a:extLst>
          </p:cNvPr>
          <p:cNvPicPr>
            <a:picLocks noChangeAspect="1"/>
          </p:cNvPicPr>
          <p:nvPr/>
        </p:nvPicPr>
        <p:blipFill>
          <a:blip r:embed="rId3"/>
          <a:stretch>
            <a:fillRect/>
          </a:stretch>
        </p:blipFill>
        <p:spPr>
          <a:xfrm>
            <a:off x="-1581" y="1300899"/>
            <a:ext cx="3331546" cy="5557100"/>
          </a:xfrm>
          <a:prstGeom prst="rect">
            <a:avLst/>
          </a:prstGeom>
        </p:spPr>
      </p:pic>
      <p:sp>
        <p:nvSpPr>
          <p:cNvPr id="6" name="Title 5">
            <a:extLst>
              <a:ext uri="{FF2B5EF4-FFF2-40B4-BE49-F238E27FC236}">
                <a16:creationId xmlns:a16="http://schemas.microsoft.com/office/drawing/2014/main" id="{B9AD7D28-49C2-0B8B-79CB-FA2C8F40B6BC}"/>
              </a:ext>
            </a:extLst>
          </p:cNvPr>
          <p:cNvSpPr>
            <a:spLocks noGrp="1"/>
          </p:cNvSpPr>
          <p:nvPr>
            <p:ph type="title"/>
          </p:nvPr>
        </p:nvSpPr>
        <p:spPr/>
        <p:txBody>
          <a:bodyPr/>
          <a:lstStyle/>
          <a:p>
            <a:r>
              <a:rPr lang="en-US" dirty="0"/>
              <a:t>P452 (T1DAL): faceting MT variant analysis by timepoint</a:t>
            </a:r>
          </a:p>
        </p:txBody>
      </p:sp>
      <p:sp>
        <p:nvSpPr>
          <p:cNvPr id="7" name="TextBox 6">
            <a:extLst>
              <a:ext uri="{FF2B5EF4-FFF2-40B4-BE49-F238E27FC236}">
                <a16:creationId xmlns:a16="http://schemas.microsoft.com/office/drawing/2014/main" id="{707DDD4F-FEE9-2F37-D73B-8E4F915BB589}"/>
              </a:ext>
            </a:extLst>
          </p:cNvPr>
          <p:cNvSpPr txBox="1"/>
          <p:nvPr/>
        </p:nvSpPr>
        <p:spPr>
          <a:xfrm>
            <a:off x="2831828" y="6308209"/>
            <a:ext cx="1609544" cy="369332"/>
          </a:xfrm>
          <a:prstGeom prst="rect">
            <a:avLst/>
          </a:prstGeom>
          <a:noFill/>
        </p:spPr>
        <p:txBody>
          <a:bodyPr wrap="square" rtlCol="0">
            <a:spAutoFit/>
          </a:bodyPr>
          <a:lstStyle/>
          <a:p>
            <a:r>
              <a:rPr lang="en-US" dirty="0"/>
              <a:t>n = 4 (donors)</a:t>
            </a:r>
          </a:p>
        </p:txBody>
      </p:sp>
      <p:sp>
        <p:nvSpPr>
          <p:cNvPr id="13" name="TextBox 12">
            <a:extLst>
              <a:ext uri="{FF2B5EF4-FFF2-40B4-BE49-F238E27FC236}">
                <a16:creationId xmlns:a16="http://schemas.microsoft.com/office/drawing/2014/main" id="{20715B3E-708F-0E30-3EFC-C97CE4955250}"/>
              </a:ext>
            </a:extLst>
          </p:cNvPr>
          <p:cNvSpPr txBox="1"/>
          <p:nvPr/>
        </p:nvSpPr>
        <p:spPr>
          <a:xfrm>
            <a:off x="7608399" y="5510113"/>
            <a:ext cx="4637988" cy="1200329"/>
          </a:xfrm>
          <a:prstGeom prst="rect">
            <a:avLst/>
          </a:prstGeom>
          <a:noFill/>
        </p:spPr>
        <p:txBody>
          <a:bodyPr wrap="square" rtlCol="0">
            <a:spAutoFit/>
          </a:bodyPr>
          <a:lstStyle/>
          <a:p>
            <a:r>
              <a:rPr lang="en-US" dirty="0"/>
              <a:t>Takeaways:</a:t>
            </a:r>
          </a:p>
          <a:p>
            <a:r>
              <a:rPr lang="en-US" dirty="0"/>
              <a:t> - no significant differences in variant counts by timepoint within each sort</a:t>
            </a:r>
          </a:p>
          <a:p>
            <a:r>
              <a:rPr lang="en-US" dirty="0"/>
              <a:t> - substantial variant loss/gain over time</a:t>
            </a:r>
          </a:p>
        </p:txBody>
      </p:sp>
      <p:pic>
        <p:nvPicPr>
          <p:cNvPr id="2" name="Picture 1">
            <a:extLst>
              <a:ext uri="{FF2B5EF4-FFF2-40B4-BE49-F238E27FC236}">
                <a16:creationId xmlns:a16="http://schemas.microsoft.com/office/drawing/2014/main" id="{94114560-5EEE-7704-BE47-2C70B32491A7}"/>
              </a:ext>
            </a:extLst>
          </p:cNvPr>
          <p:cNvPicPr>
            <a:picLocks noChangeAspect="1"/>
          </p:cNvPicPr>
          <p:nvPr/>
        </p:nvPicPr>
        <p:blipFill>
          <a:blip r:embed="rId4"/>
          <a:stretch>
            <a:fillRect/>
          </a:stretch>
        </p:blipFill>
        <p:spPr>
          <a:xfrm>
            <a:off x="4216710" y="1604878"/>
            <a:ext cx="3391689" cy="2319367"/>
          </a:xfrm>
          <a:prstGeom prst="rect">
            <a:avLst/>
          </a:prstGeom>
        </p:spPr>
      </p:pic>
      <p:pic>
        <p:nvPicPr>
          <p:cNvPr id="3" name="Picture 2">
            <a:extLst>
              <a:ext uri="{FF2B5EF4-FFF2-40B4-BE49-F238E27FC236}">
                <a16:creationId xmlns:a16="http://schemas.microsoft.com/office/drawing/2014/main" id="{6DB806C0-95D8-3C23-F3BB-6C923C614151}"/>
              </a:ext>
            </a:extLst>
          </p:cNvPr>
          <p:cNvPicPr>
            <a:picLocks noChangeAspect="1"/>
          </p:cNvPicPr>
          <p:nvPr/>
        </p:nvPicPr>
        <p:blipFill>
          <a:blip r:embed="rId5"/>
          <a:stretch>
            <a:fillRect/>
          </a:stretch>
        </p:blipFill>
        <p:spPr>
          <a:xfrm>
            <a:off x="4216710" y="3879719"/>
            <a:ext cx="3391689" cy="2428490"/>
          </a:xfrm>
          <a:prstGeom prst="rect">
            <a:avLst/>
          </a:prstGeom>
        </p:spPr>
      </p:pic>
      <p:pic>
        <p:nvPicPr>
          <p:cNvPr id="4" name="Picture 3">
            <a:extLst>
              <a:ext uri="{FF2B5EF4-FFF2-40B4-BE49-F238E27FC236}">
                <a16:creationId xmlns:a16="http://schemas.microsoft.com/office/drawing/2014/main" id="{591116F3-B866-6E72-01D9-DD2AB51656DF}"/>
              </a:ext>
            </a:extLst>
          </p:cNvPr>
          <p:cNvPicPr>
            <a:picLocks noChangeAspect="1"/>
          </p:cNvPicPr>
          <p:nvPr/>
        </p:nvPicPr>
        <p:blipFill>
          <a:blip r:embed="rId6"/>
          <a:stretch>
            <a:fillRect/>
          </a:stretch>
        </p:blipFill>
        <p:spPr>
          <a:xfrm>
            <a:off x="7732194" y="2596360"/>
            <a:ext cx="3033253" cy="2319367"/>
          </a:xfrm>
          <a:prstGeom prst="rect">
            <a:avLst/>
          </a:prstGeom>
        </p:spPr>
      </p:pic>
    </p:spTree>
    <p:extLst>
      <p:ext uri="{BB962C8B-B14F-4D97-AF65-F5344CB8AC3E}">
        <p14:creationId xmlns:p14="http://schemas.microsoft.com/office/powerpoint/2010/main" val="2478623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63F271-7169-1115-1EF3-CE3BF477816E}"/>
            </a:ext>
          </a:extLst>
        </p:cNvPr>
        <p:cNvGrpSpPr/>
        <p:nvPr/>
      </p:nvGrpSpPr>
      <p:grpSpPr>
        <a:xfrm>
          <a:off x="0" y="0"/>
          <a:ext cx="0" cy="0"/>
          <a:chOff x="0" y="0"/>
          <a:chExt cx="0" cy="0"/>
        </a:xfrm>
      </p:grpSpPr>
      <p:pic>
        <p:nvPicPr>
          <p:cNvPr id="15" name="Picture 14">
            <a:extLst>
              <a:ext uri="{FF2B5EF4-FFF2-40B4-BE49-F238E27FC236}">
                <a16:creationId xmlns:a16="http://schemas.microsoft.com/office/drawing/2014/main" id="{F1C1CF0E-FCCD-737F-CFD0-CCBFBC25A1BB}"/>
              </a:ext>
            </a:extLst>
          </p:cNvPr>
          <p:cNvPicPr>
            <a:picLocks noChangeAspect="1"/>
          </p:cNvPicPr>
          <p:nvPr/>
        </p:nvPicPr>
        <p:blipFill>
          <a:blip r:embed="rId3"/>
          <a:stretch>
            <a:fillRect/>
          </a:stretch>
        </p:blipFill>
        <p:spPr>
          <a:xfrm>
            <a:off x="3739627" y="1649498"/>
            <a:ext cx="3960829" cy="2469827"/>
          </a:xfrm>
          <a:prstGeom prst="rect">
            <a:avLst/>
          </a:prstGeom>
        </p:spPr>
      </p:pic>
      <p:pic>
        <p:nvPicPr>
          <p:cNvPr id="5" name="Picture 4">
            <a:extLst>
              <a:ext uri="{FF2B5EF4-FFF2-40B4-BE49-F238E27FC236}">
                <a16:creationId xmlns:a16="http://schemas.microsoft.com/office/drawing/2014/main" id="{936363B6-0B43-FDEB-54F1-06BC01FED439}"/>
              </a:ext>
            </a:extLst>
          </p:cNvPr>
          <p:cNvPicPr>
            <a:picLocks noChangeAspect="1"/>
          </p:cNvPicPr>
          <p:nvPr/>
        </p:nvPicPr>
        <p:blipFill>
          <a:blip r:embed="rId4"/>
          <a:stretch>
            <a:fillRect/>
          </a:stretch>
        </p:blipFill>
        <p:spPr>
          <a:xfrm>
            <a:off x="58214" y="1786770"/>
            <a:ext cx="3681413" cy="2158975"/>
          </a:xfrm>
          <a:prstGeom prst="rect">
            <a:avLst/>
          </a:prstGeom>
        </p:spPr>
      </p:pic>
      <p:sp>
        <p:nvSpPr>
          <p:cNvPr id="6" name="Title 5">
            <a:extLst>
              <a:ext uri="{FF2B5EF4-FFF2-40B4-BE49-F238E27FC236}">
                <a16:creationId xmlns:a16="http://schemas.microsoft.com/office/drawing/2014/main" id="{B9AD7D28-49C2-0B8B-79CB-FA2C8F40B6BC}"/>
              </a:ext>
            </a:extLst>
          </p:cNvPr>
          <p:cNvSpPr>
            <a:spLocks noGrp="1"/>
          </p:cNvSpPr>
          <p:nvPr>
            <p:ph type="title"/>
          </p:nvPr>
        </p:nvSpPr>
        <p:spPr>
          <a:xfrm>
            <a:off x="838198" y="365124"/>
            <a:ext cx="10439402" cy="1532501"/>
          </a:xfrm>
        </p:spPr>
        <p:txBody>
          <a:bodyPr>
            <a:normAutofit fontScale="90000"/>
          </a:bodyPr>
          <a:lstStyle/>
          <a:p>
            <a:r>
              <a:rPr lang="en-US" dirty="0"/>
              <a:t>P576 (</a:t>
            </a:r>
            <a:r>
              <a:rPr lang="en-US" dirty="0" err="1"/>
              <a:t>AbATE</a:t>
            </a:r>
            <a:r>
              <a:rPr lang="en-US" dirty="0"/>
              <a:t>): just looking at top DARs in PCA/UMAP distinguishes cell sorts better, DP CD127</a:t>
            </a:r>
            <a:r>
              <a:rPr lang="en-US" baseline="30000" dirty="0"/>
              <a:t>+</a:t>
            </a:r>
            <a:r>
              <a:rPr lang="en-US" dirty="0"/>
              <a:t> also looks intermediate in high dimensional space</a:t>
            </a:r>
          </a:p>
        </p:txBody>
      </p:sp>
      <p:sp>
        <p:nvSpPr>
          <p:cNvPr id="11" name="TextBox 10">
            <a:extLst>
              <a:ext uri="{FF2B5EF4-FFF2-40B4-BE49-F238E27FC236}">
                <a16:creationId xmlns:a16="http://schemas.microsoft.com/office/drawing/2014/main" id="{4F99DB7B-3A93-AB8A-6EF0-2E200E512CA3}"/>
              </a:ext>
            </a:extLst>
          </p:cNvPr>
          <p:cNvSpPr txBox="1"/>
          <p:nvPr/>
        </p:nvSpPr>
        <p:spPr>
          <a:xfrm>
            <a:off x="2434586" y="2543699"/>
            <a:ext cx="636327" cy="261610"/>
          </a:xfrm>
          <a:prstGeom prst="rect">
            <a:avLst/>
          </a:prstGeom>
          <a:noFill/>
        </p:spPr>
        <p:txBody>
          <a:bodyPr wrap="square" rtlCol="0">
            <a:spAutoFit/>
          </a:bodyPr>
          <a:lstStyle/>
          <a:p>
            <a:r>
              <a:rPr lang="en-US" sz="1100" dirty="0"/>
              <a:t>DN</a:t>
            </a:r>
          </a:p>
        </p:txBody>
      </p:sp>
      <p:pic>
        <p:nvPicPr>
          <p:cNvPr id="8" name="Picture 7">
            <a:extLst>
              <a:ext uri="{FF2B5EF4-FFF2-40B4-BE49-F238E27FC236}">
                <a16:creationId xmlns:a16="http://schemas.microsoft.com/office/drawing/2014/main" id="{39531EBE-E8D6-F89B-3C4F-123A3B89EA2B}"/>
              </a:ext>
            </a:extLst>
          </p:cNvPr>
          <p:cNvPicPr>
            <a:picLocks noChangeAspect="1"/>
          </p:cNvPicPr>
          <p:nvPr/>
        </p:nvPicPr>
        <p:blipFill>
          <a:blip r:embed="rId5"/>
          <a:stretch>
            <a:fillRect/>
          </a:stretch>
        </p:blipFill>
        <p:spPr>
          <a:xfrm>
            <a:off x="3880703" y="4504950"/>
            <a:ext cx="3772706" cy="2353050"/>
          </a:xfrm>
          <a:prstGeom prst="rect">
            <a:avLst/>
          </a:prstGeom>
        </p:spPr>
      </p:pic>
      <p:sp>
        <p:nvSpPr>
          <p:cNvPr id="10" name="TextBox 9">
            <a:extLst>
              <a:ext uri="{FF2B5EF4-FFF2-40B4-BE49-F238E27FC236}">
                <a16:creationId xmlns:a16="http://schemas.microsoft.com/office/drawing/2014/main" id="{3FC9976F-1B55-3B04-03C8-FF6F931532B1}"/>
              </a:ext>
            </a:extLst>
          </p:cNvPr>
          <p:cNvSpPr txBox="1"/>
          <p:nvPr/>
        </p:nvSpPr>
        <p:spPr>
          <a:xfrm>
            <a:off x="375846" y="4028792"/>
            <a:ext cx="1620444" cy="369332"/>
          </a:xfrm>
          <a:prstGeom prst="rect">
            <a:avLst/>
          </a:prstGeom>
          <a:noFill/>
        </p:spPr>
        <p:txBody>
          <a:bodyPr wrap="none" rtlCol="0">
            <a:spAutoFit/>
          </a:bodyPr>
          <a:lstStyle/>
          <a:p>
            <a:r>
              <a:rPr lang="en-US" dirty="0"/>
              <a:t>Using all peaks</a:t>
            </a:r>
          </a:p>
        </p:txBody>
      </p:sp>
      <p:sp>
        <p:nvSpPr>
          <p:cNvPr id="13" name="TextBox 12">
            <a:extLst>
              <a:ext uri="{FF2B5EF4-FFF2-40B4-BE49-F238E27FC236}">
                <a16:creationId xmlns:a16="http://schemas.microsoft.com/office/drawing/2014/main" id="{CB656AE0-605E-0FFD-B36B-DA4A91C57520}"/>
              </a:ext>
            </a:extLst>
          </p:cNvPr>
          <p:cNvSpPr txBox="1"/>
          <p:nvPr/>
        </p:nvSpPr>
        <p:spPr>
          <a:xfrm>
            <a:off x="3898081" y="4028792"/>
            <a:ext cx="3453446" cy="369332"/>
          </a:xfrm>
          <a:prstGeom prst="rect">
            <a:avLst/>
          </a:prstGeom>
          <a:noFill/>
        </p:spPr>
        <p:txBody>
          <a:bodyPr wrap="none" rtlCol="0">
            <a:spAutoFit/>
          </a:bodyPr>
          <a:lstStyle/>
          <a:p>
            <a:r>
              <a:rPr lang="en-US" dirty="0"/>
              <a:t>Using top variably accessible peaks</a:t>
            </a:r>
          </a:p>
        </p:txBody>
      </p:sp>
      <p:pic>
        <p:nvPicPr>
          <p:cNvPr id="7" name="Picture 6">
            <a:extLst>
              <a:ext uri="{FF2B5EF4-FFF2-40B4-BE49-F238E27FC236}">
                <a16:creationId xmlns:a16="http://schemas.microsoft.com/office/drawing/2014/main" id="{ED08E5E6-549C-8ADA-1174-3A546778E32D}"/>
              </a:ext>
            </a:extLst>
          </p:cNvPr>
          <p:cNvPicPr>
            <a:picLocks noChangeAspect="1"/>
          </p:cNvPicPr>
          <p:nvPr/>
        </p:nvPicPr>
        <p:blipFill>
          <a:blip r:embed="rId6"/>
          <a:stretch>
            <a:fillRect/>
          </a:stretch>
        </p:blipFill>
        <p:spPr>
          <a:xfrm>
            <a:off x="7992025" y="2805309"/>
            <a:ext cx="4199975" cy="2544844"/>
          </a:xfrm>
          <a:prstGeom prst="rect">
            <a:avLst/>
          </a:prstGeom>
        </p:spPr>
      </p:pic>
      <p:sp>
        <p:nvSpPr>
          <p:cNvPr id="9" name="TextBox 8">
            <a:extLst>
              <a:ext uri="{FF2B5EF4-FFF2-40B4-BE49-F238E27FC236}">
                <a16:creationId xmlns:a16="http://schemas.microsoft.com/office/drawing/2014/main" id="{1FF5B98D-0007-6167-5593-C5171300F6B1}"/>
              </a:ext>
            </a:extLst>
          </p:cNvPr>
          <p:cNvSpPr txBox="1"/>
          <p:nvPr/>
        </p:nvSpPr>
        <p:spPr>
          <a:xfrm>
            <a:off x="9506139" y="5312143"/>
            <a:ext cx="1567545" cy="369332"/>
          </a:xfrm>
          <a:prstGeom prst="rect">
            <a:avLst/>
          </a:prstGeom>
          <a:noFill/>
        </p:spPr>
        <p:txBody>
          <a:bodyPr wrap="none" rtlCol="0">
            <a:spAutoFit/>
          </a:bodyPr>
          <a:lstStyle/>
          <a:p>
            <a:r>
              <a:rPr lang="en-US" dirty="0"/>
              <a:t>Using all peaks</a:t>
            </a:r>
          </a:p>
        </p:txBody>
      </p:sp>
    </p:spTree>
    <p:extLst>
      <p:ext uri="{BB962C8B-B14F-4D97-AF65-F5344CB8AC3E}">
        <p14:creationId xmlns:p14="http://schemas.microsoft.com/office/powerpoint/2010/main" val="1255345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63F271-7169-1115-1EF3-CE3BF477816E}"/>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B9AD7D28-49C2-0B8B-79CB-FA2C8F40B6BC}"/>
              </a:ext>
            </a:extLst>
          </p:cNvPr>
          <p:cNvSpPr>
            <a:spLocks noGrp="1"/>
          </p:cNvSpPr>
          <p:nvPr>
            <p:ph type="title"/>
          </p:nvPr>
        </p:nvSpPr>
        <p:spPr>
          <a:xfrm>
            <a:off x="838198" y="365124"/>
            <a:ext cx="10750238" cy="1532501"/>
          </a:xfrm>
        </p:spPr>
        <p:txBody>
          <a:bodyPr>
            <a:normAutofit/>
          </a:bodyPr>
          <a:lstStyle/>
          <a:p>
            <a:r>
              <a:rPr lang="en-US" dirty="0"/>
              <a:t>P576 (</a:t>
            </a:r>
            <a:r>
              <a:rPr lang="en-US" dirty="0" err="1"/>
              <a:t>AbATE</a:t>
            </a:r>
            <a:r>
              <a:rPr lang="en-US" dirty="0"/>
              <a:t>): can also look at each sample rather than centroids of cell sorts</a:t>
            </a:r>
          </a:p>
        </p:txBody>
      </p:sp>
      <p:pic>
        <p:nvPicPr>
          <p:cNvPr id="5" name="Picture 4">
            <a:extLst>
              <a:ext uri="{FF2B5EF4-FFF2-40B4-BE49-F238E27FC236}">
                <a16:creationId xmlns:a16="http://schemas.microsoft.com/office/drawing/2014/main" id="{ED4A8971-4818-B143-587C-FAE5BCC02A09}"/>
              </a:ext>
            </a:extLst>
          </p:cNvPr>
          <p:cNvPicPr>
            <a:picLocks noChangeAspect="1"/>
          </p:cNvPicPr>
          <p:nvPr/>
        </p:nvPicPr>
        <p:blipFill>
          <a:blip r:embed="rId3"/>
          <a:stretch>
            <a:fillRect/>
          </a:stretch>
        </p:blipFill>
        <p:spPr>
          <a:xfrm>
            <a:off x="2679826" y="1771732"/>
            <a:ext cx="6736534" cy="5086268"/>
          </a:xfrm>
          <a:prstGeom prst="rect">
            <a:avLst/>
          </a:prstGeom>
        </p:spPr>
      </p:pic>
      <p:sp>
        <p:nvSpPr>
          <p:cNvPr id="2" name="TextBox 1">
            <a:extLst>
              <a:ext uri="{FF2B5EF4-FFF2-40B4-BE49-F238E27FC236}">
                <a16:creationId xmlns:a16="http://schemas.microsoft.com/office/drawing/2014/main" id="{968AE9CA-1DD7-6E5D-C43C-F61E7C61787E}"/>
              </a:ext>
            </a:extLst>
          </p:cNvPr>
          <p:cNvSpPr txBox="1"/>
          <p:nvPr/>
        </p:nvSpPr>
        <p:spPr>
          <a:xfrm>
            <a:off x="8775675" y="5565640"/>
            <a:ext cx="3416325" cy="923330"/>
          </a:xfrm>
          <a:prstGeom prst="rect">
            <a:avLst/>
          </a:prstGeom>
          <a:noFill/>
        </p:spPr>
        <p:txBody>
          <a:bodyPr wrap="square" rtlCol="0">
            <a:spAutoFit/>
          </a:bodyPr>
          <a:lstStyle/>
          <a:p>
            <a:r>
              <a:rPr lang="en-US" dirty="0"/>
              <a:t>Using top variably accessible peaks (gets noisy with all peaks, like PCA with all peaks)</a:t>
            </a:r>
          </a:p>
        </p:txBody>
      </p:sp>
    </p:spTree>
    <p:extLst>
      <p:ext uri="{BB962C8B-B14F-4D97-AF65-F5344CB8AC3E}">
        <p14:creationId xmlns:p14="http://schemas.microsoft.com/office/powerpoint/2010/main" val="1211364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5F63F271-7169-1115-1EF3-CE3BF477816E}"/>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B9AD7D28-49C2-0B8B-79CB-FA2C8F40B6BC}"/>
              </a:ext>
            </a:extLst>
          </p:cNvPr>
          <p:cNvSpPr>
            <a:spLocks noGrp="1"/>
          </p:cNvSpPr>
          <p:nvPr>
            <p:ph type="title"/>
          </p:nvPr>
        </p:nvSpPr>
        <p:spPr>
          <a:xfrm>
            <a:off x="838198" y="365124"/>
            <a:ext cx="5583623" cy="1532501"/>
          </a:xfrm>
        </p:spPr>
        <p:txBody>
          <a:bodyPr>
            <a:normAutofit fontScale="90000"/>
          </a:bodyPr>
          <a:lstStyle/>
          <a:p>
            <a:r>
              <a:rPr lang="en-US" dirty="0"/>
              <a:t>P576 (</a:t>
            </a:r>
            <a:r>
              <a:rPr lang="en-US" dirty="0" err="1"/>
              <a:t>AbATE</a:t>
            </a:r>
            <a:r>
              <a:rPr lang="en-US" dirty="0"/>
              <a:t>): enrichments in top variably accessible peaks’ closest genes and promoters</a:t>
            </a:r>
          </a:p>
        </p:txBody>
      </p:sp>
      <p:pic>
        <p:nvPicPr>
          <p:cNvPr id="4" name="Picture 3">
            <a:extLst>
              <a:ext uri="{FF2B5EF4-FFF2-40B4-BE49-F238E27FC236}">
                <a16:creationId xmlns:a16="http://schemas.microsoft.com/office/drawing/2014/main" id="{B30FDD1E-6604-5491-11F3-95509B7B7F5A}"/>
              </a:ext>
            </a:extLst>
          </p:cNvPr>
          <p:cNvPicPr>
            <a:picLocks noChangeAspect="1"/>
          </p:cNvPicPr>
          <p:nvPr/>
        </p:nvPicPr>
        <p:blipFill>
          <a:blip r:embed="rId3"/>
          <a:stretch>
            <a:fillRect/>
          </a:stretch>
        </p:blipFill>
        <p:spPr>
          <a:xfrm>
            <a:off x="6786516" y="0"/>
            <a:ext cx="5405484" cy="6858000"/>
          </a:xfrm>
          <a:prstGeom prst="rect">
            <a:avLst/>
          </a:prstGeom>
        </p:spPr>
      </p:pic>
      <p:pic>
        <p:nvPicPr>
          <p:cNvPr id="7" name="Picture 6">
            <a:extLst>
              <a:ext uri="{FF2B5EF4-FFF2-40B4-BE49-F238E27FC236}">
                <a16:creationId xmlns:a16="http://schemas.microsoft.com/office/drawing/2014/main" id="{496A1503-202E-7CF2-014D-DEB054324F67}"/>
              </a:ext>
            </a:extLst>
          </p:cNvPr>
          <p:cNvPicPr>
            <a:picLocks noChangeAspect="1"/>
          </p:cNvPicPr>
          <p:nvPr/>
        </p:nvPicPr>
        <p:blipFill>
          <a:blip r:embed="rId4"/>
          <a:stretch>
            <a:fillRect/>
          </a:stretch>
        </p:blipFill>
        <p:spPr>
          <a:xfrm>
            <a:off x="69630" y="5039211"/>
            <a:ext cx="6352191" cy="1199099"/>
          </a:xfrm>
          <a:prstGeom prst="rect">
            <a:avLst/>
          </a:prstGeom>
        </p:spPr>
      </p:pic>
      <p:sp>
        <p:nvSpPr>
          <p:cNvPr id="8" name="TextBox 7">
            <a:extLst>
              <a:ext uri="{FF2B5EF4-FFF2-40B4-BE49-F238E27FC236}">
                <a16:creationId xmlns:a16="http://schemas.microsoft.com/office/drawing/2014/main" id="{B971B9CA-05A8-EFA6-0852-DB3C158AC961}"/>
              </a:ext>
            </a:extLst>
          </p:cNvPr>
          <p:cNvSpPr txBox="1"/>
          <p:nvPr/>
        </p:nvSpPr>
        <p:spPr>
          <a:xfrm>
            <a:off x="2466485" y="4591044"/>
            <a:ext cx="1163524" cy="369332"/>
          </a:xfrm>
          <a:prstGeom prst="rect">
            <a:avLst/>
          </a:prstGeom>
          <a:noFill/>
        </p:spPr>
        <p:txBody>
          <a:bodyPr wrap="none" rtlCol="0">
            <a:spAutoFit/>
          </a:bodyPr>
          <a:lstStyle/>
          <a:p>
            <a:r>
              <a:rPr lang="en-US" dirty="0"/>
              <a:t>Promoters</a:t>
            </a:r>
          </a:p>
        </p:txBody>
      </p:sp>
      <p:sp>
        <p:nvSpPr>
          <p:cNvPr id="9" name="TextBox 8">
            <a:extLst>
              <a:ext uri="{FF2B5EF4-FFF2-40B4-BE49-F238E27FC236}">
                <a16:creationId xmlns:a16="http://schemas.microsoft.com/office/drawing/2014/main" id="{275C1238-B261-D63F-769C-9FF06FCC368F}"/>
              </a:ext>
            </a:extLst>
          </p:cNvPr>
          <p:cNvSpPr txBox="1"/>
          <p:nvPr/>
        </p:nvSpPr>
        <p:spPr>
          <a:xfrm>
            <a:off x="6013547" y="141041"/>
            <a:ext cx="772969" cy="369332"/>
          </a:xfrm>
          <a:prstGeom prst="rect">
            <a:avLst/>
          </a:prstGeom>
          <a:noFill/>
        </p:spPr>
        <p:txBody>
          <a:bodyPr wrap="none" rtlCol="0">
            <a:spAutoFit/>
          </a:bodyPr>
          <a:lstStyle/>
          <a:p>
            <a:r>
              <a:rPr lang="en-US" dirty="0"/>
              <a:t>Genes</a:t>
            </a:r>
          </a:p>
        </p:txBody>
      </p:sp>
    </p:spTree>
    <p:extLst>
      <p:ext uri="{BB962C8B-B14F-4D97-AF65-F5344CB8AC3E}">
        <p14:creationId xmlns:p14="http://schemas.microsoft.com/office/powerpoint/2010/main" val="1603859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63F271-7169-1115-1EF3-CE3BF477816E}"/>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B9AD7D28-49C2-0B8B-79CB-FA2C8F40B6BC}"/>
              </a:ext>
            </a:extLst>
          </p:cNvPr>
          <p:cNvSpPr>
            <a:spLocks noGrp="1"/>
          </p:cNvSpPr>
          <p:nvPr>
            <p:ph type="title"/>
          </p:nvPr>
        </p:nvSpPr>
        <p:spPr/>
        <p:txBody>
          <a:bodyPr/>
          <a:lstStyle/>
          <a:p>
            <a:r>
              <a:rPr lang="en-US" dirty="0"/>
              <a:t>P576 (</a:t>
            </a:r>
            <a:r>
              <a:rPr lang="en-US" dirty="0" err="1"/>
              <a:t>AbATE</a:t>
            </a:r>
            <a:r>
              <a:rPr lang="en-US" dirty="0"/>
              <a:t>): don’t observe </a:t>
            </a:r>
            <a:r>
              <a:rPr lang="en-US" dirty="0" err="1"/>
              <a:t>pseudotime</a:t>
            </a:r>
            <a:r>
              <a:rPr lang="en-US" dirty="0"/>
              <a:t> associating with cell sort</a:t>
            </a:r>
          </a:p>
        </p:txBody>
      </p:sp>
      <p:grpSp>
        <p:nvGrpSpPr>
          <p:cNvPr id="2" name="Group 1">
            <a:extLst>
              <a:ext uri="{FF2B5EF4-FFF2-40B4-BE49-F238E27FC236}">
                <a16:creationId xmlns:a16="http://schemas.microsoft.com/office/drawing/2014/main" id="{8B40380E-3908-B011-D339-0FCE72EB380F}"/>
              </a:ext>
            </a:extLst>
          </p:cNvPr>
          <p:cNvGrpSpPr/>
          <p:nvPr/>
        </p:nvGrpSpPr>
        <p:grpSpPr>
          <a:xfrm>
            <a:off x="1548143" y="1421394"/>
            <a:ext cx="8678207" cy="5362330"/>
            <a:chOff x="1379375" y="1355750"/>
            <a:chExt cx="8846975" cy="5427974"/>
          </a:xfrm>
        </p:grpSpPr>
        <p:pic>
          <p:nvPicPr>
            <p:cNvPr id="4" name="Picture 3">
              <a:extLst>
                <a:ext uri="{FF2B5EF4-FFF2-40B4-BE49-F238E27FC236}">
                  <a16:creationId xmlns:a16="http://schemas.microsoft.com/office/drawing/2014/main" id="{EE7AF31D-903A-4A25-DA63-022B7A2E2953}"/>
                </a:ext>
              </a:extLst>
            </p:cNvPr>
            <p:cNvPicPr>
              <a:picLocks noChangeAspect="1"/>
            </p:cNvPicPr>
            <p:nvPr/>
          </p:nvPicPr>
          <p:blipFill>
            <a:blip r:embed="rId3"/>
            <a:stretch>
              <a:fillRect/>
            </a:stretch>
          </p:blipFill>
          <p:spPr>
            <a:xfrm>
              <a:off x="1379375" y="1355750"/>
              <a:ext cx="8846975" cy="5427974"/>
            </a:xfrm>
            <a:prstGeom prst="rect">
              <a:avLst/>
            </a:prstGeom>
          </p:spPr>
        </p:pic>
        <p:sp>
          <p:nvSpPr>
            <p:cNvPr id="5" name="Rectangle 4">
              <a:extLst>
                <a:ext uri="{FF2B5EF4-FFF2-40B4-BE49-F238E27FC236}">
                  <a16:creationId xmlns:a16="http://schemas.microsoft.com/office/drawing/2014/main" id="{5AE95336-EE61-A904-904C-110D4C617541}"/>
                </a:ext>
              </a:extLst>
            </p:cNvPr>
            <p:cNvSpPr/>
            <p:nvPr/>
          </p:nvSpPr>
          <p:spPr>
            <a:xfrm>
              <a:off x="5295900" y="6235700"/>
              <a:ext cx="2044700" cy="4445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1249952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63F271-7169-1115-1EF3-CE3BF477816E}"/>
            </a:ext>
          </a:extLst>
        </p:cNvPr>
        <p:cNvGrpSpPr/>
        <p:nvPr/>
      </p:nvGrpSpPr>
      <p:grpSpPr>
        <a:xfrm>
          <a:off x="0" y="0"/>
          <a:ext cx="0" cy="0"/>
          <a:chOff x="0" y="0"/>
          <a:chExt cx="0" cy="0"/>
        </a:xfrm>
      </p:grpSpPr>
      <p:pic>
        <p:nvPicPr>
          <p:cNvPr id="13" name="Picture 12">
            <a:extLst>
              <a:ext uri="{FF2B5EF4-FFF2-40B4-BE49-F238E27FC236}">
                <a16:creationId xmlns:a16="http://schemas.microsoft.com/office/drawing/2014/main" id="{62523417-B6E2-9CF4-2CC6-7762C76ABA13}"/>
              </a:ext>
            </a:extLst>
          </p:cNvPr>
          <p:cNvPicPr>
            <a:picLocks noChangeAspect="1"/>
          </p:cNvPicPr>
          <p:nvPr/>
        </p:nvPicPr>
        <p:blipFill>
          <a:blip r:embed="rId3"/>
          <a:stretch>
            <a:fillRect/>
          </a:stretch>
        </p:blipFill>
        <p:spPr>
          <a:xfrm>
            <a:off x="3669744" y="0"/>
            <a:ext cx="4080360" cy="6858000"/>
          </a:xfrm>
          <a:prstGeom prst="rect">
            <a:avLst/>
          </a:prstGeom>
        </p:spPr>
      </p:pic>
      <p:pic>
        <p:nvPicPr>
          <p:cNvPr id="12" name="Picture 11">
            <a:extLst>
              <a:ext uri="{FF2B5EF4-FFF2-40B4-BE49-F238E27FC236}">
                <a16:creationId xmlns:a16="http://schemas.microsoft.com/office/drawing/2014/main" id="{9B021125-B462-8724-B814-CAB10572A478}"/>
              </a:ext>
            </a:extLst>
          </p:cNvPr>
          <p:cNvPicPr>
            <a:picLocks noChangeAspect="1"/>
          </p:cNvPicPr>
          <p:nvPr/>
        </p:nvPicPr>
        <p:blipFill>
          <a:blip r:embed="rId4"/>
          <a:stretch>
            <a:fillRect/>
          </a:stretch>
        </p:blipFill>
        <p:spPr>
          <a:xfrm>
            <a:off x="8107456" y="0"/>
            <a:ext cx="4084544" cy="6858000"/>
          </a:xfrm>
          <a:prstGeom prst="rect">
            <a:avLst/>
          </a:prstGeom>
        </p:spPr>
      </p:pic>
      <p:sp>
        <p:nvSpPr>
          <p:cNvPr id="6" name="Title 5">
            <a:extLst>
              <a:ext uri="{FF2B5EF4-FFF2-40B4-BE49-F238E27FC236}">
                <a16:creationId xmlns:a16="http://schemas.microsoft.com/office/drawing/2014/main" id="{B9AD7D28-49C2-0B8B-79CB-FA2C8F40B6BC}"/>
              </a:ext>
            </a:extLst>
          </p:cNvPr>
          <p:cNvSpPr>
            <a:spLocks noGrp="1"/>
          </p:cNvSpPr>
          <p:nvPr>
            <p:ph type="title"/>
          </p:nvPr>
        </p:nvSpPr>
        <p:spPr>
          <a:xfrm>
            <a:off x="463436" y="365124"/>
            <a:ext cx="3027632" cy="2486718"/>
          </a:xfrm>
        </p:spPr>
        <p:txBody>
          <a:bodyPr>
            <a:normAutofit fontScale="90000"/>
          </a:bodyPr>
          <a:lstStyle/>
          <a:p>
            <a:r>
              <a:rPr lang="en-US" dirty="0"/>
              <a:t>P576 (</a:t>
            </a:r>
            <a:r>
              <a:rPr lang="en-US" dirty="0" err="1"/>
              <a:t>AbATE</a:t>
            </a:r>
            <a:r>
              <a:rPr lang="en-US" dirty="0"/>
              <a:t>): using heatmap row clustering for pathway enrichment of genes/promoters</a:t>
            </a:r>
          </a:p>
        </p:txBody>
      </p:sp>
      <p:sp>
        <p:nvSpPr>
          <p:cNvPr id="4" name="TextBox 3">
            <a:extLst>
              <a:ext uri="{FF2B5EF4-FFF2-40B4-BE49-F238E27FC236}">
                <a16:creationId xmlns:a16="http://schemas.microsoft.com/office/drawing/2014/main" id="{47630D51-AC8F-63EF-94D5-A3DD94524E63}"/>
              </a:ext>
            </a:extLst>
          </p:cNvPr>
          <p:cNvSpPr txBox="1"/>
          <p:nvPr/>
        </p:nvSpPr>
        <p:spPr>
          <a:xfrm>
            <a:off x="5606340" y="256938"/>
            <a:ext cx="2753006" cy="692497"/>
          </a:xfrm>
          <a:prstGeom prst="rect">
            <a:avLst/>
          </a:prstGeom>
          <a:noFill/>
        </p:spPr>
        <p:txBody>
          <a:bodyPr wrap="square" rtlCol="0">
            <a:spAutoFit/>
          </a:bodyPr>
          <a:lstStyle/>
          <a:p>
            <a:r>
              <a:rPr lang="en-US" sz="1300" dirty="0"/>
              <a:t>DP &amp; DP CD57</a:t>
            </a:r>
            <a:r>
              <a:rPr lang="en-US" sz="1300" baseline="30000" dirty="0"/>
              <a:t>+</a:t>
            </a:r>
            <a:r>
              <a:rPr lang="en-US" sz="1300" dirty="0"/>
              <a:t> cluster enriched for N-glycan biosynthesis genes (HEXB, STT3B)</a:t>
            </a:r>
          </a:p>
        </p:txBody>
      </p:sp>
      <p:sp>
        <p:nvSpPr>
          <p:cNvPr id="8" name="TextBox 7">
            <a:extLst>
              <a:ext uri="{FF2B5EF4-FFF2-40B4-BE49-F238E27FC236}">
                <a16:creationId xmlns:a16="http://schemas.microsoft.com/office/drawing/2014/main" id="{CC2FE45D-EF02-3B30-A840-320B1FC2B255}"/>
              </a:ext>
            </a:extLst>
          </p:cNvPr>
          <p:cNvSpPr txBox="1"/>
          <p:nvPr/>
        </p:nvSpPr>
        <p:spPr>
          <a:xfrm>
            <a:off x="10454676" y="5835243"/>
            <a:ext cx="1731518" cy="923330"/>
          </a:xfrm>
          <a:prstGeom prst="rect">
            <a:avLst/>
          </a:prstGeom>
          <a:noFill/>
        </p:spPr>
        <p:txBody>
          <a:bodyPr wrap="square" rtlCol="0">
            <a:spAutoFit/>
          </a:bodyPr>
          <a:lstStyle/>
          <a:p>
            <a:r>
              <a:rPr lang="en-US" dirty="0"/>
              <a:t>Top 2000 variably accessible peaks</a:t>
            </a:r>
          </a:p>
        </p:txBody>
      </p:sp>
      <p:sp>
        <p:nvSpPr>
          <p:cNvPr id="9" name="TextBox 8">
            <a:extLst>
              <a:ext uri="{FF2B5EF4-FFF2-40B4-BE49-F238E27FC236}">
                <a16:creationId xmlns:a16="http://schemas.microsoft.com/office/drawing/2014/main" id="{3028C191-B242-BD3B-2672-3D93E9517D53}"/>
              </a:ext>
            </a:extLst>
          </p:cNvPr>
          <p:cNvSpPr txBox="1"/>
          <p:nvPr/>
        </p:nvSpPr>
        <p:spPr>
          <a:xfrm>
            <a:off x="640557" y="6308210"/>
            <a:ext cx="3415935" cy="369332"/>
          </a:xfrm>
          <a:prstGeom prst="rect">
            <a:avLst/>
          </a:prstGeom>
          <a:noFill/>
        </p:spPr>
        <p:txBody>
          <a:bodyPr wrap="none" rtlCol="0">
            <a:spAutoFit/>
          </a:bodyPr>
          <a:lstStyle/>
          <a:p>
            <a:r>
              <a:rPr lang="en-US" dirty="0"/>
              <a:t>Top ~200 variably accessible peaks</a:t>
            </a:r>
          </a:p>
        </p:txBody>
      </p:sp>
      <p:sp>
        <p:nvSpPr>
          <p:cNvPr id="10" name="TextBox 9">
            <a:extLst>
              <a:ext uri="{FF2B5EF4-FFF2-40B4-BE49-F238E27FC236}">
                <a16:creationId xmlns:a16="http://schemas.microsoft.com/office/drawing/2014/main" id="{7A0C2CBD-EF3D-39D8-04C9-187E11DED3A3}"/>
              </a:ext>
            </a:extLst>
          </p:cNvPr>
          <p:cNvSpPr txBox="1"/>
          <p:nvPr/>
        </p:nvSpPr>
        <p:spPr>
          <a:xfrm>
            <a:off x="10713097" y="1608483"/>
            <a:ext cx="1075780" cy="892552"/>
          </a:xfrm>
          <a:prstGeom prst="rect">
            <a:avLst/>
          </a:prstGeom>
          <a:noFill/>
        </p:spPr>
        <p:txBody>
          <a:bodyPr wrap="square" rtlCol="0">
            <a:spAutoFit/>
          </a:bodyPr>
          <a:lstStyle/>
          <a:p>
            <a:r>
              <a:rPr lang="en-US" sz="1300" dirty="0"/>
              <a:t>TODO: pathway enrichment on these?</a:t>
            </a:r>
          </a:p>
        </p:txBody>
      </p:sp>
    </p:spTree>
    <p:extLst>
      <p:ext uri="{BB962C8B-B14F-4D97-AF65-F5344CB8AC3E}">
        <p14:creationId xmlns:p14="http://schemas.microsoft.com/office/powerpoint/2010/main" val="63141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63F271-7169-1115-1EF3-CE3BF477816E}"/>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B9AD7D28-49C2-0B8B-79CB-FA2C8F40B6BC}"/>
              </a:ext>
            </a:extLst>
          </p:cNvPr>
          <p:cNvSpPr>
            <a:spLocks noGrp="1"/>
          </p:cNvSpPr>
          <p:nvPr>
            <p:ph type="title"/>
          </p:nvPr>
        </p:nvSpPr>
        <p:spPr>
          <a:xfrm>
            <a:off x="838200" y="365125"/>
            <a:ext cx="10279455" cy="1825625"/>
          </a:xfrm>
        </p:spPr>
        <p:txBody>
          <a:bodyPr>
            <a:normAutofit/>
          </a:bodyPr>
          <a:lstStyle/>
          <a:p>
            <a:r>
              <a:rPr lang="en-US" dirty="0"/>
              <a:t>Next steps: </a:t>
            </a:r>
            <a:r>
              <a:rPr lang="en-US" dirty="0" err="1"/>
              <a:t>scATACseq</a:t>
            </a:r>
            <a:r>
              <a:rPr lang="en-US" dirty="0"/>
              <a:t> requirements for lineage mapping via MT variants</a:t>
            </a:r>
          </a:p>
        </p:txBody>
      </p:sp>
      <p:sp>
        <p:nvSpPr>
          <p:cNvPr id="2" name="Content Placeholder 2">
            <a:extLst>
              <a:ext uri="{FF2B5EF4-FFF2-40B4-BE49-F238E27FC236}">
                <a16:creationId xmlns:a16="http://schemas.microsoft.com/office/drawing/2014/main" id="{090FDFCF-AEFD-6D7B-6B89-12A07B49703B}"/>
              </a:ext>
            </a:extLst>
          </p:cNvPr>
          <p:cNvSpPr>
            <a:spLocks noGrp="1"/>
          </p:cNvSpPr>
          <p:nvPr>
            <p:ph idx="1"/>
          </p:nvPr>
        </p:nvSpPr>
        <p:spPr>
          <a:xfrm>
            <a:off x="838200" y="1919289"/>
            <a:ext cx="10771208" cy="4499440"/>
          </a:xfrm>
        </p:spPr>
        <p:txBody>
          <a:bodyPr>
            <a:normAutofit fontScale="92500" lnSpcReduction="10000"/>
          </a:bodyPr>
          <a:lstStyle/>
          <a:p>
            <a:pPr marL="514350" indent="-514350">
              <a:buFont typeface="+mj-lt"/>
              <a:buAutoNum type="arabicPeriod"/>
            </a:pPr>
            <a:r>
              <a:rPr lang="en-US" b="0" i="0" u="none" strike="noStrike" dirty="0">
                <a:effectLst/>
                <a:highlight>
                  <a:srgbClr val="FFFFFF"/>
                </a:highlight>
              </a:rPr>
              <a:t>“… clonally resolved, single-cell transcriptomic and accessible chromatin atlas for around 150,000 human hematopoietic cells from 12 donors”:</a:t>
            </a:r>
            <a:r>
              <a:rPr lang="en-US" dirty="0">
                <a:highlight>
                  <a:srgbClr val="FFFFFF"/>
                </a:highlight>
              </a:rPr>
              <a:t> Weng et al. (2024) </a:t>
            </a:r>
            <a:r>
              <a:rPr lang="en-US" i="1" dirty="0">
                <a:highlight>
                  <a:srgbClr val="FFFFFF"/>
                </a:highlight>
              </a:rPr>
              <a:t>Nature</a:t>
            </a:r>
          </a:p>
          <a:p>
            <a:pPr marL="514350" indent="-514350">
              <a:buFont typeface="+mj-lt"/>
              <a:buAutoNum type="arabicPeriod"/>
            </a:pPr>
            <a:r>
              <a:rPr lang="en-US" dirty="0"/>
              <a:t>MT enrichment? “</a:t>
            </a:r>
            <a:r>
              <a:rPr lang="en-US" b="0" i="0" u="none" strike="noStrike" dirty="0">
                <a:effectLst/>
                <a:highlight>
                  <a:srgbClr val="FFFFFF"/>
                </a:highlight>
              </a:rPr>
              <a:t>To retain mitochondria and </a:t>
            </a:r>
            <a:r>
              <a:rPr lang="en-US" b="0" i="0" u="none" strike="noStrike" dirty="0" err="1">
                <a:effectLst/>
                <a:highlight>
                  <a:srgbClr val="FFFFFF"/>
                </a:highlight>
              </a:rPr>
              <a:t>mtDNA</a:t>
            </a:r>
            <a:r>
              <a:rPr lang="en-US" b="0" i="0" u="none" strike="noStrike" dirty="0">
                <a:effectLst/>
                <a:highlight>
                  <a:srgbClr val="FFFFFF"/>
                </a:highlight>
              </a:rPr>
              <a:t> within their host cell, we combine fixation with milder lysis conditions to enable combined intranuclear and mitochondrial access of the Tn5 transposase … &gt; 100,000 viable single cells for cell processing and </a:t>
            </a:r>
            <a:r>
              <a:rPr lang="en-US" b="0" i="0" u="none" strike="noStrike" dirty="0" err="1">
                <a:effectLst/>
                <a:highlight>
                  <a:srgbClr val="FFFFFF"/>
                </a:highlight>
              </a:rPr>
              <a:t>mtscATAC</a:t>
            </a:r>
            <a:r>
              <a:rPr lang="en-US" b="0" i="0" u="none" strike="noStrike" dirty="0">
                <a:effectLst/>
                <a:highlight>
                  <a:srgbClr val="FFFFFF"/>
                </a:highlight>
              </a:rPr>
              <a:t>-seq library generation and obtaining </a:t>
            </a:r>
            <a:r>
              <a:rPr lang="en-US" b="0" i="0" u="none" strike="noStrike" dirty="0" err="1">
                <a:effectLst/>
                <a:highlight>
                  <a:srgbClr val="FFFFFF"/>
                </a:highlight>
              </a:rPr>
              <a:t>mtscATAC</a:t>
            </a:r>
            <a:r>
              <a:rPr lang="en-US" b="0" i="0" u="none" strike="noStrike" dirty="0">
                <a:effectLst/>
                <a:highlight>
                  <a:srgbClr val="FFFFFF"/>
                </a:highlight>
              </a:rPr>
              <a:t>-seq data for 5,000–10,000 cells… between 30,000 and 35,000 paired-end reads … per cell in a library”: Lareau et al. (2023) </a:t>
            </a:r>
            <a:r>
              <a:rPr lang="en-US" b="0" i="1" u="none" strike="noStrike" dirty="0">
                <a:effectLst/>
                <a:highlight>
                  <a:srgbClr val="FFFFFF"/>
                </a:highlight>
              </a:rPr>
              <a:t>Nat </a:t>
            </a:r>
            <a:r>
              <a:rPr lang="en-US" b="0" i="1" u="none" strike="noStrike" dirty="0" err="1">
                <a:effectLst/>
                <a:highlight>
                  <a:srgbClr val="FFFFFF"/>
                </a:highlight>
              </a:rPr>
              <a:t>Protoc</a:t>
            </a:r>
            <a:endParaRPr lang="en-US" b="0" i="1" u="none" strike="noStrike" dirty="0">
              <a:effectLst/>
              <a:highlight>
                <a:srgbClr val="FFFFFF"/>
              </a:highlight>
            </a:endParaRPr>
          </a:p>
          <a:p>
            <a:pPr marL="514350" indent="-514350">
              <a:buFont typeface="+mj-lt"/>
              <a:buAutoNum type="arabicPeriod"/>
            </a:pPr>
            <a:r>
              <a:rPr lang="en-US" i="1" dirty="0">
                <a:highlight>
                  <a:srgbClr val="FFFFFF"/>
                </a:highlight>
              </a:rPr>
              <a:t>“</a:t>
            </a:r>
            <a:r>
              <a:rPr lang="en-US" b="0" i="0" u="none" strike="noStrike" dirty="0">
                <a:solidFill>
                  <a:srgbClr val="222222"/>
                </a:solidFill>
                <a:effectLst/>
                <a:highlight>
                  <a:srgbClr val="FFFFFF"/>
                </a:highlight>
              </a:rPr>
              <a:t>minimum of 3,000 mitochondrial reads per cell”: Kwok et al. (2022) </a:t>
            </a:r>
            <a:r>
              <a:rPr lang="en-US" b="0" i="1" u="none" strike="noStrike" dirty="0">
                <a:solidFill>
                  <a:srgbClr val="222222"/>
                </a:solidFill>
                <a:effectLst/>
                <a:highlight>
                  <a:srgbClr val="FFFFFF"/>
                </a:highlight>
              </a:rPr>
              <a:t>Nature Communications</a:t>
            </a:r>
            <a:endParaRPr lang="en-US" i="1" dirty="0"/>
          </a:p>
        </p:txBody>
      </p:sp>
    </p:spTree>
    <p:extLst>
      <p:ext uri="{BB962C8B-B14F-4D97-AF65-F5344CB8AC3E}">
        <p14:creationId xmlns:p14="http://schemas.microsoft.com/office/powerpoint/2010/main" val="42889312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53136</TotalTime>
  <Words>918</Words>
  <Application>Microsoft Macintosh PowerPoint</Application>
  <PresentationFormat>Widescreen</PresentationFormat>
  <Paragraphs>74</Paragraphs>
  <Slides>8</Slides>
  <Notes>8</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vt:i4>
      </vt:variant>
    </vt:vector>
  </HeadingPairs>
  <TitlesOfParts>
    <vt:vector size="19" baseType="lpstr">
      <vt:lpstr>-webkit-standard</vt:lpstr>
      <vt:lpstr>AdvPSA183</vt:lpstr>
      <vt:lpstr>Aptos</vt:lpstr>
      <vt:lpstr>Arial</vt:lpstr>
      <vt:lpstr>Calibri</vt:lpstr>
      <vt:lpstr>Calibri Light</vt:lpstr>
      <vt:lpstr>Calibri,Bold</vt:lpstr>
      <vt:lpstr>Cambria</vt:lpstr>
      <vt:lpstr>Menlo</vt:lpstr>
      <vt:lpstr>STIXGeneral-Italic</vt:lpstr>
      <vt:lpstr>Office Theme</vt:lpstr>
      <vt:lpstr>Weekly meeting</vt:lpstr>
      <vt:lpstr>P452 (T1DAL): faceting MT variant analysis by timepoint</vt:lpstr>
      <vt:lpstr>P576 (AbATE): just looking at top DARs in PCA/UMAP distinguishes cell sorts better, DP CD127+ also looks intermediate in high dimensional space</vt:lpstr>
      <vt:lpstr>P576 (AbATE): can also look at each sample rather than centroids of cell sorts</vt:lpstr>
      <vt:lpstr>P576 (AbATE): enrichments in top variably accessible peaks’ closest genes and promoters</vt:lpstr>
      <vt:lpstr>P576 (AbATE): don’t observe pseudotime associating with cell sort</vt:lpstr>
      <vt:lpstr>P576 (AbATE): using heatmap row clustering for pathway enrichment of genes/promoters</vt:lpstr>
      <vt:lpstr>Next steps: scATACseq requirements for lineage mapping via MT variants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NCI grant meeting with Ty and Nidhi</dc:title>
  <dc:creator>Peter Linsley</dc:creator>
  <cp:lastModifiedBy>Ty Bottorff</cp:lastModifiedBy>
  <cp:revision>8176</cp:revision>
  <dcterms:created xsi:type="dcterms:W3CDTF">2023-09-15T17:40:02Z</dcterms:created>
  <dcterms:modified xsi:type="dcterms:W3CDTF">2024-08-01T19:55:56Z</dcterms:modified>
</cp:coreProperties>
</file>