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477" r:id="rId2"/>
    <p:sldId id="754" r:id="rId3"/>
    <p:sldId id="791" r:id="rId4"/>
    <p:sldId id="793" r:id="rId5"/>
    <p:sldId id="794" r:id="rId6"/>
    <p:sldId id="795" r:id="rId7"/>
    <p:sldId id="792" r:id="rId8"/>
    <p:sldId id="787" r:id="rId9"/>
    <p:sldId id="7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FFC0CB"/>
    <a:srgbClr val="AB4FF3"/>
    <a:srgbClr val="90ED91"/>
    <a:srgbClr val="5DC762"/>
    <a:srgbClr val="FDE824"/>
    <a:srgbClr val="20908C"/>
    <a:srgbClr val="3B528B"/>
    <a:srgbClr val="450C54"/>
    <a:srgbClr val="01B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3"/>
    <p:restoredTop sz="82297" autoAdjust="0"/>
  </p:normalViewPr>
  <p:slideViewPr>
    <p:cSldViewPr snapToGrid="0" showGuides="1">
      <p:cViewPr varScale="1">
        <p:scale>
          <a:sx n="137" d="100"/>
          <a:sy n="137" d="100"/>
        </p:scale>
        <p:origin x="158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11/8/24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AdvPSA18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8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EEBDA-BAD1-0DED-8518-8A5CA8224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010751-EEB5-C1BB-6D22-5CB7E8A915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77BF79-AD8C-9AE5-86E9-5363BF8C8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Batch corrected, logit transformed, Z-scored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freqs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Top 13 features here chosen from stats of batch-corrected logit transformed z-scored data unadjusted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pval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&lt; 0.1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1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Directionality in PC space is arbitrary, so refer to mean module slide (next slide) for directionality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8D1F1-5E91-19BB-C61F-5A910FE754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2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40D7E-E690-A261-33EA-A68871894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AF8FB8-D4CD-D815-D510-977367386F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1AA2CE-D3C3-E2F5-9A11-B1AB76454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Batch corrected, logit transformed, Z-scored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freqs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Top 13 features here chosen from stats of batch-corrected logit transformed z-scored data unadjusted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pval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&lt; 0.1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8E7F8-A92A-4334-FAE2-D4876B6884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17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FB4AE-6E33-1407-DAED-94D432F00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C983B2-3744-D686-DB3C-781A22EA04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717D44-6159-1D68-2682-B09354A6E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Batch corrected, logit transformed, Z-scored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freqs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Top features here chosen from stats of batch-corrected logit transformed z-scored data unadjusted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pval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&lt; 0.1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0D8DA-B275-ED19-39D4-F1C19261FE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17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29811-5192-428F-9B03-1A018D20C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CADB0F-BFBC-BB8A-6F30-6C53F07B16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18A7A0-066A-89CA-75D3-6FBFEB4385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Batch corrected, logit transformed, Z-scored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freqs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ALL features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2D1C2-BCCF-3AFF-6C11-7407434156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81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14655-27CF-75FD-5A64-9F652780F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4420E3-F576-3B02-27AC-5A59C8C994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0C49D1-7A1C-1E26-A920-CF6C872EFB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Batch corrected, logit transformed, Z-scored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freqs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C3516-180B-BAF1-FB0B-311C2C7622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07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7A472-7C6D-1D0D-8166-7DEE2D7E4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263287-124F-3C48-EFD6-A54B705ACC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CCBFB9-D3BD-0989-5862-F9B24D1140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3D8B0-5836-C834-58B4-BE6969D927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35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38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dirty="0">
                <a:solidFill>
                  <a:srgbClr val="212121"/>
                </a:solidFill>
                <a:effectLst/>
              </a:rPr>
              <a:t>Weekly meeting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11 14 2024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771208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NCI </a:t>
            </a:r>
            <a:r>
              <a:rPr lang="en-US" dirty="0" err="1"/>
              <a:t>irAE</a:t>
            </a:r>
            <a:r>
              <a:rPr lang="en-US" dirty="0"/>
              <a:t> follow ups</a:t>
            </a:r>
          </a:p>
        </p:txBody>
      </p:sp>
    </p:spTree>
    <p:extLst>
      <p:ext uri="{BB962C8B-B14F-4D97-AF65-F5344CB8AC3E}">
        <p14:creationId xmlns:p14="http://schemas.microsoft.com/office/powerpoint/2010/main" val="203989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9A3C4-AD2F-2113-E3CC-34E62C87B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E6F27575-621A-840F-E2A6-07E54440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immunotypes do differ between </a:t>
            </a:r>
            <a:r>
              <a:rPr lang="en-US" dirty="0" err="1"/>
              <a:t>irAE</a:t>
            </a:r>
            <a:r>
              <a:rPr lang="en-US" dirty="0"/>
              <a:t> groups in PC1 of PCA using top features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B9D10C-7971-E79B-3BDE-A8EE57BAA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844" y="2369974"/>
            <a:ext cx="2751156" cy="23979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744CE4-D7EB-C08D-4748-D98B857C1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780" y="2036274"/>
            <a:ext cx="5094454" cy="32850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B1C110-2AE3-2A48-C6D8-A90EA9E15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06" y="2036274"/>
            <a:ext cx="3848464" cy="428988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81C3F5-7F40-FAAA-1CC1-51B18E537B6D}"/>
              </a:ext>
            </a:extLst>
          </p:cNvPr>
          <p:cNvSpPr txBox="1"/>
          <p:nvPr/>
        </p:nvSpPr>
        <p:spPr>
          <a:xfrm>
            <a:off x="74209" y="5831633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PC1: p = 0.001</a:t>
            </a:r>
          </a:p>
        </p:txBody>
      </p:sp>
    </p:spTree>
    <p:extLst>
      <p:ext uri="{BB962C8B-B14F-4D97-AF65-F5344CB8AC3E}">
        <p14:creationId xmlns:p14="http://schemas.microsoft.com/office/powerpoint/2010/main" val="319455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80314-12AC-F4A2-8353-7D9F18C90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D91508-63DA-4E10-1733-86B50E60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observe difference in mean module of top features (using more than previously)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3BB9DA-85FF-3984-0E41-A06820083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592" y="1690688"/>
            <a:ext cx="7772400" cy="49153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E4872E-459F-0E99-1BA0-69961113EE56}"/>
              </a:ext>
            </a:extLst>
          </p:cNvPr>
          <p:cNvSpPr txBox="1"/>
          <p:nvPr/>
        </p:nvSpPr>
        <p:spPr>
          <a:xfrm>
            <a:off x="4870579" y="628217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0.03</a:t>
            </a:r>
          </a:p>
        </p:txBody>
      </p:sp>
    </p:spTree>
    <p:extLst>
      <p:ext uri="{BB962C8B-B14F-4D97-AF65-F5344CB8AC3E}">
        <p14:creationId xmlns:p14="http://schemas.microsoft.com/office/powerpoint/2010/main" val="269427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02F10-D667-79A5-7E97-568E3353D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4A9575-35F5-F0B7-65A8-988F40632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862" y="2809621"/>
            <a:ext cx="2816336" cy="2375997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B904622A-1D0D-BDDE-0497-7520A225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immunotypes do differ between skin </a:t>
            </a:r>
            <a:r>
              <a:rPr lang="en-US" dirty="0" err="1"/>
              <a:t>irAE</a:t>
            </a:r>
            <a:r>
              <a:rPr lang="en-US" dirty="0"/>
              <a:t> groups in PC1 of PCA using top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71A72-F33E-4BF4-D132-803B00A28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292" y="2528596"/>
            <a:ext cx="4848665" cy="3078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366A8B-F359-57F6-2D83-F5591354A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76" y="2006082"/>
            <a:ext cx="4259240" cy="48519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FB5C37-3304-39A6-4A6A-EA7C51076614}"/>
              </a:ext>
            </a:extLst>
          </p:cNvPr>
          <p:cNvSpPr txBox="1"/>
          <p:nvPr/>
        </p:nvSpPr>
        <p:spPr>
          <a:xfrm>
            <a:off x="233265" y="5822302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PC1: p = 0.005</a:t>
            </a:r>
          </a:p>
        </p:txBody>
      </p:sp>
    </p:spTree>
    <p:extLst>
      <p:ext uri="{BB962C8B-B14F-4D97-AF65-F5344CB8AC3E}">
        <p14:creationId xmlns:p14="http://schemas.microsoft.com/office/powerpoint/2010/main" val="17005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5BE4A-1613-B4A3-5151-A4CD95277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FD6C0D5A-E995-91BA-B4D4-9FD77671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immunotypes slightly differ between thyroid </a:t>
            </a:r>
            <a:r>
              <a:rPr lang="en-US" dirty="0" err="1"/>
              <a:t>irAE</a:t>
            </a:r>
            <a:r>
              <a:rPr lang="en-US" dirty="0"/>
              <a:t> groups in PC1 of PCA using all features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123C5C-D81A-3637-19AE-E708F6859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902" y="2431331"/>
            <a:ext cx="4810735" cy="27707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446565-F8CE-9AAE-61FB-977202314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59948"/>
            <a:ext cx="3794902" cy="42447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4A18D2-3C72-6C41-CB6F-04A9B24002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6175" y="2431331"/>
            <a:ext cx="3098800" cy="330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DF684D-7BAB-339C-9235-8A213C20F2CE}"/>
              </a:ext>
            </a:extLst>
          </p:cNvPr>
          <p:cNvSpPr txBox="1"/>
          <p:nvPr/>
        </p:nvSpPr>
        <p:spPr>
          <a:xfrm>
            <a:off x="132718" y="562136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PC1: p = 0.08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795DCA-9733-5EC5-C66A-A6FA09533A3F}"/>
              </a:ext>
            </a:extLst>
          </p:cNvPr>
          <p:cNvSpPr txBox="1"/>
          <p:nvPr/>
        </p:nvSpPr>
        <p:spPr>
          <a:xfrm>
            <a:off x="4334844" y="6414023"/>
            <a:ext cx="352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including OOR, see no differences</a:t>
            </a:r>
          </a:p>
        </p:txBody>
      </p:sp>
    </p:spTree>
    <p:extLst>
      <p:ext uri="{BB962C8B-B14F-4D97-AF65-F5344CB8AC3E}">
        <p14:creationId xmlns:p14="http://schemas.microsoft.com/office/powerpoint/2010/main" val="348168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E391A-C93F-985D-6E1F-47DAD0491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E6520D0-7CB3-E1D8-1671-06492B52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swMem</a:t>
            </a:r>
            <a:r>
              <a:rPr lang="en-US" dirty="0"/>
              <a:t> of </a:t>
            </a:r>
            <a:r>
              <a:rPr lang="en-US" dirty="0" err="1"/>
              <a:t>Bcells</a:t>
            </a:r>
            <a:r>
              <a:rPr lang="en-US" dirty="0"/>
              <a:t> weakly correlates with </a:t>
            </a:r>
            <a:r>
              <a:rPr lang="en-US" dirty="0" err="1"/>
              <a:t>irAE</a:t>
            </a:r>
            <a:r>
              <a:rPr lang="en-US" dirty="0"/>
              <a:t> severity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E27FC8-DE36-EE89-FD25-A8B1A6E0F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706" y="1579140"/>
            <a:ext cx="8604380" cy="51772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AF3B22-FC57-B54D-2844-AC276407BC48}"/>
              </a:ext>
            </a:extLst>
          </p:cNvPr>
          <p:cNvSpPr txBox="1"/>
          <p:nvPr/>
        </p:nvSpPr>
        <p:spPr>
          <a:xfrm>
            <a:off x="7921690" y="540242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padj</a:t>
            </a:r>
            <a:r>
              <a:rPr lang="en-US" dirty="0"/>
              <a:t> = 0.06</a:t>
            </a:r>
          </a:p>
        </p:txBody>
      </p:sp>
    </p:spTree>
    <p:extLst>
      <p:ext uri="{BB962C8B-B14F-4D97-AF65-F5344CB8AC3E}">
        <p14:creationId xmlns:p14="http://schemas.microsoft.com/office/powerpoint/2010/main" val="55031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3E036-3839-DA46-D262-5E5444CCC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F24A4FC-5006-DE1F-6CE4-C7F9DF72A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160726" cy="4093584"/>
          </a:xfrm>
        </p:spPr>
        <p:txBody>
          <a:bodyPr>
            <a:normAutofit/>
          </a:bodyPr>
          <a:lstStyle/>
          <a:p>
            <a:r>
              <a:rPr lang="en-US" dirty="0"/>
              <a:t>do observe some immunotype differences at baseline between (skin/thyroid) </a:t>
            </a:r>
            <a:r>
              <a:rPr lang="en-US" dirty="0" err="1"/>
              <a:t>irAE</a:t>
            </a:r>
            <a:r>
              <a:rPr lang="en-US" dirty="0"/>
              <a:t> groups using combinations of features (means, PCs)</a:t>
            </a:r>
          </a:p>
          <a:p>
            <a:r>
              <a:rPr lang="en-US" dirty="0" err="1"/>
              <a:t>swMem</a:t>
            </a:r>
            <a:r>
              <a:rPr lang="en-US" dirty="0"/>
              <a:t> of </a:t>
            </a:r>
            <a:r>
              <a:rPr lang="en-US" dirty="0" err="1"/>
              <a:t>Bcells</a:t>
            </a:r>
            <a:r>
              <a:rPr lang="en-US" dirty="0"/>
              <a:t> weakly correlates with </a:t>
            </a:r>
            <a:r>
              <a:rPr lang="en-US" dirty="0" err="1"/>
              <a:t>irAE</a:t>
            </a:r>
            <a:r>
              <a:rPr lang="en-US" dirty="0"/>
              <a:t> severity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ED9E63E8-95CE-34C4-A282-6BB21360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22624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9510656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markers in NCI panel (like CD57) that weren’t gated for can still be analyzed (i.e. apply CD57</a:t>
            </a:r>
            <a:r>
              <a:rPr lang="en-US" baseline="30000" dirty="0"/>
              <a:t>+</a:t>
            </a:r>
            <a:r>
              <a:rPr lang="en-US" dirty="0"/>
              <a:t> IMPACD gate within DP subset)</a:t>
            </a:r>
          </a:p>
        </p:txBody>
      </p:sp>
    </p:spTree>
    <p:extLst>
      <p:ext uri="{BB962C8B-B14F-4D97-AF65-F5344CB8AC3E}">
        <p14:creationId xmlns:p14="http://schemas.microsoft.com/office/powerpoint/2010/main" val="36922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66681</TotalTime>
  <Words>293</Words>
  <Application>Microsoft Macintosh PowerPoint</Application>
  <PresentationFormat>Widescreen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AdvPSA183</vt:lpstr>
      <vt:lpstr>Aptos</vt:lpstr>
      <vt:lpstr>Arial</vt:lpstr>
      <vt:lpstr>Calibri</vt:lpstr>
      <vt:lpstr>Calibri Light</vt:lpstr>
      <vt:lpstr>Cambria</vt:lpstr>
      <vt:lpstr>Office Theme</vt:lpstr>
      <vt:lpstr>Weekly meeting</vt:lpstr>
      <vt:lpstr>Outline</vt:lpstr>
      <vt:lpstr>Baseline immunotypes do differ between irAE groups in PC1 of PCA using top features</vt:lpstr>
      <vt:lpstr>Also observe difference in mean module of top features (using more than previously)</vt:lpstr>
      <vt:lpstr>Baseline immunotypes do differ between skin irAE groups in PC1 of PCA using top features</vt:lpstr>
      <vt:lpstr>Baseline immunotypes slightly differ between thyroid irAE groups in PC1 of PCA using all features</vt:lpstr>
      <vt:lpstr>swMem of Bcells weakly correlates with irAE severity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9809</cp:revision>
  <dcterms:created xsi:type="dcterms:W3CDTF">2023-09-15T17:40:02Z</dcterms:created>
  <dcterms:modified xsi:type="dcterms:W3CDTF">2024-11-08T23:26:50Z</dcterms:modified>
</cp:coreProperties>
</file>