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77" r:id="rId2"/>
    <p:sldId id="754" r:id="rId3"/>
    <p:sldId id="762" r:id="rId4"/>
    <p:sldId id="761" r:id="rId5"/>
    <p:sldId id="758" r:id="rId6"/>
    <p:sldId id="759" r:id="rId7"/>
    <p:sldId id="760" r:id="rId8"/>
    <p:sldId id="751" r:id="rId9"/>
    <p:sldId id="757" r:id="rId10"/>
    <p:sldId id="755" r:id="rId11"/>
    <p:sldId id="7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5DC762"/>
    <a:srgbClr val="FDE824"/>
    <a:srgbClr val="20908C"/>
    <a:srgbClr val="3B528B"/>
    <a:srgbClr val="450C54"/>
    <a:srgbClr val="BEBEBE"/>
    <a:srgbClr val="90ED91"/>
    <a:srgbClr val="01B6EE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3140" autoAdjust="0"/>
  </p:normalViewPr>
  <p:slideViewPr>
    <p:cSldViewPr snapToGrid="0" showGuides="1">
      <p:cViewPr varScale="1">
        <p:scale>
          <a:sx n="138" d="100"/>
          <a:sy n="13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Cell loss presumably explains higher than expected loss/gain of vars over time (loss could be death or swapping cell sort), loss/gain could also be due to insufficient sampling</a:t>
            </a:r>
          </a:p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Only R in P452: “</a:t>
            </a:r>
            <a:r>
              <a:rPr lang="en-US" sz="1200" dirty="0">
                <a:effectLst/>
                <a:latin typeface="Calibri" panose="020F0502020204030204" pitchFamily="34" charset="0"/>
              </a:rPr>
              <a:t>we first measured their bulk chromatin accessibility at baseline (Week 0/Visit 0) and 104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wk</a:t>
            </a:r>
            <a:r>
              <a:rPr lang="en-US" sz="1200" dirty="0">
                <a:effectLst/>
                <a:latin typeface="Calibri" panose="020F0502020204030204" pitchFamily="34" charset="0"/>
              </a:rPr>
              <a:t> (Visit 30) post-treatment in alefacept responders (R, defined by C-peptide preservation) using ATAC-seq following sorting from PBMC (</a:t>
            </a:r>
            <a:r>
              <a:rPr lang="en-US" sz="1200" dirty="0">
                <a:effectLst/>
                <a:latin typeface="Calibri,Bold"/>
              </a:rPr>
              <a:t>Figure 1A</a:t>
            </a:r>
            <a:r>
              <a:rPr lang="en-US" sz="1200" dirty="0">
                <a:effectLst/>
                <a:latin typeface="Calibri" panose="020F0502020204030204" pitchFamily="34" charset="0"/>
              </a:rPr>
              <a:t>, Because cell population differences rather than treatment response differences were the focus of our investigation, we sequenced only alefacept responder (R) samples“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Updated to remove vars present in all sorts in a donor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MT 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Mitochondrial genomes have high copy number (100–1,000s)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homoplasmy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all copies of the mitochondrial genome in a cell are identical;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heteroplasmy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there is a mixture of two or more mitochondrial genotypes</a:t>
            </a: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mutations in </a:t>
            </a: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often reach high levels of </a:t>
            </a:r>
            <a:r>
              <a:rPr lang="en-US" sz="1200" dirty="0" err="1">
                <a:effectLst/>
                <a:latin typeface="AdvPSA183"/>
              </a:rPr>
              <a:t>heteroplasmy</a:t>
            </a:r>
            <a:r>
              <a:rPr lang="en-US" sz="1200" dirty="0">
                <a:effectLst/>
                <a:latin typeface="AdvPSA183"/>
              </a:rPr>
              <a:t> (proportion of mitochondrial genomes containing a specific mutation) due to a combination of vegetative segregation, random genetic drift, and relaxed replication </a:t>
            </a:r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CF0"/>
              </a:highlight>
              <a:latin typeface="Cambria" panose="02040503050406030204" pitchFamily="18" charset="0"/>
            </a:endParaRP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CF0"/>
                </a:highlight>
                <a:latin typeface="Cambria" panose="02040503050406030204" pitchFamily="18" charset="0"/>
              </a:rPr>
              <a:t>Exclusively maternal inheritance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mutation rates are estimated to be 10- to 100-fold higher than for nuclear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There’s also few DP CD127+ CD57+ cells, supporting this bifurcation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7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Perhaps that donor’s DNs were just much less DN and much more DP whatever than other donors’ DNs… hard to believe in bulk though…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did regress out/block for responder status (and replicate), replicate symmetric (not right word but mapped 1:1 to) with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donorId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 so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regressing out/blocking is fine! It’s just that I forgot to do this in Seurat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9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1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the most correct method here, summing peaks from 10 pairwise contrasts (to get ~1000 peaks) rather than the more correct way of finding variably accessible peaks from Seurat code stuffs, but this is consistent with Erin’s so not too worried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Tested for significances already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PhenoPath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analyzes the accessibility of genomic regions (peaks) in your ATAC-seq data, modeling how these accessibilities change along a biological trajectory and how this trajectory is influenced by tissue type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PhenoPath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models gene expression expression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𝑦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terms of a latent pathway score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pseudotime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𝑧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Uniquely, the evolution of genes along the trajectory isn’t common to each gene but can be perturbed by an additional sample-specific covariate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𝛽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(cell sort here)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8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drawing a DN 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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nonexh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  DPs linear path because we don’t observe that in UMAP/PCA plots, but it could also be possible…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There’s also few DP CD127+ CD57+ cells, supporting this bifurcation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469926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Analyzing additional </a:t>
            </a:r>
            <a:r>
              <a:rPr lang="en-US" dirty="0" err="1"/>
              <a:t>AbATE</a:t>
            </a:r>
            <a:r>
              <a:rPr lang="en-US" dirty="0"/>
              <a:t> reads as soon as run through alignment pipeline (expecting to begin by Monday)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for BRI retreat (all abstracts make a poster?)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scATACseq</a:t>
            </a:r>
            <a:r>
              <a:rPr lang="en-US" dirty="0"/>
              <a:t> for MT variant-based lineage mapping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authors from </a:t>
            </a:r>
            <a:r>
              <a:rPr lang="en-US" dirty="0">
                <a:hlinkClick r:id="rId3"/>
              </a:rPr>
              <a:t>this paper</a:t>
            </a:r>
            <a:r>
              <a:rPr lang="en-US" dirty="0"/>
              <a:t> recommended working backwards from rare variant frequency threshold to get cell numbers (i.e. with a lower bound variant frequency of 0.0005 then want 2,000 cells per sort per replicate, presumably?), that’s already lower bound than lowest bound I have looked at/showed results for… so maybe we don’t need (many) more cells for </a:t>
            </a:r>
            <a:r>
              <a:rPr lang="en-US" dirty="0" err="1"/>
              <a:t>scATACseq</a:t>
            </a:r>
            <a:r>
              <a:rPr lang="en-US" dirty="0"/>
              <a:t> than bulk </a:t>
            </a:r>
            <a:r>
              <a:rPr lang="en-US" dirty="0" err="1"/>
              <a:t>ATACseq</a:t>
            </a:r>
            <a:r>
              <a:rPr lang="en-US" dirty="0"/>
              <a:t>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might ask around BRI for/download public </a:t>
            </a:r>
            <a:r>
              <a:rPr lang="en-US" dirty="0" err="1"/>
              <a:t>scATACseq</a:t>
            </a:r>
            <a:r>
              <a:rPr lang="en-US" dirty="0"/>
              <a:t> data eventually to practice lineage mapping</a:t>
            </a:r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AF5A3E-4D83-AA66-4ECA-C15C7E6F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1300899"/>
            <a:ext cx="3331546" cy="5557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P452 (T1DAL): faceting MT variant analysis by timepoint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DD4F-FEE9-2F37-D73B-8E4F915BB589}"/>
              </a:ext>
            </a:extLst>
          </p:cNvPr>
          <p:cNvSpPr txBox="1"/>
          <p:nvPr/>
        </p:nvSpPr>
        <p:spPr>
          <a:xfrm>
            <a:off x="2831828" y="6308209"/>
            <a:ext cx="16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(donors)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15B3E-708F-0E30-3EFC-C97CE4955250}"/>
              </a:ext>
            </a:extLst>
          </p:cNvPr>
          <p:cNvSpPr txBox="1"/>
          <p:nvPr/>
        </p:nvSpPr>
        <p:spPr>
          <a:xfrm>
            <a:off x="7694779" y="4826675"/>
            <a:ext cx="4637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r>
              <a:rPr lang="en-US" dirty="0"/>
              <a:t> - no significant differences in variant counts by timepoint within each sort</a:t>
            </a:r>
          </a:p>
          <a:p>
            <a:r>
              <a:rPr lang="en-US" dirty="0"/>
              <a:t> - substantial variant loss/gain over time (more sharing in CD57s ~30% vs. ~20% for others)</a:t>
            </a:r>
          </a:p>
          <a:p>
            <a:r>
              <a:rPr lang="en-US" dirty="0"/>
              <a:t> - not very different filtering for high </a:t>
            </a:r>
            <a:r>
              <a:rPr lang="en-US" dirty="0" err="1"/>
              <a:t>freq</a:t>
            </a:r>
            <a:r>
              <a:rPr lang="en-US" dirty="0"/>
              <a:t> vars (most here are high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CDF-3C74-72D2-7D8B-B2C05E2D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46" y="1653752"/>
            <a:ext cx="3550920" cy="228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F5C14-8A13-C4F7-B465-F213C864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7" y="1653752"/>
            <a:ext cx="3550920" cy="245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7A5F9-AE1B-6394-E977-5C52C34F5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46" y="4228982"/>
            <a:ext cx="3525033" cy="24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BRI retreat 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AbATE</a:t>
            </a:r>
            <a:r>
              <a:rPr lang="en-US" dirty="0"/>
              <a:t> DN outlier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BRI retreat: abstract + any authors needed on patient recruitment side?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771208" cy="47863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T cell exhaustion, a state of reduced effector function, results from chronic stimulation from antigens that cannot be fully cleared.</a:t>
            </a:r>
          </a:p>
          <a:p>
            <a:pPr marL="0" indent="0">
              <a:buNone/>
            </a:pPr>
            <a:r>
              <a:rPr lang="en-US" dirty="0"/>
              <a:t>In recent T1D studies, levels of TIGIT+KLRG1+ (DP) PD-1+ and DP CD57+ exhausted CD8s early after treatment have correlated with better response to therapy, consistent with the reduced effector function of these exhausted T cells.</a:t>
            </a:r>
          </a:p>
          <a:p>
            <a:pPr marL="0" indent="0">
              <a:buNone/>
            </a:pPr>
            <a:r>
              <a:rPr lang="en-US" dirty="0"/>
              <a:t>However, levels of DP CD127+ exhausted CD8s may in fact correlate with worse outcome in T1D.</a:t>
            </a:r>
          </a:p>
          <a:p>
            <a:pPr marL="0" indent="0">
              <a:buNone/>
            </a:pPr>
            <a:r>
              <a:rPr lang="en-US" dirty="0"/>
              <a:t>To investigate this heterogeneity in association with response to therapy amongst DP exhausted CD8s and given the epigenetic changes that characterize T cell exhaustion, here we profiled the epigenetic states of different non-naive CD8 populations from PBMCs of 10 T1D patients treated with teplizumab using bulk ATAC-seq.</a:t>
            </a:r>
          </a:p>
          <a:p>
            <a:pPr marL="0" indent="0">
              <a:buNone/>
            </a:pPr>
            <a:r>
              <a:rPr lang="en-US" dirty="0"/>
              <a:t>We found that the epigenetic states of DP CD127+ CD8s were intermediate to that of other DP CD8s (PD-1+ and CD57+) and TIGIT+KLRG1+ CD8s.</a:t>
            </a:r>
          </a:p>
          <a:p>
            <a:pPr marL="0" indent="0">
              <a:buNone/>
            </a:pPr>
            <a:r>
              <a:rPr lang="en-US" dirty="0"/>
              <a:t>We also analyzed mitochondrial-mapping ATAC-seq reads and found that the DP CD57+ CD8s had the most mitochondrial single nucleotide variants.</a:t>
            </a:r>
          </a:p>
          <a:p>
            <a:pPr marL="0" indent="0">
              <a:buNone/>
            </a:pPr>
            <a:r>
              <a:rPr lang="en-US" dirty="0"/>
              <a:t>We hypothesize that a bifurcation occurs in non-naive CD8 differentiation where one branch leads to the DP CD127+ CD8s and the other branch leads to the DP PD-1+ CD8s and the more terminal, downstream DP CD57+ CD8s.</a:t>
            </a:r>
          </a:p>
          <a:p>
            <a:pPr marL="0" indent="0">
              <a:buNone/>
            </a:pPr>
            <a:r>
              <a:rPr lang="en-US" b="1" dirty="0"/>
              <a:t>This separation of the DP CD127+ lineage from other DPs lineage is consistent with the observed heterogeneity in association with response to therapy and …</a:t>
            </a:r>
          </a:p>
          <a:p>
            <a:pPr marL="0" indent="0">
              <a:buNone/>
            </a:pPr>
            <a:r>
              <a:rPr lang="en-US" b="1" dirty="0"/>
              <a:t>	the possible protective effect of IL7R blockade against autoimmune diabetes.</a:t>
            </a:r>
          </a:p>
          <a:p>
            <a:pPr marL="0" indent="0">
              <a:buNone/>
            </a:pPr>
            <a:r>
              <a:rPr lang="en-US" b="1" dirty="0"/>
              <a:t>	the reversal of autoimmune diabetes with IL7R blockade in NOD mice.</a:t>
            </a:r>
          </a:p>
          <a:p>
            <a:pPr marL="0" indent="0">
              <a:buNone/>
            </a:pPr>
            <a:r>
              <a:rPr lang="en-US" b="1" dirty="0"/>
              <a:t>	bodes well for new trials combining teplizumab and anti-IL7R.</a:t>
            </a:r>
          </a:p>
        </p:txBody>
      </p:sp>
    </p:spTree>
    <p:extLst>
      <p:ext uri="{BB962C8B-B14F-4D97-AF65-F5344CB8AC3E}">
        <p14:creationId xmlns:p14="http://schemas.microsoft.com/office/powerpoint/2010/main" val="15222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20927" cy="1620693"/>
          </a:xfrm>
        </p:spPr>
        <p:txBody>
          <a:bodyPr>
            <a:normAutofit/>
          </a:bodyPr>
          <a:lstStyle/>
          <a:p>
            <a:r>
              <a:rPr lang="en-US" dirty="0"/>
              <a:t>Additional QC check for biological sex (sex chr reads vs. metadata): all samples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DE99D-601F-B013-0DF6-7633A5BB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528" y="1985818"/>
            <a:ext cx="7772400" cy="47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8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Regressing out </a:t>
            </a:r>
            <a:r>
              <a:rPr lang="en-US" dirty="0" err="1"/>
              <a:t>donorId</a:t>
            </a:r>
            <a:r>
              <a:rPr lang="en-US" dirty="0"/>
              <a:t> and responder status (had done in </a:t>
            </a:r>
            <a:r>
              <a:rPr lang="en-US" dirty="0" err="1"/>
              <a:t>DiffBind</a:t>
            </a:r>
            <a:r>
              <a:rPr lang="en-US" dirty="0"/>
              <a:t> but hadn’t done yet in Seurat)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552D2-90F8-704C-5E2C-4D9A3CF3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9" y="1725319"/>
            <a:ext cx="3960829" cy="2469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B21FD-A985-1A04-40BE-D169BE6D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4860"/>
            <a:ext cx="3772706" cy="235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0944F-8A4F-0F68-1AAC-3060EF8F9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7651"/>
            <a:ext cx="4022959" cy="2469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AD56A-40AD-130F-DE7E-EC21F132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238" y="4018082"/>
            <a:ext cx="4051695" cy="24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Even after regressing out </a:t>
            </a:r>
            <a:r>
              <a:rPr lang="en-US" dirty="0" err="1"/>
              <a:t>donorId</a:t>
            </a:r>
            <a:r>
              <a:rPr lang="en-US" dirty="0"/>
              <a:t> &amp; responder status, outlier DN is still an outlier (UMAP hides this)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EB-CD00-41CF-626C-E13F57B8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80" y="2198241"/>
            <a:ext cx="5220453" cy="3934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4A1D2-FE37-4D43-8EA1-6FB9DD9E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" y="2191620"/>
            <a:ext cx="5220454" cy="3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2290" cy="2479675"/>
          </a:xfrm>
        </p:spPr>
        <p:txBody>
          <a:bodyPr>
            <a:normAutofit fontScale="90000"/>
          </a:bodyPr>
          <a:lstStyle/>
          <a:p>
            <a:r>
              <a:rPr lang="en-US" dirty="0"/>
              <a:t>Peaks near promoters related to positive regulation of NK/lymphocyte-mediated cytotoxicity/immunity more accessible in DP CD57</a:t>
            </a:r>
            <a:r>
              <a:rPr lang="en-US" baseline="30000" dirty="0"/>
              <a:t>+</a:t>
            </a:r>
            <a:r>
              <a:rPr lang="en-US" dirty="0"/>
              <a:t>/DP PD-1</a:t>
            </a:r>
            <a:r>
              <a:rPr lang="en-US" baseline="30000" dirty="0"/>
              <a:t>+</a:t>
            </a:r>
            <a:r>
              <a:rPr lang="en-US" dirty="0"/>
              <a:t>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4B6E-BD9A-3242-0DC5-0064549D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63" y="-1"/>
            <a:ext cx="5141513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A40516-AB98-C74A-602D-2C16C459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6644"/>
            <a:ext cx="5529148" cy="35739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lymphocyte mediated immunity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AP1G1, DENND1B (5/116)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NK cell mediated cytotoxicity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 (4/27)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0.007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B7A0E-75C7-BDC2-1DC7-CB4B3D05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817" y="4603724"/>
            <a:ext cx="3018183" cy="225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EAF69-0DC7-C627-A886-DDB2297BCA48}"/>
              </a:ext>
            </a:extLst>
          </p:cNvPr>
          <p:cNvSpPr txBox="1"/>
          <p:nvPr/>
        </p:nvSpPr>
        <p:spPr>
          <a:xfrm>
            <a:off x="9767111" y="4484276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with Erin’s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93513-2149-2F01-2B78-8AEB409AD08A}"/>
              </a:ext>
            </a:extLst>
          </p:cNvPr>
          <p:cNvSpPr txBox="1"/>
          <p:nvPr/>
        </p:nvSpPr>
        <p:spPr>
          <a:xfrm>
            <a:off x="9071372" y="797419"/>
            <a:ext cx="13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in this top block</a:t>
            </a:r>
          </a:p>
        </p:txBody>
      </p:sp>
    </p:spTree>
    <p:extLst>
      <p:ext uri="{BB962C8B-B14F-4D97-AF65-F5344CB8AC3E}">
        <p14:creationId xmlns:p14="http://schemas.microsoft.com/office/powerpoint/2010/main" val="253672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observe </a:t>
            </a:r>
            <a:r>
              <a:rPr lang="en-US" dirty="0" err="1"/>
              <a:t>pseudotime</a:t>
            </a:r>
            <a:r>
              <a:rPr lang="en-US" dirty="0"/>
              <a:t> associating with cell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8E40D-2471-9509-3EB6-1A6FDAA6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66" y="1437435"/>
            <a:ext cx="8732520" cy="53509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9B43DF-5B54-81CF-DA61-03960B3F7654}"/>
              </a:ext>
            </a:extLst>
          </p:cNvPr>
          <p:cNvSpPr txBox="1"/>
          <p:nvPr/>
        </p:nvSpPr>
        <p:spPr>
          <a:xfrm>
            <a:off x="9374909" y="5569545"/>
            <a:ext cx="2456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tried using scaled read counts and peak scores as inputs</a:t>
            </a:r>
          </a:p>
        </p:txBody>
      </p:sp>
    </p:spTree>
    <p:extLst>
      <p:ext uri="{BB962C8B-B14F-4D97-AF65-F5344CB8AC3E}">
        <p14:creationId xmlns:p14="http://schemas.microsoft.com/office/powerpoint/2010/main" val="356573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DA334D-FE2A-6AF7-1A8F-1D85BBF9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75" y="-29207"/>
            <a:ext cx="5683685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529148" cy="490950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T1DAL: var </a:t>
            </a:r>
            <a:r>
              <a:rPr lang="en-US" dirty="0" err="1"/>
              <a:t>freq</a:t>
            </a:r>
            <a:r>
              <a:rPr lang="en-US" dirty="0"/>
              <a:t> (high vs. low) didn’t matter much for sharing across time points (data not shown)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136EE-A522-CF27-6F9C-77EDD267C325}"/>
              </a:ext>
            </a:extLst>
          </p:cNvPr>
          <p:cNvSpPr txBox="1"/>
          <p:nvPr/>
        </p:nvSpPr>
        <p:spPr>
          <a:xfrm>
            <a:off x="8628883" y="104140"/>
            <a:ext cx="7503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(DP)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2635-6851-8862-3C9E-2CCD91F3C1E9}"/>
              </a:ext>
            </a:extLst>
          </p:cNvPr>
          <p:cNvSpPr txBox="1"/>
          <p:nvPr/>
        </p:nvSpPr>
        <p:spPr>
          <a:xfrm>
            <a:off x="10524331" y="1365291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62431-0CA8-66D4-EEDE-CB159ACBA69D}"/>
              </a:ext>
            </a:extLst>
          </p:cNvPr>
          <p:cNvSpPr txBox="1"/>
          <p:nvPr/>
        </p:nvSpPr>
        <p:spPr>
          <a:xfrm>
            <a:off x="9831873" y="97368"/>
            <a:ext cx="885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PD-1</a:t>
            </a:r>
            <a:r>
              <a:rPr lang="en-US" sz="1500" baseline="30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02BE-D508-7983-CDA9-470E45AE1BD0}"/>
              </a:ext>
            </a:extLst>
          </p:cNvPr>
          <p:cNvSpPr txBox="1"/>
          <p:nvPr/>
        </p:nvSpPr>
        <p:spPr>
          <a:xfrm>
            <a:off x="11169708" y="97367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CD57</a:t>
            </a:r>
            <a:r>
              <a:rPr lang="en-US" sz="1500" baseline="30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F3633-5CEF-4963-7B56-8EB9D15AE6C8}"/>
              </a:ext>
            </a:extLst>
          </p:cNvPr>
          <p:cNvSpPr txBox="1"/>
          <p:nvPr/>
        </p:nvSpPr>
        <p:spPr>
          <a:xfrm>
            <a:off x="7702573" y="1456900"/>
            <a:ext cx="724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-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A884C-2814-1AF1-7760-CC92E2577825}"/>
              </a:ext>
            </a:extLst>
          </p:cNvPr>
          <p:cNvSpPr txBox="1"/>
          <p:nvPr/>
        </p:nvSpPr>
        <p:spPr>
          <a:xfrm>
            <a:off x="6355214" y="1447906"/>
            <a:ext cx="1371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Non-exhausted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85466-2CB8-7C1C-7609-7AA4C87F9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46" y="3987224"/>
            <a:ext cx="876300" cy="90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BAD93-0BFA-4C3A-73D8-2A17609DE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701" y="4755753"/>
            <a:ext cx="927100" cy="86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E91737-0187-F07C-6174-8022B5CE4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0367" y="3905541"/>
            <a:ext cx="939800" cy="100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A0192-4B25-6937-4964-6CBBE75BF6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3830" y="4755753"/>
            <a:ext cx="774700" cy="977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D6CC25-C6FA-57B4-36BB-B372537D72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6559" y="4399974"/>
            <a:ext cx="1054100" cy="977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03D47B-1563-DB80-94BE-91C2448975CE}"/>
              </a:ext>
            </a:extLst>
          </p:cNvPr>
          <p:cNvCxnSpPr/>
          <p:nvPr/>
        </p:nvCxnSpPr>
        <p:spPr>
          <a:xfrm>
            <a:off x="1376218" y="6114473"/>
            <a:ext cx="38792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C4D935-6604-E949-9220-855F72588C76}"/>
              </a:ext>
            </a:extLst>
          </p:cNvPr>
          <p:cNvSpPr txBox="1"/>
          <p:nvPr/>
        </p:nvSpPr>
        <p:spPr>
          <a:xfrm>
            <a:off x="2235200" y="6214533"/>
            <a:ext cx="193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Increasing MT vars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1F9007-3337-176C-D15D-E0A4AD755CCB}"/>
              </a:ext>
            </a:extLst>
          </p:cNvPr>
          <p:cNvSpPr txBox="1"/>
          <p:nvPr/>
        </p:nvSpPr>
        <p:spPr>
          <a:xfrm>
            <a:off x="-27130" y="4407191"/>
            <a:ext cx="1504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 and non-</a:t>
            </a:r>
            <a:r>
              <a:rPr lang="en-US" dirty="0" err="1"/>
              <a:t>exh</a:t>
            </a:r>
            <a:r>
              <a:rPr lang="en-US" dirty="0"/>
              <a:t> CD127</a:t>
            </a:r>
            <a:r>
              <a:rPr lang="en-US" baseline="30000" dirty="0"/>
              <a:t>+</a:t>
            </a:r>
            <a:r>
              <a:rPr lang="en-US" dirty="0"/>
              <a:t> epigenetically similar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21539-824D-5B8F-9FD0-D754177D352D}"/>
              </a:ext>
            </a:extLst>
          </p:cNvPr>
          <p:cNvSpPr txBox="1"/>
          <p:nvPr/>
        </p:nvSpPr>
        <p:spPr>
          <a:xfrm>
            <a:off x="3453417" y="3217274"/>
            <a:ext cx="2410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epigenetically intermediate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3E5C2C-9A6E-50EB-6801-9F2BF66D204F}"/>
              </a:ext>
            </a:extLst>
          </p:cNvPr>
          <p:cNvSpPr txBox="1"/>
          <p:nvPr/>
        </p:nvSpPr>
        <p:spPr>
          <a:xfrm>
            <a:off x="3609552" y="5135443"/>
            <a:ext cx="2118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 epigenetically similar</a:t>
            </a:r>
          </a:p>
        </p:txBody>
      </p:sp>
    </p:spTree>
    <p:extLst>
      <p:ext uri="{BB962C8B-B14F-4D97-AF65-F5344CB8AC3E}">
        <p14:creationId xmlns:p14="http://schemas.microsoft.com/office/powerpoint/2010/main" val="2010992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53973</TotalTime>
  <Words>1227</Words>
  <Application>Microsoft Macintosh PowerPoint</Application>
  <PresentationFormat>Widescreen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-webkit-standard</vt:lpstr>
      <vt:lpstr>AdvPSA183</vt:lpstr>
      <vt:lpstr>Aptos</vt:lpstr>
      <vt:lpstr>Arial</vt:lpstr>
      <vt:lpstr>Calibri</vt:lpstr>
      <vt:lpstr>Calibri Light</vt:lpstr>
      <vt:lpstr>Calibri,Bold</vt:lpstr>
      <vt:lpstr>Cambria</vt:lpstr>
      <vt:lpstr>Menlo</vt:lpstr>
      <vt:lpstr>STIXGeneral-Italic</vt:lpstr>
      <vt:lpstr>Office Theme</vt:lpstr>
      <vt:lpstr>Weekly meeting</vt:lpstr>
      <vt:lpstr>Outline</vt:lpstr>
      <vt:lpstr>BRI retreat: abstract + any authors needed on patient recruitment side?</vt:lpstr>
      <vt:lpstr>Additional QC check for biological sex (sex chr reads vs. metadata): all samples pass</vt:lpstr>
      <vt:lpstr>Regressing out donorId and responder status (had done in DiffBind but hadn’t done yet in Seurat)</vt:lpstr>
      <vt:lpstr>Even after regressing out donorId &amp; responder status, outlier DN is still an outlier (UMAP hides this)</vt:lpstr>
      <vt:lpstr>Peaks near promoters related to positive regulation of NK/lymphocyte-mediated cytotoxicity/immunity more accessible in DP CD57+/DP PD-1+ clusters</vt:lpstr>
      <vt:lpstr>Don’t observe pseudotime associating with cell sort</vt:lpstr>
      <vt:lpstr>Conclusions</vt:lpstr>
      <vt:lpstr>Next steps</vt:lpstr>
      <vt:lpstr>P452 (T1DAL): faceting MT variant analysis by timepoint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8370</cp:revision>
  <dcterms:created xsi:type="dcterms:W3CDTF">2023-09-15T17:40:02Z</dcterms:created>
  <dcterms:modified xsi:type="dcterms:W3CDTF">2024-08-07T21:25:02Z</dcterms:modified>
</cp:coreProperties>
</file>