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477" r:id="rId2"/>
    <p:sldId id="499" r:id="rId3"/>
    <p:sldId id="508" r:id="rId4"/>
    <p:sldId id="509" r:id="rId5"/>
    <p:sldId id="511" r:id="rId6"/>
    <p:sldId id="506" r:id="rId7"/>
    <p:sldId id="517" r:id="rId8"/>
    <p:sldId id="516" r:id="rId9"/>
    <p:sldId id="505" r:id="rId10"/>
    <p:sldId id="512" r:id="rId11"/>
    <p:sldId id="486" r:id="rId12"/>
    <p:sldId id="510" r:id="rId13"/>
    <p:sldId id="507" r:id="rId14"/>
    <p:sldId id="515" r:id="rId15"/>
    <p:sldId id="513" r:id="rId16"/>
    <p:sldId id="51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75922" autoAdjust="0"/>
  </p:normalViewPr>
  <p:slideViewPr>
    <p:cSldViewPr snapToGrid="0" showGuides="1">
      <p:cViewPr varScale="1">
        <p:scale>
          <a:sx n="125" d="100"/>
          <a:sy n="125" d="100"/>
        </p:scale>
        <p:origin x="20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85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8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2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52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50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5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6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4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5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TRAV12-CD8 T: 0.01593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TRAV17-CD4 T: 0.01052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TRAJ7-CD4 T: 0.004169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9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1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6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1 4 2024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Strongest myocarditis conclusion for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64411-2632-A287-93B9-78DA0B6E7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" y="1627522"/>
            <a:ext cx="7772400" cy="4636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25686D-CEE9-CF68-4BA3-C080BE32C00C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9CBB-C193-F78E-BE9D-D7887FFB22C7}"/>
              </a:ext>
            </a:extLst>
          </p:cNvPr>
          <p:cNvSpPr txBox="1"/>
          <p:nvPr/>
        </p:nvSpPr>
        <p:spPr>
          <a:xfrm>
            <a:off x="5645435" y="2219581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2738C-558B-5971-7406-F80142D56ECD}"/>
              </a:ext>
            </a:extLst>
          </p:cNvPr>
          <p:cNvSpPr txBox="1"/>
          <p:nvPr/>
        </p:nvSpPr>
        <p:spPr>
          <a:xfrm>
            <a:off x="6905275" y="2219581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51649-41B4-9230-8670-C92EC0D33DF7}"/>
              </a:ext>
            </a:extLst>
          </p:cNvPr>
          <p:cNvSpPr txBox="1"/>
          <p:nvPr/>
        </p:nvSpPr>
        <p:spPr>
          <a:xfrm>
            <a:off x="936357" y="6011063"/>
            <a:ext cx="826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Havent</a:t>
            </a:r>
            <a:r>
              <a:rPr lang="en-US" dirty="0"/>
              <a:t> adjusted p </a:t>
            </a:r>
            <a:r>
              <a:rPr lang="en-US" dirty="0" err="1"/>
              <a:t>val</a:t>
            </a:r>
            <a:r>
              <a:rPr lang="en-US" dirty="0"/>
              <a:t> yet, also show how its not just not normalized (why its not weak)</a:t>
            </a:r>
          </a:p>
        </p:txBody>
      </p:sp>
    </p:spTree>
    <p:extLst>
      <p:ext uri="{BB962C8B-B14F-4D97-AF65-F5344CB8AC3E}">
        <p14:creationId xmlns:p14="http://schemas.microsoft.com/office/powerpoint/2010/main" val="285457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super weak conclusion 1 from myocarditis dataset: highly expanded CD8 Naïve TRBs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D9DADA-4E48-4BA5-2B94-7B323466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23" y="2104276"/>
            <a:ext cx="6124440" cy="35232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933261-9B70-5795-4D85-5E2FBB60D324}"/>
              </a:ext>
            </a:extLst>
          </p:cNvPr>
          <p:cNvSpPr txBox="1"/>
          <p:nvPr/>
        </p:nvSpPr>
        <p:spPr>
          <a:xfrm>
            <a:off x="1934725" y="25280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195BBD5-08DD-16AD-FAB1-129B3A235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207" y="2213884"/>
            <a:ext cx="6330513" cy="35986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10E3F1-65C1-846E-8D4A-82F1005D4DA6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7F2FC-0AA5-A814-38D4-B44F59E84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065" y="5440528"/>
            <a:ext cx="3449320" cy="2085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37743-9597-BF34-452A-AB3A4E096E23}"/>
              </a:ext>
            </a:extLst>
          </p:cNvPr>
          <p:cNvSpPr txBox="1"/>
          <p:nvPr/>
        </p:nvSpPr>
        <p:spPr>
          <a:xfrm>
            <a:off x="2094937" y="56060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8326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super weak conclusion 2 from myocarditis dataset: highly expanded CD4 TEM TRAs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EA28D-131A-ED5F-D1B8-B8A5BBBE9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2411"/>
            <a:ext cx="6271793" cy="3673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A11341-32FE-0A8A-0B5E-40D7CFBF2A67}"/>
              </a:ext>
            </a:extLst>
          </p:cNvPr>
          <p:cNvSpPr txBox="1"/>
          <p:nvPr/>
        </p:nvSpPr>
        <p:spPr>
          <a:xfrm>
            <a:off x="1795504" y="2900103"/>
            <a:ext cx="6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C5CDB3-6B3B-21B9-0146-C46995AE0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583" y="2295413"/>
            <a:ext cx="5501417" cy="3211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B45A85-3D1D-DEC2-E20D-C0D63B7818CA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52B71-02EF-A21A-1C08-B97598825E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34934"/>
            <a:ext cx="3601720" cy="2096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DD680D-41B0-7F3C-70B4-B594B626B1AF}"/>
              </a:ext>
            </a:extLst>
          </p:cNvPr>
          <p:cNvSpPr txBox="1"/>
          <p:nvPr/>
        </p:nvSpPr>
        <p:spPr>
          <a:xfrm>
            <a:off x="1978384" y="5531906"/>
            <a:ext cx="6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28444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super weak conclusion 3 from myocarditis dataset: highly expanded CD4 TCM TRAs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345FA-A8C3-8FB2-F846-0BE89253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2197"/>
            <a:ext cx="5357431" cy="3015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C1DBAB-4112-92CC-8453-666F98679938}"/>
              </a:ext>
            </a:extLst>
          </p:cNvPr>
          <p:cNvSpPr txBox="1"/>
          <p:nvPr/>
        </p:nvSpPr>
        <p:spPr>
          <a:xfrm>
            <a:off x="1493520" y="26517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5FA71-987C-D11A-FF0C-09FE4B7AF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07" y="2364252"/>
            <a:ext cx="5770657" cy="33676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234FE6-D8A4-411B-4B41-29579B2DE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1431" y="5299847"/>
            <a:ext cx="3886200" cy="2366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22B6C0-8A6D-09FE-92C5-EFF607487A84}"/>
              </a:ext>
            </a:extLst>
          </p:cNvPr>
          <p:cNvSpPr txBox="1"/>
          <p:nvPr/>
        </p:nvSpPr>
        <p:spPr>
          <a:xfrm>
            <a:off x="2089435" y="5440301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778138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Weak conclusion </a:t>
            </a:r>
            <a:r>
              <a:rPr lang="en-US" dirty="0"/>
              <a:t>1</a:t>
            </a:r>
            <a:r>
              <a:rPr lang="en-US"/>
              <a:t> </a:t>
            </a:r>
            <a:r>
              <a:rPr lang="en-US" dirty="0"/>
              <a:t>from colitis dataset (seen last week):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F4098-EA3F-8047-A14D-0DB653ECA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753359"/>
            <a:ext cx="5087716" cy="2860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D06CAF-DA31-938F-C215-BD840618A111}"/>
              </a:ext>
            </a:extLst>
          </p:cNvPr>
          <p:cNvSpPr txBox="1"/>
          <p:nvPr/>
        </p:nvSpPr>
        <p:spPr>
          <a:xfrm>
            <a:off x="4277360" y="5842000"/>
            <a:ext cx="280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wrong not normalized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97028-62D0-E4A6-8B67-1495CFF0B258}"/>
              </a:ext>
            </a:extLst>
          </p:cNvPr>
          <p:cNvSpPr txBox="1"/>
          <p:nvPr/>
        </p:nvSpPr>
        <p:spPr>
          <a:xfrm>
            <a:off x="5698538" y="3059668"/>
            <a:ext cx="64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33499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weak conclusion 1 from colitis dataset: highly expanded CD8 TCM TRBs less germline-like in colitis patients (opposite of myocarditis conclusion)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7A14F-5A6D-D412-BC2D-00D49F73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2611120"/>
            <a:ext cx="5166875" cy="3012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322030-C8D2-4436-B13C-9B720F6FC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85999"/>
            <a:ext cx="5427931" cy="31656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D60984-4D87-31FB-0C01-891AB3173D52}"/>
              </a:ext>
            </a:extLst>
          </p:cNvPr>
          <p:cNvSpPr txBox="1"/>
          <p:nvPr/>
        </p:nvSpPr>
        <p:spPr>
          <a:xfrm>
            <a:off x="1117600" y="2865088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B4E553-75B6-DF12-3C4D-3ADCCA50E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600" y="4479427"/>
            <a:ext cx="3632200" cy="21761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32F8F1-2F2E-4C60-C2C1-70658057EB22}"/>
              </a:ext>
            </a:extLst>
          </p:cNvPr>
          <p:cNvSpPr txBox="1"/>
          <p:nvPr/>
        </p:nvSpPr>
        <p:spPr>
          <a:xfrm>
            <a:off x="3068320" y="4693888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8479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Additional weak conclusion 2 from colitis dataset: highly expanded Treg TRA CDR3s longer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EEF2DF-04CE-CC47-1647-C102E8098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40" y="2437308"/>
            <a:ext cx="4871720" cy="29523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D60984-4D87-31FB-0C01-891AB3173D52}"/>
              </a:ext>
            </a:extLst>
          </p:cNvPr>
          <p:cNvSpPr txBox="1"/>
          <p:nvPr/>
        </p:nvSpPr>
        <p:spPr>
          <a:xfrm>
            <a:off x="2052320" y="30596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699EB-C5C4-804C-3CF9-145176526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480" y="2437308"/>
            <a:ext cx="5501640" cy="3175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ADA57D-8445-27AC-F8CE-C26BB7261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" y="5206639"/>
            <a:ext cx="2748280" cy="1651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4A53E-AB71-308F-E89C-625A41DCBCF5}"/>
              </a:ext>
            </a:extLst>
          </p:cNvPr>
          <p:cNvSpPr txBox="1"/>
          <p:nvPr/>
        </p:nvSpPr>
        <p:spPr>
          <a:xfrm>
            <a:off x="2082800" y="5304196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05859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weak conclusion 1 from myocarditis dataset: highly expanded CD8 Naïve TRA CDR3s shorter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FC1849-1211-A848-D40A-DA81C0F4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4" y="2030651"/>
            <a:ext cx="6097764" cy="35920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9EBC4D2-838A-5723-6665-44952CCE9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872" y="2208606"/>
            <a:ext cx="5409351" cy="32361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68CEC5-9141-7449-715A-197EC4CCFF32}"/>
              </a:ext>
            </a:extLst>
          </p:cNvPr>
          <p:cNvSpPr txBox="1"/>
          <p:nvPr/>
        </p:nvSpPr>
        <p:spPr>
          <a:xfrm>
            <a:off x="7716942" y="2793956"/>
            <a:ext cx="48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1D885-7CA4-4354-CDCD-374C980D5817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8CE48-A42A-1EF8-2127-9F3249898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560" y="4969802"/>
            <a:ext cx="3591560" cy="2120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9ABD0A-97DD-B3E6-1576-566795C2E8E3}"/>
              </a:ext>
            </a:extLst>
          </p:cNvPr>
          <p:cNvSpPr txBox="1"/>
          <p:nvPr/>
        </p:nvSpPr>
        <p:spPr>
          <a:xfrm>
            <a:off x="9173458" y="5078963"/>
            <a:ext cx="48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6356C-1DD7-2D8D-2209-0008C8B67B1F}"/>
              </a:ext>
            </a:extLst>
          </p:cNvPr>
          <p:cNvSpPr txBox="1"/>
          <p:nvPr/>
        </p:nvSpPr>
        <p:spPr>
          <a:xfrm>
            <a:off x="9759583" y="5078963"/>
            <a:ext cx="48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EB2C9-39C3-1343-EEA4-A5E269C06490}"/>
              </a:ext>
            </a:extLst>
          </p:cNvPr>
          <p:cNvSpPr txBox="1"/>
          <p:nvPr/>
        </p:nvSpPr>
        <p:spPr>
          <a:xfrm>
            <a:off x="7585949" y="6800669"/>
            <a:ext cx="315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wrong they’re normalized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1D126-805F-B40E-9D1B-E5C081245C54}"/>
              </a:ext>
            </a:extLst>
          </p:cNvPr>
          <p:cNvSpPr txBox="1"/>
          <p:nvPr/>
        </p:nvSpPr>
        <p:spPr>
          <a:xfrm>
            <a:off x="936357" y="6011063"/>
            <a:ext cx="254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Havent</a:t>
            </a:r>
            <a:r>
              <a:rPr lang="en-US" dirty="0"/>
              <a:t> adjusted p </a:t>
            </a:r>
            <a:r>
              <a:rPr lang="en-US" dirty="0" err="1"/>
              <a:t>val</a:t>
            </a:r>
            <a:r>
              <a:rPr lang="en-US" dirty="0"/>
              <a:t> yet</a:t>
            </a:r>
          </a:p>
        </p:txBody>
      </p:sp>
    </p:spTree>
    <p:extLst>
      <p:ext uri="{BB962C8B-B14F-4D97-AF65-F5344CB8AC3E}">
        <p14:creationId xmlns:p14="http://schemas.microsoft.com/office/powerpoint/2010/main" val="367935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weak conclusion 2 from myocarditis dataset: highly expanded CD4 TCM TRB more germline-like &amp; CDR3s shorter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3BBE1-1F2E-1C86-3DBB-44FF80AD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6478"/>
            <a:ext cx="6790470" cy="38045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FE5E85-49E4-6F65-E9DE-AD82474B127E}"/>
              </a:ext>
            </a:extLst>
          </p:cNvPr>
          <p:cNvSpPr txBox="1"/>
          <p:nvPr/>
        </p:nvSpPr>
        <p:spPr>
          <a:xfrm>
            <a:off x="1977692" y="2629306"/>
            <a:ext cx="38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B8E52-4CEC-219D-AD57-6BE9A3BEE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20" y="2288620"/>
            <a:ext cx="5410200" cy="31743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723566-79A3-1197-E932-3517E4A633BA}"/>
              </a:ext>
            </a:extLst>
          </p:cNvPr>
          <p:cNvSpPr txBox="1"/>
          <p:nvPr/>
        </p:nvSpPr>
        <p:spPr>
          <a:xfrm>
            <a:off x="8172353" y="2813972"/>
            <a:ext cx="59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870BB-AF9B-7645-3D2E-187D0204E9FA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5F0CD-3000-4978-6A4B-17084D02E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52" y="5761262"/>
            <a:ext cx="3611880" cy="2182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0C2D62-2F52-749C-2E34-39EA2A3458F7}"/>
              </a:ext>
            </a:extLst>
          </p:cNvPr>
          <p:cNvSpPr txBox="1"/>
          <p:nvPr/>
        </p:nvSpPr>
        <p:spPr>
          <a:xfrm>
            <a:off x="2172486" y="5846401"/>
            <a:ext cx="38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E1A90-9FD1-2B68-6643-C0E27E2FE112}"/>
              </a:ext>
            </a:extLst>
          </p:cNvPr>
          <p:cNvSpPr txBox="1"/>
          <p:nvPr/>
        </p:nvSpPr>
        <p:spPr>
          <a:xfrm>
            <a:off x="2754146" y="5865742"/>
            <a:ext cx="38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1A10DC-47A9-CBE7-B7FF-23DD8BEF1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472" y="5369633"/>
            <a:ext cx="3307080" cy="20310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28E876-FDC8-90B1-0272-2C69162FEEF2}"/>
              </a:ext>
            </a:extLst>
          </p:cNvPr>
          <p:cNvSpPr txBox="1"/>
          <p:nvPr/>
        </p:nvSpPr>
        <p:spPr>
          <a:xfrm>
            <a:off x="9899553" y="5496410"/>
            <a:ext cx="59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8475F-0C66-8306-6CEB-12BA0316B948}"/>
              </a:ext>
            </a:extLst>
          </p:cNvPr>
          <p:cNvSpPr txBox="1"/>
          <p:nvPr/>
        </p:nvSpPr>
        <p:spPr>
          <a:xfrm>
            <a:off x="936357" y="6011063"/>
            <a:ext cx="254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Havent</a:t>
            </a:r>
            <a:r>
              <a:rPr lang="en-US" dirty="0"/>
              <a:t> adjusted p </a:t>
            </a:r>
            <a:r>
              <a:rPr lang="en-US" dirty="0" err="1"/>
              <a:t>val</a:t>
            </a:r>
            <a:r>
              <a:rPr lang="en-US" dirty="0"/>
              <a:t> yet</a:t>
            </a:r>
          </a:p>
        </p:txBody>
      </p:sp>
    </p:spTree>
    <p:extLst>
      <p:ext uri="{BB962C8B-B14F-4D97-AF65-F5344CB8AC3E}">
        <p14:creationId xmlns:p14="http://schemas.microsoft.com/office/powerpoint/2010/main" val="223505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Additional weak conclusion 3 from myocarditis dataset: public Treg TRAs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080777-538D-D95B-1DB0-551EA3080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9" y="1944688"/>
            <a:ext cx="6791145" cy="39790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0972C3-3D9C-7A5F-1DB1-05D124E8546C}"/>
              </a:ext>
            </a:extLst>
          </p:cNvPr>
          <p:cNvSpPr txBox="1"/>
          <p:nvPr/>
        </p:nvSpPr>
        <p:spPr>
          <a:xfrm>
            <a:off x="3846800" y="2478909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CFB0E3-CA3E-CB57-4C59-ADF959DE7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472" y="1944688"/>
            <a:ext cx="6034860" cy="3553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F6FA3-AA2F-D5BE-CE32-768201ABADDA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Some cell type normalized abundances in </a:t>
            </a:r>
            <a:r>
              <a:rPr lang="en-US" dirty="0" err="1"/>
              <a:t>irAE</a:t>
            </a:r>
            <a:r>
              <a:rPr lang="en-US" dirty="0"/>
              <a:t> tissue (colitis dataset) are different between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C55AC-6D75-3C99-5786-CE9BE67AC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0955"/>
            <a:ext cx="5745480" cy="3519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5CDE9-FA4E-0649-FFEB-FE67B86BA39D}"/>
              </a:ext>
            </a:extLst>
          </p:cNvPr>
          <p:cNvSpPr txBox="1"/>
          <p:nvPr/>
        </p:nvSpPr>
        <p:spPr>
          <a:xfrm>
            <a:off x="1920240" y="1861623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C99D1-BBFB-364D-C93D-F9EFA893D647}"/>
              </a:ext>
            </a:extLst>
          </p:cNvPr>
          <p:cNvSpPr txBox="1"/>
          <p:nvPr/>
        </p:nvSpPr>
        <p:spPr>
          <a:xfrm>
            <a:off x="8239924" y="1861622"/>
            <a:ext cx="150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CF908-21A1-C77A-83FE-5EEEC4721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251" y="2230954"/>
            <a:ext cx="6351645" cy="3519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D04972-7431-A8DF-F214-0CA56CC31F94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05D2D-A200-4B71-9407-51E00BEE8CB1}"/>
              </a:ext>
            </a:extLst>
          </p:cNvPr>
          <p:cNvSpPr txBox="1"/>
          <p:nvPr/>
        </p:nvSpPr>
        <p:spPr>
          <a:xfrm>
            <a:off x="8189124" y="28178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A035E-CF79-F577-26A2-9DDBF7593AB8}"/>
              </a:ext>
            </a:extLst>
          </p:cNvPr>
          <p:cNvSpPr txBox="1"/>
          <p:nvPr/>
        </p:nvSpPr>
        <p:spPr>
          <a:xfrm>
            <a:off x="10192850" y="28178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B0F4D-1B2B-499E-62ED-A459DCDF2C0D}"/>
              </a:ext>
            </a:extLst>
          </p:cNvPr>
          <p:cNvSpPr txBox="1"/>
          <p:nvPr/>
        </p:nvSpPr>
        <p:spPr>
          <a:xfrm>
            <a:off x="7565525" y="281479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F5AFD-0B8A-DF3B-9573-2866AF4DB562}"/>
              </a:ext>
            </a:extLst>
          </p:cNvPr>
          <p:cNvSpPr txBox="1"/>
          <p:nvPr/>
        </p:nvSpPr>
        <p:spPr>
          <a:xfrm>
            <a:off x="8973298" y="28102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46E68-5EFE-F2FA-4842-A758670F4EFB}"/>
              </a:ext>
            </a:extLst>
          </p:cNvPr>
          <p:cNvSpPr txBox="1"/>
          <p:nvPr/>
        </p:nvSpPr>
        <p:spPr>
          <a:xfrm>
            <a:off x="9316779" y="28102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6E71C-1C54-4166-F07D-4F94B1E9B006}"/>
              </a:ext>
            </a:extLst>
          </p:cNvPr>
          <p:cNvSpPr txBox="1"/>
          <p:nvPr/>
        </p:nvSpPr>
        <p:spPr>
          <a:xfrm>
            <a:off x="5865251" y="5725379"/>
            <a:ext cx="6374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proliferating T cells (CD4 and CD8), fewer memory T cells (CD4 TEM, CD8 TCM),</a:t>
            </a:r>
          </a:p>
          <a:p>
            <a:r>
              <a:rPr lang="en-US" sz="1400" dirty="0"/>
              <a:t>fewer MAITs in </a:t>
            </a:r>
            <a:r>
              <a:rPr lang="en-US" sz="1400" dirty="0" err="1"/>
              <a:t>irAE</a:t>
            </a:r>
            <a:r>
              <a:rPr lang="en-US" sz="1400" dirty="0"/>
              <a:t> tissue</a:t>
            </a:r>
          </a:p>
        </p:txBody>
      </p:sp>
    </p:spTree>
    <p:extLst>
      <p:ext uri="{BB962C8B-B14F-4D97-AF65-F5344CB8AC3E}">
        <p14:creationId xmlns:p14="http://schemas.microsoft.com/office/powerpoint/2010/main" val="40938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few VJ genes are more common in different </a:t>
            </a:r>
            <a:r>
              <a:rPr lang="en-US" dirty="0" err="1"/>
              <a:t>irAE</a:t>
            </a:r>
            <a:r>
              <a:rPr lang="en-US" dirty="0"/>
              <a:t> groups in myocarditis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04972-7431-A8DF-F214-0CA56CC31F94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8A77D-ED0C-947C-6CFD-81F3A92AD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56" y="2155412"/>
            <a:ext cx="6121676" cy="3632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6B4FED-87EA-A232-E032-B7C2FFDB6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880" y="2155412"/>
            <a:ext cx="6121676" cy="35989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FD2CFA-222D-7A6E-BC22-96303AF8FCED}"/>
              </a:ext>
            </a:extLst>
          </p:cNvPr>
          <p:cNvSpPr txBox="1"/>
          <p:nvPr/>
        </p:nvSpPr>
        <p:spPr>
          <a:xfrm>
            <a:off x="3004682" y="299870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13F1E-1D0D-843E-BAF4-B662BAD90C57}"/>
              </a:ext>
            </a:extLst>
          </p:cNvPr>
          <p:cNvSpPr txBox="1"/>
          <p:nvPr/>
        </p:nvSpPr>
        <p:spPr>
          <a:xfrm>
            <a:off x="1172624" y="298854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6C593-874A-0322-E9A0-A890E4D720A0}"/>
              </a:ext>
            </a:extLst>
          </p:cNvPr>
          <p:cNvSpPr txBox="1"/>
          <p:nvPr/>
        </p:nvSpPr>
        <p:spPr>
          <a:xfrm>
            <a:off x="6658639" y="304442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29779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2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0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18111</TotalTime>
  <Words>507</Words>
  <Application>Microsoft Macintosh PowerPoint</Application>
  <PresentationFormat>Widescreen</PresentationFormat>
  <Paragraphs>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Menlo</vt:lpstr>
      <vt:lpstr>Office Theme</vt:lpstr>
      <vt:lpstr>Weekly meeting</vt:lpstr>
      <vt:lpstr>Outline</vt:lpstr>
      <vt:lpstr>Additional weak conclusion 1 from myocarditis dataset: highly expanded CD8 Naïve TRA CDR3s shorter in irAE patients</vt:lpstr>
      <vt:lpstr>Additional weak conclusion 2 from myocarditis dataset: highly expanded CD4 TCM TRB more germline-like &amp; CDR3s shorter in irAE patients</vt:lpstr>
      <vt:lpstr>Additional weak conclusion 3 from myocarditis dataset: public Treg TRAs less germline-like in irAE patients</vt:lpstr>
      <vt:lpstr>Some cell type normalized abundances in irAE tissue (colitis dataset) are different between irAE groups</vt:lpstr>
      <vt:lpstr>A few VJ genes are more common in different irAE groups in myocarditis dataset</vt:lpstr>
      <vt:lpstr>Conclusions</vt:lpstr>
      <vt:lpstr>Next steps</vt:lpstr>
      <vt:lpstr>Strongest myocarditis conclusion for comparison</vt:lpstr>
      <vt:lpstr>Additional super weak conclusion 1 from myocarditis dataset: highly expanded CD8 Naïve TRBs less germline-like in irAE patients</vt:lpstr>
      <vt:lpstr>Additional super weak conclusion 2 from myocarditis dataset: highly expanded CD4 TEM TRAs less germline-like in irAE patients</vt:lpstr>
      <vt:lpstr>Additional super weak conclusion 3 from myocarditis dataset: highly expanded CD4 TCM TRAs less germline-like in irAE patients</vt:lpstr>
      <vt:lpstr>Weak conclusion 1 from colitis dataset (seen last week):</vt:lpstr>
      <vt:lpstr>Additional weak conclusion 1 from colitis dataset: highly expanded CD8 TCM TRBs less germline-like in colitis patients (opposite of myocarditis conclusion)</vt:lpstr>
      <vt:lpstr>Additional weak conclusion 2 from colitis dataset: highly expanded Treg TRA CDR3s longer in irAE patients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3450</cp:revision>
  <dcterms:created xsi:type="dcterms:W3CDTF">2023-09-15T17:40:02Z</dcterms:created>
  <dcterms:modified xsi:type="dcterms:W3CDTF">2024-01-02T20:23:13Z</dcterms:modified>
</cp:coreProperties>
</file>