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77" r:id="rId2"/>
    <p:sldId id="754" r:id="rId3"/>
    <p:sldId id="785" r:id="rId4"/>
    <p:sldId id="789" r:id="rId5"/>
    <p:sldId id="788" r:id="rId6"/>
    <p:sldId id="790" r:id="rId7"/>
    <p:sldId id="793" r:id="rId8"/>
    <p:sldId id="792" r:id="rId9"/>
    <p:sldId id="791" r:id="rId10"/>
    <p:sldId id="787" r:id="rId11"/>
    <p:sldId id="786" r:id="rId12"/>
    <p:sldId id="5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2297" autoAdjust="0"/>
  </p:normalViewPr>
  <p:slideViewPr>
    <p:cSldViewPr snapToGrid="0" showGuides="1">
      <p:cViewPr>
        <p:scale>
          <a:sx n="135" d="100"/>
          <a:sy n="135" d="100"/>
        </p:scale>
        <p:origin x="16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Gene set: </a:t>
            </a:r>
            <a:r>
              <a:rPr lang="en-US" i="0" dirty="0">
                <a:effectLst/>
              </a:rPr>
              <a:t>22 genes co-</a:t>
            </a:r>
            <a:r>
              <a:rPr lang="en-US" i="0" dirty="0" err="1">
                <a:effectLst/>
              </a:rPr>
              <a:t>occuring</a:t>
            </a:r>
            <a:r>
              <a:rPr lang="en-US" i="0" dirty="0">
                <a:effectLst/>
              </a:rPr>
              <a:t> with the biological term </a:t>
            </a:r>
            <a:r>
              <a:rPr lang="en-US" b="1" i="0" dirty="0">
                <a:effectLst/>
              </a:rPr>
              <a:t>aquaporin</a:t>
            </a:r>
            <a:r>
              <a:rPr lang="en-US" i="0" dirty="0">
                <a:effectLst/>
              </a:rPr>
              <a:t> in literature-supported statements describing functions of genes from the </a:t>
            </a:r>
            <a:r>
              <a:rPr lang="en-US" i="0" dirty="0" err="1">
                <a:effectLst/>
              </a:rPr>
              <a:t>GeneRIF</a:t>
            </a:r>
            <a:r>
              <a:rPr lang="en-US" i="0" dirty="0">
                <a:effectLst/>
              </a:rPr>
              <a:t> Biological Term Annotations dataset</a:t>
            </a:r>
          </a:p>
          <a:p>
            <a:r>
              <a:rPr lang="en-US" i="0" dirty="0">
                <a:effectLst/>
              </a:rPr>
              <a:t>From https://</a:t>
            </a:r>
            <a:r>
              <a:rPr lang="en-US" i="0" dirty="0" err="1">
                <a:effectLst/>
              </a:rPr>
              <a:t>maayanlab.cloud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Harmonizome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gene_set</a:t>
            </a:r>
            <a:r>
              <a:rPr lang="en-US" i="0" dirty="0">
                <a:effectLst/>
              </a:rPr>
              <a:t>/aquaporin/</a:t>
            </a:r>
            <a:r>
              <a:rPr lang="en-US" i="0" dirty="0" err="1">
                <a:effectLst/>
              </a:rPr>
              <a:t>GeneRIF+Biological+Term+Annotations</a:t>
            </a:r>
            <a:endParaRPr lang="en-US" i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Some aquaporins like AQP9 also import glycerol, metabolic changes?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AQP1, AQP3, and AQP5 expressed in activated B and T lymphocytes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similar levels of total/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unqiue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similar ratio between total SNVs and SNVs shared w/ 3 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C7FB-0DD5-8EA4-B9AF-C86BD2FA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1E7E1-1841-3F06-0891-761BC4562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95CD0-A1EF-1D03-0C60-AA5B83D4A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DP has more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Ratio of shared w/ DP to total much higher in DP (closer in lineage to other DPs)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725-06A0-C183-40FB-D78FAAD3F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7DDA-912D-1FE7-6DB9-5BD7BE1B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96445-CB77-C514-AB04-2EF4BA83F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70B2-9833-958C-EB05-8A852CADE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Ask Peter if he would like this emailed to look 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81EF-357A-88D7-7F79-BADFCA08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A3A2-AF81-8C62-54AB-F3554199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6D9FA-8710-4D79-8701-F3A858B02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7072E-581A-2FE2-058B-D5AF1D54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out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F1F5-BC90-E731-9DCF-9AFADD20F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0181-39A6-F86D-C43D-AEBE0E08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59FE3-DBE3-15AD-AF54-855D6B9FE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D823-81B1-1106-87B5-6D912CD2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Also maybe interesting to note that DP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lower in AID than HC (a kind of analog for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vs. no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perhaps)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 DP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Tcells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(exhausted-like, expected higher in non-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is one of the cut features with NA issue…, so can only look at not batch corrected data for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logit = ln(x/(1-x)) where 0&lt;x&lt;1 (so decimals of %s). when x = 0.5 logit(x) = 0, when x approaches 0 logit(x) approaches -inf, when x approaches 1 logit(x) approaches +inf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6B6E-862C-3E32-5745-96F84F70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3CA1-AC1F-8BE4-2805-A4F1205F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AFAC8-2DE8-966A-2DCC-3BFEF79D7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DCFB9-536D-8FD9-B7AF-DBE7323C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0E9C-1F96-8559-B160-6EEECC83B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5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ellipse center is centroid, and width/height determined by data spread/variance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 err="1"/>
              <a:t>AbATE</a:t>
            </a:r>
            <a:r>
              <a:rPr lang="en-US" dirty="0"/>
              <a:t> MT SNV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MT SNV sharing in responders and non-responders to teplizumab looks similar</a:t>
            </a:r>
          </a:p>
          <a:p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are very similar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Aquaporin gene set less accessible in more terminal populations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5AF11-2928-75A9-F046-56996DB8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" y="1718606"/>
            <a:ext cx="5513168" cy="513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BC50D3-DE5A-F382-819C-F19830F36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72" y="1718607"/>
            <a:ext cx="6301895" cy="4733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B672DA-0AB2-051E-FE1F-6C4605CBDDC8}"/>
              </a:ext>
            </a:extLst>
          </p:cNvPr>
          <p:cNvSpPr txBox="1"/>
          <p:nvPr/>
        </p:nvSpPr>
        <p:spPr>
          <a:xfrm>
            <a:off x="3282043" y="6451908"/>
            <a:ext cx="785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AQP3 co-expressed with IL7R in human T cells (Szabo et al. (2019),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60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SNV sharing (Upset plot)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cancer </a:t>
            </a:r>
            <a:r>
              <a:rPr lang="en-US" dirty="0" err="1"/>
              <a:t>CyTOF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vs. no </a:t>
            </a:r>
            <a:r>
              <a:rPr lang="en-US" dirty="0" err="1"/>
              <a:t>irAE</a:t>
            </a:r>
            <a:r>
              <a:rPr lang="en-US" dirty="0"/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A2868-FD66-7DE4-3460-F9EB4588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06" y="1422550"/>
            <a:ext cx="8753374" cy="53395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F946DE-EE15-1DDE-AC21-0E21D1A723DA}"/>
              </a:ext>
            </a:extLst>
          </p:cNvPr>
          <p:cNvSpPr/>
          <p:nvPr/>
        </p:nvSpPr>
        <p:spPr>
          <a:xfrm>
            <a:off x="9038123" y="4283242"/>
            <a:ext cx="519764" cy="20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2B94E-85E0-7291-D562-5ED963ED0EB7}"/>
              </a:ext>
            </a:extLst>
          </p:cNvPr>
          <p:cNvSpPr/>
          <p:nvPr/>
        </p:nvSpPr>
        <p:spPr>
          <a:xfrm>
            <a:off x="2539465" y="5207268"/>
            <a:ext cx="2879557" cy="421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B37C0-8A85-042B-08F5-8FABC6E0BBDF}"/>
              </a:ext>
            </a:extLst>
          </p:cNvPr>
          <p:cNvSpPr txBox="1"/>
          <p:nvPr/>
        </p:nvSpPr>
        <p:spPr>
          <a:xfrm>
            <a:off x="3830854" y="483793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SNVs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BA51F-0F4A-E09D-D8E5-DE1480CB4625}"/>
              </a:ext>
            </a:extLst>
          </p:cNvPr>
          <p:cNvSpPr txBox="1"/>
          <p:nvPr/>
        </p:nvSpPr>
        <p:spPr>
          <a:xfrm>
            <a:off x="8354907" y="3857066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SNVs shared w/ 3 DP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306F-3FA3-D1B9-5531-4B0DA5BD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D0CCB-DA84-6A7D-B361-9169E81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6" y="1394100"/>
            <a:ext cx="5651387" cy="5463900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C9EBE2E-4F69-2053-3A67-8A984FAD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D79E7-F485-BCD3-8823-3E716FBD0647}"/>
              </a:ext>
            </a:extLst>
          </p:cNvPr>
          <p:cNvSpPr/>
          <p:nvPr/>
        </p:nvSpPr>
        <p:spPr>
          <a:xfrm>
            <a:off x="661255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4B21A-D4D5-D086-085E-BD1212B03493}"/>
              </a:ext>
            </a:extLst>
          </p:cNvPr>
          <p:cNvSpPr/>
          <p:nvPr/>
        </p:nvSpPr>
        <p:spPr>
          <a:xfrm>
            <a:off x="699756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0A470-0CF7-F5B1-6AD5-E831C71EC91D}"/>
              </a:ext>
            </a:extLst>
          </p:cNvPr>
          <p:cNvSpPr/>
          <p:nvPr/>
        </p:nvSpPr>
        <p:spPr>
          <a:xfrm>
            <a:off x="2601229" y="5197642"/>
            <a:ext cx="2413533" cy="556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6AB13-4D88-2308-19ED-6B8F09E8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DC899C-2CE1-1482-177D-76DC41A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SNV sharing in responders and non-responders looks similar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DFEB-FEEF-49A6-B9E9-704D455E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5" y="2167575"/>
            <a:ext cx="5943085" cy="3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B357D-326D-777F-5153-E0960EBA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57" y="2167575"/>
            <a:ext cx="5894028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479A-FF1F-F4C8-B48E-3E0D41E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17EB424-8F78-46F1-32BE-0B66D4BF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Literature-driven feature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AC970-9DFD-47C4-6314-864AC456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44" y="1779234"/>
            <a:ext cx="10193155" cy="5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B196-5CC8-6C8F-C5FB-59A385A0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1596470-C77C-C7D9-0534-11A3AA3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9C9C0-EC15-6A30-99A1-8F13A5B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87" y="1554134"/>
            <a:ext cx="8262486" cy="5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6C790-F783-B3DB-6F79-8798CA6C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4BE684E-4842-A241-E0EC-521B7CC2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35688B-500D-EFBA-50AE-4BD2FF3A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61" y="1548991"/>
            <a:ext cx="8868878" cy="53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DE11-7170-8E93-C46B-A344EA19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" y="2204185"/>
            <a:ext cx="4674930" cy="4657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F10B5-2D34-1FA2-E5D9-ECE869FF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32" y="2204185"/>
            <a:ext cx="4820768" cy="4653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8B31B-FAE7-8B13-8F5F-B38E185568C4}"/>
              </a:ext>
            </a:extLst>
          </p:cNvPr>
          <p:cNvSpPr txBox="1"/>
          <p:nvPr/>
        </p:nvSpPr>
        <p:spPr>
          <a:xfrm>
            <a:off x="2387066" y="1834853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D5658-0ED7-FC9C-A4D4-CCAA9A6F2E0E}"/>
              </a:ext>
            </a:extLst>
          </p:cNvPr>
          <p:cNvSpPr txBox="1"/>
          <p:nvPr/>
        </p:nvSpPr>
        <p:spPr>
          <a:xfrm>
            <a:off x="8395132" y="1834853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features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64619</TotalTime>
  <Words>480</Words>
  <Application>Microsoft Macintosh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-webkit-standard</vt:lpstr>
      <vt:lpstr>AdvPSA183</vt:lpstr>
      <vt:lpstr>Aptos</vt:lpstr>
      <vt:lpstr>Arial</vt:lpstr>
      <vt:lpstr>Calibri</vt:lpstr>
      <vt:lpstr>Calibri Light</vt:lpstr>
      <vt:lpstr>Cambria</vt:lpstr>
      <vt:lpstr>Menlo</vt:lpstr>
      <vt:lpstr>Open Sans</vt:lpstr>
      <vt:lpstr>Office Theme</vt:lpstr>
      <vt:lpstr>Weekly meeting</vt:lpstr>
      <vt:lpstr>Outline</vt:lpstr>
      <vt:lpstr>Unable to differentiate which is more parent among DN and non-exhausted CD127+</vt:lpstr>
      <vt:lpstr>DP CD127+ more terminal than non-exhausted CD127+</vt:lpstr>
      <vt:lpstr>MT SNV sharing in responders and non-responders looks similar</vt:lpstr>
      <vt:lpstr>Literature-driven feature analysis</vt:lpstr>
      <vt:lpstr>DP frequency does trend higher in non-irAE group</vt:lpstr>
      <vt:lpstr>Baseline cancer immunotypes from those with/without irAEs very similar</vt:lpstr>
      <vt:lpstr>Baseline cancer immunotypes from those with/without irAEs very similar</vt:lpstr>
      <vt:lpstr>Conclusions</vt:lpstr>
      <vt:lpstr>Next steps</vt:lpstr>
      <vt:lpstr>Aquaporin gene set less accessible in more terminal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9650</cp:revision>
  <dcterms:created xsi:type="dcterms:W3CDTF">2023-09-15T17:40:02Z</dcterms:created>
  <dcterms:modified xsi:type="dcterms:W3CDTF">2024-11-02T01:08:50Z</dcterms:modified>
</cp:coreProperties>
</file>