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06" r:id="rId3"/>
    <p:sldId id="417" r:id="rId4"/>
    <p:sldId id="416" r:id="rId5"/>
    <p:sldId id="419" r:id="rId6"/>
    <p:sldId id="415" r:id="rId7"/>
    <p:sldId id="418" r:id="rId8"/>
    <p:sldId id="4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7756C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V(D)J_recombination" TargetMode="External"/><Relationship Id="rId3" Type="http://schemas.openxmlformats.org/officeDocument/2006/relationships/hyperlink" Target="https://en.wikipedia.org/wiki/T_cell" TargetMode="External"/><Relationship Id="rId7" Type="http://schemas.openxmlformats.org/officeDocument/2006/relationships/hyperlink" Target="https://en.wikipedia.org/wiki/Gene" TargetMode="External"/><Relationship Id="rId12" Type="http://schemas.openxmlformats.org/officeDocument/2006/relationships/hyperlink" Target="https://en.wikipedia.org/wiki/Mucosal-associated_invariant_T_cell#cite_note-1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-cell_receptor" TargetMode="External"/><Relationship Id="rId11" Type="http://schemas.openxmlformats.org/officeDocument/2006/relationships/hyperlink" Target="https://en.wikipedia.org/wiki/Mucosal-associated_invariant_T_cell#cite_note-:2-9" TargetMode="External"/><Relationship Id="rId5" Type="http://schemas.openxmlformats.org/officeDocument/2006/relationships/hyperlink" Target="https://en.wikipedia.org/wiki/Innate_immune_system" TargetMode="External"/><Relationship Id="rId10" Type="http://schemas.openxmlformats.org/officeDocument/2006/relationships/hyperlink" Target="https://en.wikipedia.org/wiki/Mucosal-associated_invariant_T_cell#cite_note-:4-3" TargetMode="External"/><Relationship Id="rId4" Type="http://schemas.openxmlformats.org/officeDocument/2006/relationships/hyperlink" Target="https://en.wikipedia.org/wiki/Immune_system" TargetMode="External"/><Relationship Id="rId9" Type="http://schemas.openxmlformats.org/officeDocument/2006/relationships/hyperlink" Target="https://en.wikipedia.org/wiki/Cell_nucleu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have removed </a:t>
            </a:r>
            <a:r>
              <a:rPr lang="en-US" dirty="0" err="1"/>
              <a:t>gdT</a:t>
            </a:r>
            <a:r>
              <a:rPr lang="en-US" dirty="0"/>
              <a:t> (gamma delta T) as I don’t think chains were nothing other than alpha/beta but whatever it’s perhaps low quality anyways</a:t>
            </a:r>
          </a:p>
          <a:p>
            <a:endParaRPr lang="en-US" dirty="0"/>
          </a:p>
          <a:p>
            <a:r>
              <a:rPr lang="en-US" dirty="0"/>
              <a:t>MAITs: 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Mucosal-associated invariant 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MAIT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make up a subset of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3" tooltip="T cell"/>
              </a:rPr>
              <a:t>T cells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4" tooltip="Immune system"/>
              </a:rPr>
              <a:t>immune system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display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5" tooltip="Innate immune system"/>
              </a:rPr>
              <a:t>innate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effector-like qualities. MAIT cells constitute a subset of </a:t>
            </a:r>
            <a:r>
              <a:rPr lang="el-GR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αβ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 lymphocytes characterized by a semi-invariant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6" tooltip="T-cell receptor"/>
              </a:rPr>
              <a:t>T cell receptor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alpha (TCR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α)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chain.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originates from the rearrangement of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variable (V) and joining (J)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7" tooltip="Gene"/>
              </a:rPr>
              <a:t>gene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segments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TRAV1-2/TRAJ12/20/33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during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8" tooltip="V(D)J recombination"/>
              </a:rPr>
              <a:t>VDJ recombination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b="0" i="0" u="none" strike="noStrike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9" tooltip="Cell nucleus"/>
              </a:rPr>
              <a:t>nucleus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However,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TRAJ33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expressed more often than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TRAJ12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TRAJ20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0"/>
              </a:rPr>
              <a:t>[3]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1"/>
              </a:rPr>
              <a:t>[9]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little diversity in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chain, the TCR is more conserved in MAIT cells than in other T cell subsets. In addition, the TCR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α 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 can combine with a restricted number of possible TCR</a:t>
            </a:r>
            <a:r>
              <a:rPr lang="el-GR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β</a:t>
            </a:r>
            <a:r>
              <a:rPr lang="el-GR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chains to form a functional MAIT cell TCR, further limiting TCR diversity.</a:t>
            </a:r>
            <a:r>
              <a:rPr lang="en-US" b="0" i="0" u="none" strike="noStrike" baseline="30000" dirty="0">
                <a:solidFill>
                  <a:srgbClr val="795CB2"/>
                </a:solidFill>
                <a:effectLst/>
                <a:latin typeface="Arial" panose="020B0604020202020204" pitchFamily="34" charset="0"/>
                <a:hlinkClick r:id="rId12"/>
              </a:rPr>
              <a:t>[10]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imgt_df_1_alpha</a:t>
            </a:r>
          </a:p>
          <a:p>
            <a:r>
              <a:rPr lang="en-US" dirty="0"/>
              <a:t># 3947 + 3368 (stop codons) unproductive</a:t>
            </a:r>
          </a:p>
          <a:p>
            <a:endParaRPr lang="en-US" dirty="0"/>
          </a:p>
          <a:p>
            <a:r>
              <a:rPr lang="en-US" dirty="0"/>
              <a:t>imgt_df_1_beta</a:t>
            </a:r>
          </a:p>
          <a:p>
            <a:r>
              <a:rPr lang="en-US" dirty="0"/>
              <a:t># 2394 + 1297 (stop codons) unproductive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3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Caveat: didn’t do RNA QC for other papers, but wouldn’t expect that to be the sole reason for poor quality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Single-cell RNA sequencing coupled to TCR profiling of large granular lymphocyte leukemia T cells isn’t ICB it’s anti-CD52 but it’s another </a:t>
            </a:r>
            <a:r>
              <a:rPr lang="en-US" sz="1200" dirty="0" err="1"/>
              <a:t>TCRseq</a:t>
            </a:r>
            <a:r>
              <a:rPr lang="en-US" sz="1200" dirty="0"/>
              <a:t> quality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must have filtered for 1 TRA &amp; 1 TRB per barcode at some point (same n values for TRA and TRB)</a:t>
            </a:r>
          </a:p>
          <a:p>
            <a:endParaRPr lang="en-US" dirty="0"/>
          </a:p>
          <a:p>
            <a:r>
              <a:rPr lang="en-US" dirty="0"/>
              <a:t>other T includes double negative T (</a:t>
            </a:r>
            <a:r>
              <a:rPr lang="en-US" dirty="0" err="1"/>
              <a:t>dnT</a:t>
            </a:r>
            <a:r>
              <a:rPr lang="en-US" dirty="0"/>
              <a:t>), MAITs, gamma delta T (</a:t>
            </a:r>
            <a:r>
              <a:rPr lang="en-US" dirty="0" err="1"/>
              <a:t>gdT</a:t>
            </a:r>
            <a:r>
              <a:rPr lang="en-US" dirty="0"/>
              <a:t>), CD4/8 TEMs for some reason… need to remove </a:t>
            </a:r>
            <a:r>
              <a:rPr lang="en-US" dirty="0" err="1"/>
              <a:t>gdTs</a:t>
            </a:r>
            <a:r>
              <a:rPr lang="en-US" dirty="0"/>
              <a:t> so this conclusion is ~to be verified</a:t>
            </a:r>
          </a:p>
          <a:p>
            <a:endParaRPr lang="en-US" dirty="0"/>
          </a:p>
          <a:p>
            <a:r>
              <a:rPr lang="en-US" dirty="0"/>
              <a:t>This is consistent with past results before QC/aberrant TCR exclusion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9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Shannon entropy: 0 means monoclonal, higher means polyclonal, weights richness (total # of unique clones) over evenness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24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c</a:t>
            </a:r>
            <a:r>
              <a:rPr lang="en-US" dirty="0"/>
              <a:t>entral 5 AA of CDR3 often contact antigen: citation: The Changing Landscape of Naive T Cell Receptor Repertoire With Human Aging</a:t>
            </a: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11 16 2023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Completed cell type assigning</a:t>
            </a:r>
          </a:p>
          <a:p>
            <a:pPr lvl="1"/>
            <a:r>
              <a:rPr lang="en-US" dirty="0" err="1"/>
              <a:t>TCRseq</a:t>
            </a:r>
            <a:r>
              <a:rPr lang="en-US" dirty="0"/>
              <a:t> quality seems poor</a:t>
            </a:r>
          </a:p>
          <a:p>
            <a:pPr lvl="1"/>
            <a:r>
              <a:rPr lang="en-US" dirty="0"/>
              <a:t>Briefly looked at TCR features by cell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Seurat reference mapped cell types, just looked at T cells in myocarditis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D9A8-8B98-E057-7339-C8B42AB1DA01}"/>
              </a:ext>
            </a:extLst>
          </p:cNvPr>
          <p:cNvSpPr txBox="1"/>
          <p:nvPr/>
        </p:nvSpPr>
        <p:spPr>
          <a:xfrm>
            <a:off x="4334494" y="22919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35800-4D3C-EF2D-F235-EB075E9676F4}"/>
              </a:ext>
            </a:extLst>
          </p:cNvPr>
          <p:cNvSpPr txBox="1"/>
          <p:nvPr/>
        </p:nvSpPr>
        <p:spPr>
          <a:xfrm>
            <a:off x="7089989" y="22919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2F235C-3C7C-9587-1720-4B2968F02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63" y="1810406"/>
            <a:ext cx="7772400" cy="4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dataset </a:t>
            </a:r>
            <a:r>
              <a:rPr lang="en-US" dirty="0" err="1"/>
              <a:t>TCRseq</a:t>
            </a:r>
            <a:r>
              <a:rPr lang="en-US" dirty="0"/>
              <a:t> quality seems poor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20826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Unsurprisingly, non-T cells (by </a:t>
            </a:r>
            <a:r>
              <a:rPr lang="en-US" dirty="0" err="1"/>
              <a:t>scRNAseq</a:t>
            </a:r>
            <a:r>
              <a:rPr lang="en-US" dirty="0"/>
              <a:t>) with </a:t>
            </a:r>
            <a:r>
              <a:rPr lang="en-US" dirty="0" err="1"/>
              <a:t>TCRseq</a:t>
            </a:r>
            <a:r>
              <a:rPr lang="en-US" dirty="0"/>
              <a:t> reads weren’t a major contributor to poor stitching</a:t>
            </a:r>
          </a:p>
          <a:p>
            <a:r>
              <a:rPr lang="en-US" dirty="0"/>
              <a:t>Email authors for viability %?</a:t>
            </a:r>
          </a:p>
          <a:p>
            <a:r>
              <a:rPr lang="en-US" dirty="0"/>
              <a:t>Not sure if issue lies in V(D)J, and C gene calling and/or in CDR3 sequence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4529C8-9384-DB87-4AC9-85DB7D9A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72457"/>
              </p:ext>
            </p:extLst>
          </p:nvPr>
        </p:nvGraphicFramePr>
        <p:xfrm>
          <a:off x="838200" y="5335393"/>
          <a:ext cx="102206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990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1739324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1241381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IMGT/</a:t>
                      </a:r>
                      <a:r>
                        <a:rPr lang="en-US" dirty="0" err="1"/>
                        <a:t>HighV</a:t>
                      </a:r>
                      <a:r>
                        <a:rPr lang="en-US" dirty="0"/>
                        <a:t>-Quest summary after removing non-T </a:t>
                      </a:r>
                      <a:r>
                        <a:rPr lang="en-US" dirty="0" err="1"/>
                        <a:t>cels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TCRseq</a:t>
                      </a:r>
                      <a:r>
                        <a:rPr lang="en-US" dirty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3,235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rearranged but no junction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13,619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792A7B-2458-15E1-1F50-C88123A18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66249"/>
              </p:ext>
            </p:extLst>
          </p:nvPr>
        </p:nvGraphicFramePr>
        <p:xfrm>
          <a:off x="838200" y="4092247"/>
          <a:ext cx="102206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990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1739324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1241381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Stitchr</a:t>
                      </a:r>
                      <a:r>
                        <a:rPr lang="en-US" dirty="0"/>
                        <a:t> summary after removing non-T </a:t>
                      </a:r>
                      <a:r>
                        <a:rPr lang="en-US" dirty="0" err="1"/>
                        <a:t>cels</a:t>
                      </a:r>
                      <a:r>
                        <a:rPr lang="en-US" dirty="0"/>
                        <a:t> with </a:t>
                      </a:r>
                      <a:r>
                        <a:rPr lang="en-US" dirty="0" err="1"/>
                        <a:t>TCRseq</a:t>
                      </a:r>
                      <a:r>
                        <a:rPr lang="en-US" dirty="0"/>
                        <a:t>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stitched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unable to stitch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9,694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5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Surprisingly, couple other public </a:t>
            </a:r>
            <a:r>
              <a:rPr lang="en-US" dirty="0" err="1"/>
              <a:t>TCRseq</a:t>
            </a:r>
            <a:r>
              <a:rPr lang="en-US" dirty="0"/>
              <a:t> datasets also seem to be poor quality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28BE29-59E3-5BC9-41AC-3A43F405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44218"/>
              </p:ext>
            </p:extLst>
          </p:nvPr>
        </p:nvGraphicFramePr>
        <p:xfrm>
          <a:off x="18805" y="2192420"/>
          <a:ext cx="12173195" cy="403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850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1565125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1565125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  <a:gridCol w="1576982">
                  <a:extLst>
                    <a:ext uri="{9D8B030D-6E8A-4147-A177-3AD203B41FA5}">
                      <a16:colId xmlns:a16="http://schemas.microsoft.com/office/drawing/2014/main" val="3638928841"/>
                    </a:ext>
                  </a:extLst>
                </a:gridCol>
                <a:gridCol w="1649113">
                  <a:extLst>
                    <a:ext uri="{9D8B030D-6E8A-4147-A177-3AD203B41FA5}">
                      <a16:colId xmlns:a16="http://schemas.microsoft.com/office/drawing/2014/main" val="1130193822"/>
                    </a:ext>
                  </a:extLst>
                </a:gridCol>
              </a:tblGrid>
              <a:tr h="84586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 </a:t>
                      </a:r>
                      <a:r>
                        <a:rPr lang="en-US" sz="1800" dirty="0" err="1"/>
                        <a:t>stitchr</a:t>
                      </a:r>
                      <a:r>
                        <a:rPr lang="en-US" sz="1800" dirty="0"/>
                        <a:t> %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TRB </a:t>
                      </a:r>
                      <a:r>
                        <a:rPr lang="en-US" sz="1800" dirty="0" err="1"/>
                        <a:t>stitchr</a:t>
                      </a:r>
                      <a:r>
                        <a:rPr lang="en-US" sz="1800" dirty="0"/>
                        <a:t> %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 IMGT %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TRB IMGT % productive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46183">
                <a:tc>
                  <a:txBody>
                    <a:bodyPr/>
                    <a:lstStyle/>
                    <a:p>
                      <a:r>
                        <a:rPr lang="en-US" sz="1800" dirty="0"/>
                        <a:t>Myocarditis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67.9%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954200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Lineage tracing reveals clonal progenitors and long-term persistence of tumor-specific T cells during immune checkpoint blockade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68.2%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1021278">
                <a:tc>
                  <a:txBody>
                    <a:bodyPr/>
                    <a:lstStyle/>
                    <a:p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 expression profile and TCR sequencing data of CD45</a:t>
                      </a:r>
                      <a:r>
                        <a:rPr lang="en-US" sz="1800" b="0" i="1" u="none" strike="noStrike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en-US" sz="18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cells sorted from single cell suspensions of tumors after in vitro anti-CD3 stimulation and treatments</a:t>
                      </a:r>
                      <a:endParaRPr lang="en-US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  <a:tr h="845863">
                <a:tc>
                  <a:txBody>
                    <a:bodyPr/>
                    <a:lstStyle/>
                    <a:p>
                      <a:r>
                        <a:rPr lang="en-US" sz="1800" i="1" dirty="0"/>
                        <a:t>Single-cell RNA sequencing coupled to TCR profiling of large granular lymphocyte leukemia 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89.2%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014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429A8A-459F-AF2B-F255-A2D8CCB2F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310" y="1793296"/>
            <a:ext cx="7668725" cy="4859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Across all CD8 TCRs in myocarditis dataset, CDR3s are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B5017-82C1-B216-26CD-479B8E632ADB}"/>
              </a:ext>
            </a:extLst>
          </p:cNvPr>
          <p:cNvSpPr txBox="1"/>
          <p:nvPr/>
        </p:nvSpPr>
        <p:spPr>
          <a:xfrm>
            <a:off x="8767771" y="2480052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7,476</a:t>
            </a:r>
          </a:p>
          <a:p>
            <a:r>
              <a:rPr lang="en-US" dirty="0">
                <a:solidFill>
                  <a:srgbClr val="06BFC4"/>
                </a:solidFill>
              </a:rPr>
              <a:t>n = 10,990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16468-F13E-E977-17B3-EE804882D7F3}"/>
              </a:ext>
            </a:extLst>
          </p:cNvPr>
          <p:cNvSpPr txBox="1"/>
          <p:nvPr/>
        </p:nvSpPr>
        <p:spPr>
          <a:xfrm>
            <a:off x="3606850" y="6130366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4,405</a:t>
            </a:r>
          </a:p>
          <a:p>
            <a:r>
              <a:rPr lang="en-US" dirty="0">
                <a:solidFill>
                  <a:srgbClr val="06BFC4"/>
                </a:solidFill>
              </a:rPr>
              <a:t>n = 7,166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E7E1D-B213-2A77-C743-E2F39A5E2C64}"/>
              </a:ext>
            </a:extLst>
          </p:cNvPr>
          <p:cNvSpPr txBox="1"/>
          <p:nvPr/>
        </p:nvSpPr>
        <p:spPr>
          <a:xfrm>
            <a:off x="7092274" y="621166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155</a:t>
            </a:r>
          </a:p>
          <a:p>
            <a:r>
              <a:rPr lang="en-US" dirty="0">
                <a:solidFill>
                  <a:srgbClr val="06BFC4"/>
                </a:solidFill>
              </a:rPr>
              <a:t>n = 205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A3CC3-5A12-F7C5-AC7F-19C48301BC02}"/>
              </a:ext>
            </a:extLst>
          </p:cNvPr>
          <p:cNvSpPr txBox="1"/>
          <p:nvPr/>
        </p:nvSpPr>
        <p:spPr>
          <a:xfrm>
            <a:off x="3482226" y="4375419"/>
            <a:ext cx="4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54219B-E542-27D7-F1AE-85AB9A886442}"/>
              </a:ext>
            </a:extLst>
          </p:cNvPr>
          <p:cNvSpPr txBox="1"/>
          <p:nvPr/>
        </p:nvSpPr>
        <p:spPr>
          <a:xfrm>
            <a:off x="4636594" y="437541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DBDF7-14F6-B931-3819-2AFAB77607F3}"/>
              </a:ext>
            </a:extLst>
          </p:cNvPr>
          <p:cNvSpPr txBox="1"/>
          <p:nvPr/>
        </p:nvSpPr>
        <p:spPr>
          <a:xfrm>
            <a:off x="1316928" y="23830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12,036</a:t>
            </a:r>
          </a:p>
          <a:p>
            <a:r>
              <a:rPr lang="en-US" dirty="0">
                <a:solidFill>
                  <a:srgbClr val="06BFC4"/>
                </a:solidFill>
              </a:rPr>
              <a:t>n = 18,361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139F9-41DF-52A8-3B1F-19ADC0E556F9}"/>
              </a:ext>
            </a:extLst>
          </p:cNvPr>
          <p:cNvSpPr txBox="1"/>
          <p:nvPr/>
        </p:nvSpPr>
        <p:spPr>
          <a:xfrm>
            <a:off x="3505977" y="2360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89BDA-771E-C0D1-6D77-0E0B7018DDA9}"/>
              </a:ext>
            </a:extLst>
          </p:cNvPr>
          <p:cNvSpPr txBox="1"/>
          <p:nvPr/>
        </p:nvSpPr>
        <p:spPr>
          <a:xfrm>
            <a:off x="4632152" y="2366510"/>
            <a:ext cx="4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24637-0E91-4759-10EA-016148D0E165}"/>
              </a:ext>
            </a:extLst>
          </p:cNvPr>
          <p:cNvSpPr txBox="1"/>
          <p:nvPr/>
        </p:nvSpPr>
        <p:spPr>
          <a:xfrm>
            <a:off x="6675595" y="231315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C5DF6-064E-2128-50B2-E3A25A6CB107}"/>
              </a:ext>
            </a:extLst>
          </p:cNvPr>
          <p:cNvSpPr txBox="1"/>
          <p:nvPr/>
        </p:nvSpPr>
        <p:spPr>
          <a:xfrm>
            <a:off x="7825519" y="2323051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C210A-1532-36F8-DCE0-EF247821C96C}"/>
              </a:ext>
            </a:extLst>
          </p:cNvPr>
          <p:cNvSpPr txBox="1"/>
          <p:nvPr/>
        </p:nvSpPr>
        <p:spPr>
          <a:xfrm>
            <a:off x="6709242" y="435372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C2676A-817C-F7A4-C676-FDDC144CDBB6}"/>
              </a:ext>
            </a:extLst>
          </p:cNvPr>
          <p:cNvSpPr txBox="1"/>
          <p:nvPr/>
        </p:nvSpPr>
        <p:spPr>
          <a:xfrm>
            <a:off x="8346055" y="456550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0.08</a:t>
            </a:r>
          </a:p>
        </p:txBody>
      </p:sp>
    </p:spTree>
    <p:extLst>
      <p:ext uri="{BB962C8B-B14F-4D97-AF65-F5344CB8AC3E}">
        <p14:creationId xmlns:p14="http://schemas.microsoft.com/office/powerpoint/2010/main" val="166172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1B7554-795E-EC6B-FD01-27FF385E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473" y="1712031"/>
            <a:ext cx="7772400" cy="47940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TCR repertoires equally diverse in both </a:t>
            </a:r>
            <a:r>
              <a:rPr lang="en-US" dirty="0" err="1"/>
              <a:t>irAE</a:t>
            </a:r>
            <a:r>
              <a:rPr lang="en-US" dirty="0"/>
              <a:t> groups across cell types in myocarditis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BD9A8-8B98-E057-7339-C8B42AB1DA01}"/>
              </a:ext>
            </a:extLst>
          </p:cNvPr>
          <p:cNvSpPr txBox="1"/>
          <p:nvPr/>
        </p:nvSpPr>
        <p:spPr>
          <a:xfrm>
            <a:off x="3063834" y="22403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35800-4D3C-EF2D-F235-EB075E9676F4}"/>
              </a:ext>
            </a:extLst>
          </p:cNvPr>
          <p:cNvSpPr txBox="1"/>
          <p:nvPr/>
        </p:nvSpPr>
        <p:spPr>
          <a:xfrm>
            <a:off x="7089989" y="22919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EC606-3131-4643-331A-BA04063294BF}"/>
              </a:ext>
            </a:extLst>
          </p:cNvPr>
          <p:cNvSpPr txBox="1"/>
          <p:nvPr/>
        </p:nvSpPr>
        <p:spPr>
          <a:xfrm>
            <a:off x="9568491" y="36847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7756C"/>
                </a:solidFill>
              </a:rPr>
              <a:t>n =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1DC46-BC6C-EF97-3B17-A44879B0FF4F}"/>
              </a:ext>
            </a:extLst>
          </p:cNvPr>
          <p:cNvSpPr txBox="1"/>
          <p:nvPr/>
        </p:nvSpPr>
        <p:spPr>
          <a:xfrm>
            <a:off x="9582118" y="402803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6BFC4"/>
                </a:solidFill>
              </a:rPr>
              <a:t>n = 34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42366-BB7B-4A2A-238E-8B1BCE4FAD21}"/>
              </a:ext>
            </a:extLst>
          </p:cNvPr>
          <p:cNvSpPr txBox="1"/>
          <p:nvPr/>
        </p:nvSpPr>
        <p:spPr>
          <a:xfrm>
            <a:off x="3820797" y="22403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4F2899-6B00-47AB-7A4F-3576FFE566C1}"/>
              </a:ext>
            </a:extLst>
          </p:cNvPr>
          <p:cNvSpPr txBox="1"/>
          <p:nvPr/>
        </p:nvSpPr>
        <p:spPr>
          <a:xfrm>
            <a:off x="5014864" y="22403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6CCD3A-4F9E-4AB1-2B59-45A6413613DE}"/>
              </a:ext>
            </a:extLst>
          </p:cNvPr>
          <p:cNvSpPr txBox="1"/>
          <p:nvPr/>
        </p:nvSpPr>
        <p:spPr>
          <a:xfrm>
            <a:off x="5840160" y="224038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84F83-8D75-ADBD-F067-56EAD176808F}"/>
              </a:ext>
            </a:extLst>
          </p:cNvPr>
          <p:cNvSpPr txBox="1"/>
          <p:nvPr/>
        </p:nvSpPr>
        <p:spPr>
          <a:xfrm>
            <a:off x="7892416" y="229193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5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44340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Try to determine if TCR quality issue stems from V(D)J gene calling and/or CDR3 sequence</a:t>
            </a:r>
          </a:p>
          <a:p>
            <a:pPr lvl="1"/>
            <a:r>
              <a:rPr lang="en-US" dirty="0"/>
              <a:t>Could try stitching failed CDR3s with other V genes?</a:t>
            </a:r>
          </a:p>
          <a:p>
            <a:r>
              <a:rPr lang="en-US" dirty="0"/>
              <a:t>Find a new dataset, test </a:t>
            </a:r>
            <a:r>
              <a:rPr lang="en-US" dirty="0" err="1"/>
              <a:t>TCRseq</a:t>
            </a:r>
            <a:r>
              <a:rPr lang="en-US" dirty="0"/>
              <a:t> quality first by stitching, IMGT/</a:t>
            </a:r>
            <a:r>
              <a:rPr lang="en-US" dirty="0" err="1"/>
              <a:t>HighV</a:t>
            </a:r>
            <a:r>
              <a:rPr lang="en-US" dirty="0"/>
              <a:t>-Quest</a:t>
            </a:r>
          </a:p>
          <a:p>
            <a:pPr lvl="1"/>
            <a:r>
              <a:rPr lang="en-US" dirty="0"/>
              <a:t>What’s best to give up on in new </a:t>
            </a:r>
            <a:r>
              <a:rPr lang="en-US" dirty="0" err="1"/>
              <a:t>TCRseq</a:t>
            </a:r>
            <a:r>
              <a:rPr lang="en-US" dirty="0"/>
              <a:t> dataset?</a:t>
            </a:r>
          </a:p>
          <a:p>
            <a:pPr lvl="2"/>
            <a:r>
              <a:rPr lang="en-US" dirty="0" err="1"/>
              <a:t>sc</a:t>
            </a:r>
            <a:r>
              <a:rPr lang="en-US" dirty="0"/>
              <a:t> vs. bulk </a:t>
            </a:r>
            <a:r>
              <a:rPr lang="en-US" dirty="0" err="1"/>
              <a:t>TCRseq</a:t>
            </a:r>
            <a:endParaRPr lang="en-US" dirty="0"/>
          </a:p>
          <a:p>
            <a:pPr lvl="2"/>
            <a:r>
              <a:rPr lang="en-US" dirty="0"/>
              <a:t>Inclusion of (</a:t>
            </a:r>
            <a:r>
              <a:rPr lang="en-US" dirty="0" err="1"/>
              <a:t>sc</a:t>
            </a:r>
            <a:r>
              <a:rPr lang="en-US" dirty="0"/>
              <a:t>)</a:t>
            </a:r>
            <a:r>
              <a:rPr lang="en-US" dirty="0" err="1"/>
              <a:t>RNAseq</a:t>
            </a:r>
            <a:endParaRPr lang="en-US" dirty="0"/>
          </a:p>
          <a:p>
            <a:pPr lvl="2"/>
            <a:r>
              <a:rPr lang="en-US" dirty="0"/>
              <a:t>High number of patients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tracking</a:t>
            </a:r>
          </a:p>
          <a:p>
            <a:r>
              <a:rPr lang="en-US" dirty="0"/>
              <a:t>Merge all IMGT/</a:t>
            </a:r>
            <a:r>
              <a:rPr lang="en-US" dirty="0" err="1"/>
              <a:t>HighV</a:t>
            </a:r>
            <a:r>
              <a:rPr lang="en-US" dirty="0"/>
              <a:t>-Quest called productive TCRs across datasets?</a:t>
            </a:r>
          </a:p>
          <a:p>
            <a:r>
              <a:rPr lang="en-US" dirty="0"/>
              <a:t>Extending feature analysis</a:t>
            </a:r>
          </a:p>
          <a:p>
            <a:pPr lvl="1"/>
            <a:r>
              <a:rPr lang="en-US" dirty="0"/>
              <a:t>Predicted energy of TCR-</a:t>
            </a:r>
            <a:r>
              <a:rPr lang="en-US" dirty="0" err="1"/>
              <a:t>pMHC</a:t>
            </a:r>
            <a:r>
              <a:rPr lang="en-US" dirty="0"/>
              <a:t> interaction across diverse </a:t>
            </a:r>
            <a:r>
              <a:rPr lang="en-US" dirty="0" err="1"/>
              <a:t>pMHCs</a:t>
            </a:r>
            <a:endParaRPr lang="en-US" dirty="0"/>
          </a:p>
          <a:p>
            <a:pPr lvl="1"/>
            <a:r>
              <a:rPr lang="en-US" dirty="0"/>
              <a:t>CDR3 AA charge, volume, polarity</a:t>
            </a:r>
          </a:p>
          <a:p>
            <a:pPr lvl="1"/>
            <a:r>
              <a:rPr lang="en-US" dirty="0"/>
              <a:t>Focusing on central 5 AA of CDR3</a:t>
            </a:r>
          </a:p>
        </p:txBody>
      </p:sp>
    </p:spTree>
    <p:extLst>
      <p:ext uri="{BB962C8B-B14F-4D97-AF65-F5344CB8AC3E}">
        <p14:creationId xmlns:p14="http://schemas.microsoft.com/office/powerpoint/2010/main" val="723208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11213</TotalTime>
  <Words>871</Words>
  <Application>Microsoft Macintosh PowerPoint</Application>
  <PresentationFormat>Widescreen</PresentationFormat>
  <Paragraphs>129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Slack-Lato</vt:lpstr>
      <vt:lpstr>Office Theme</vt:lpstr>
      <vt:lpstr>Weekly meeting</vt:lpstr>
      <vt:lpstr>Outline</vt:lpstr>
      <vt:lpstr>Seurat reference mapped cell types, just looked at T cells in myocarditis dataset</vt:lpstr>
      <vt:lpstr>Myocarditis dataset TCRseq quality seems poor</vt:lpstr>
      <vt:lpstr>Surprisingly, couple other public TCRseq datasets also seem to be poor quality</vt:lpstr>
      <vt:lpstr>Across all CD8 TCRs in myocarditis dataset, CDR3s are longer in those developing irAEs</vt:lpstr>
      <vt:lpstr>TCR repertoires equally diverse in both irAE groups across cell types in myocarditis dataset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1087</cp:revision>
  <dcterms:created xsi:type="dcterms:W3CDTF">2023-09-15T17:40:02Z</dcterms:created>
  <dcterms:modified xsi:type="dcterms:W3CDTF">2023-11-15T23:23:06Z</dcterms:modified>
</cp:coreProperties>
</file>