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477" r:id="rId2"/>
    <p:sldId id="754" r:id="rId3"/>
    <p:sldId id="751" r:id="rId4"/>
    <p:sldId id="758" r:id="rId5"/>
    <p:sldId id="760" r:id="rId6"/>
    <p:sldId id="759" r:id="rId7"/>
    <p:sldId id="765" r:id="rId8"/>
    <p:sldId id="766" r:id="rId9"/>
    <p:sldId id="762" r:id="rId10"/>
    <p:sldId id="761" r:id="rId11"/>
    <p:sldId id="767" r:id="rId12"/>
    <p:sldId id="763" r:id="rId13"/>
    <p:sldId id="768" r:id="rId14"/>
    <p:sldId id="755" r:id="rId15"/>
    <p:sldId id="7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4FF3"/>
    <a:srgbClr val="90ED91"/>
    <a:srgbClr val="FFC0CB"/>
    <a:srgbClr val="5DC762"/>
    <a:srgbClr val="FDE824"/>
    <a:srgbClr val="20908C"/>
    <a:srgbClr val="3B528B"/>
    <a:srgbClr val="450C54"/>
    <a:srgbClr val="BEBEBE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3140" autoAdjust="0"/>
  </p:normalViewPr>
  <p:slideViewPr>
    <p:cSldViewPr snapToGrid="0" showGuides="1">
      <p:cViewPr varScale="1">
        <p:scale>
          <a:sx n="138" d="100"/>
          <a:sy n="138" d="100"/>
        </p:scale>
        <p:origin x="152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5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4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5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2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Not super worried about noise driving effects we see because it’s consistent with T1DAL but still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6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4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I think these are both from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lowest min_var_freq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9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~issue is that with more seq also get more vars sharing across all sorts within a donor </a:t>
            </a:r>
            <a:r>
              <a:rPr lang="en-US" dirty="0">
                <a:sym typeface="Wingdings" pitchFamily="2" charset="2"/>
              </a:rPr>
              <a:t> we remove these, also ~issue is that with more seq uncover more vars even in DN/non-</a:t>
            </a:r>
            <a:r>
              <a:rPr lang="en-US" dirty="0" err="1">
                <a:sym typeface="Wingdings" pitchFamily="2" charset="2"/>
              </a:rPr>
              <a:t>exh</a:t>
            </a:r>
            <a:r>
              <a:rPr lang="en-US" dirty="0">
                <a:sym typeface="Wingdings" pitchFamily="2" charset="2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MT genome is 16 kb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Most seq fragments are ~100 bp (next most ~200 bp)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~8 million MT mapping reads per library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min reads at a pos to call it: 20 (shouldn’t matter, min reads across vars is ~2k), min var reads at pos: 4 (2 from each strand)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5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0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This is also at 2</a:t>
            </a:r>
            <a:r>
              <a:rPr lang="en-US" baseline="30000" dirty="0"/>
              <a:t>nd</a:t>
            </a:r>
            <a:r>
              <a:rPr lang="en-US" dirty="0"/>
              <a:t> lowest </a:t>
            </a:r>
            <a:r>
              <a:rPr lang="en-US" dirty="0" err="1"/>
              <a:t>min_var_freq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99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This is also at 2</a:t>
            </a:r>
            <a:r>
              <a:rPr lang="en-US" baseline="30000" dirty="0"/>
              <a:t>nd</a:t>
            </a:r>
            <a:r>
              <a:rPr lang="en-US" dirty="0"/>
              <a:t> lowest </a:t>
            </a:r>
            <a:r>
              <a:rPr lang="en-US" dirty="0" err="1"/>
              <a:t>min_var_freq</a:t>
            </a:r>
            <a:r>
              <a:rPr lang="en-US" dirty="0"/>
              <a:t>, and also see same trend with lowest </a:t>
            </a:r>
            <a:r>
              <a:rPr lang="en-US" dirty="0" err="1"/>
              <a:t>min_var_freq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8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fesciences.org/articles/45105#s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8 15 2024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trends b/w R and NR (using lowest </a:t>
            </a:r>
            <a:r>
              <a:rPr lang="en-US" dirty="0" err="1"/>
              <a:t>min_var_freq</a:t>
            </a:r>
            <a:r>
              <a:rPr lang="en-US" dirty="0"/>
              <a:t> here)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70E94-FADC-B9DA-C9BF-9DED3D6D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564" y="1540894"/>
            <a:ext cx="7772400" cy="48661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16C10B-921C-83D8-AA9C-1BEAD3EFE510}"/>
              </a:ext>
            </a:extLst>
          </p:cNvPr>
          <p:cNvSpPr txBox="1"/>
          <p:nvPr/>
        </p:nvSpPr>
        <p:spPr>
          <a:xfrm>
            <a:off x="3013363" y="6406995"/>
            <a:ext cx="881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padj</a:t>
            </a:r>
            <a:r>
              <a:rPr lang="en-US" dirty="0"/>
              <a:t> differences between R vs. NR within sorts OR sort vs. sort within responder statuses</a:t>
            </a:r>
          </a:p>
        </p:txBody>
      </p:sp>
    </p:spTree>
    <p:extLst>
      <p:ext uri="{BB962C8B-B14F-4D97-AF65-F5344CB8AC3E}">
        <p14:creationId xmlns:p14="http://schemas.microsoft.com/office/powerpoint/2010/main" val="99963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Epigenetics look very similar across seq batches (AA_ </a:t>
            </a:r>
            <a:r>
              <a:rPr lang="en-US" dirty="0" err="1"/>
              <a:t>fcids</a:t>
            </a:r>
            <a:r>
              <a:rPr lang="en-US" dirty="0"/>
              <a:t> vs. 22_ flow cell IDs)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D24A9-2B19-53F9-8C87-7608F6BA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672" y="1503709"/>
            <a:ext cx="7684655" cy="53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34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254673" cy="40935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Reseq</a:t>
            </a:r>
            <a:r>
              <a:rPr lang="en-US" dirty="0"/>
              <a:t> looks fine at QC and overall epigenetics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MT vars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takeaway same as before but stronger confidence (DP CD57</a:t>
            </a:r>
            <a:r>
              <a:rPr lang="en-US" baseline="30000" dirty="0"/>
              <a:t>+</a:t>
            </a:r>
            <a:r>
              <a:rPr lang="en-US" dirty="0"/>
              <a:t> more vars than other sorts especially non-exhausted CD127</a:t>
            </a:r>
            <a:r>
              <a:rPr lang="en-US" baseline="30000" dirty="0"/>
              <a:t>+</a:t>
            </a:r>
            <a:r>
              <a:rPr lang="en-US" dirty="0"/>
              <a:t> and DN)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some evidence for DP PD-1</a:t>
            </a:r>
            <a:r>
              <a:rPr lang="en-US" baseline="30000" dirty="0"/>
              <a:t>+</a:t>
            </a:r>
            <a:r>
              <a:rPr lang="en-US" dirty="0"/>
              <a:t> also having more vars than DN/non-exhausted CD127</a:t>
            </a:r>
            <a:r>
              <a:rPr lang="en-US" baseline="30000" dirty="0"/>
              <a:t>+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some evidence for non-exhausted CD127</a:t>
            </a:r>
            <a:r>
              <a:rPr lang="en-US" baseline="30000" dirty="0"/>
              <a:t>+</a:t>
            </a:r>
            <a:r>
              <a:rPr lang="en-US" dirty="0"/>
              <a:t> being parent to DN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5074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8"/>
            <a:ext cx="10254673" cy="46939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 cell exhaustion, a state of reduced effector function, results from chronic stimulation from antigens that cannot be fully cleared.</a:t>
            </a:r>
          </a:p>
          <a:p>
            <a:pPr marL="0" indent="0">
              <a:buNone/>
            </a:pPr>
            <a:r>
              <a:rPr lang="en-US" dirty="0"/>
              <a:t>In recent T1D studies, levels of TIGIT+KLRG1+ (DP) PD-1+ and DP CD57+ exhausted CD8s early after treatment have correlated with better response to therapy, consistent with the reduced effector function of these exhausted T cells.</a:t>
            </a:r>
          </a:p>
          <a:p>
            <a:pPr marL="0" indent="0">
              <a:buNone/>
            </a:pPr>
            <a:r>
              <a:rPr lang="en-US" dirty="0"/>
              <a:t>However, levels of DP CD127+ exhausted CD8s may in fact correlate with worse outcome in T1D.</a:t>
            </a:r>
          </a:p>
          <a:p>
            <a:pPr marL="0" indent="0">
              <a:buNone/>
            </a:pPr>
            <a:r>
              <a:rPr lang="en-US" dirty="0"/>
              <a:t>To investigate this heterogeneity in association with response to therapy amongst DP exhausted CD8s and given the epigenetic changes that characterize T cell exhaustion, here we profiled the epigenetic states of different non-naive CD8 populations from PBMCs of 10 T1D patients treated with teplizumab using bulk ATAC-seq.</a:t>
            </a:r>
          </a:p>
          <a:p>
            <a:pPr marL="0" indent="0">
              <a:buNone/>
            </a:pPr>
            <a:r>
              <a:rPr lang="en-US" dirty="0"/>
              <a:t>We found that the epigenetic states of DP CD127+ CD8s were intermediate to that of other DP CD8s (PD-1+ and CD57+) and TIGIT+KLRG1+ CD8s.</a:t>
            </a:r>
          </a:p>
          <a:p>
            <a:pPr marL="0" indent="0">
              <a:buNone/>
            </a:pPr>
            <a:r>
              <a:rPr lang="en-US" b="1" dirty="0"/>
              <a:t>We also analyzed mitochondrial-mapping ATAC-seq reads and found that the DP CD8s had more mitochondrial single nucleotide variants than DN CD8s with DP CD57+ specifically having the most variants.</a:t>
            </a:r>
          </a:p>
          <a:p>
            <a:pPr marL="0" indent="0">
              <a:buNone/>
            </a:pPr>
            <a:r>
              <a:rPr lang="en-US" b="1" dirty="0"/>
              <a:t>We hypothesize that non-naïve CD8 differentiation flows from DP CD127+ to DP PD-1+ to the more terminal DP CD57+.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Bifurcation vs. linear path, abstract rewriting, any other authors needed for patient recruitment side?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0698C-6D3C-3106-C3E7-5F5D21A639A9}"/>
              </a:ext>
            </a:extLst>
          </p:cNvPr>
          <p:cNvSpPr txBox="1"/>
          <p:nvPr/>
        </p:nvSpPr>
        <p:spPr>
          <a:xfrm>
            <a:off x="4969164" y="6428569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strong evidence for bifurcation vs. linear path…</a:t>
            </a:r>
          </a:p>
        </p:txBody>
      </p:sp>
    </p:spTree>
    <p:extLst>
      <p:ext uri="{BB962C8B-B14F-4D97-AF65-F5344CB8AC3E}">
        <p14:creationId xmlns:p14="http://schemas.microsoft.com/office/powerpoint/2010/main" val="103882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Epigenetic analyses from re-seq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/>
              <a:t>Merge alignment bam and peak files by </a:t>
            </a:r>
            <a:r>
              <a:rPr lang="en-US" b="1" dirty="0" err="1"/>
              <a:t>libid</a:t>
            </a:r>
            <a:r>
              <a:rPr lang="en-US" b="1" dirty="0"/>
              <a:t> across seq runs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/>
              <a:t>Use those merged files in </a:t>
            </a:r>
            <a:r>
              <a:rPr lang="en-US" b="1" dirty="0" err="1"/>
              <a:t>Diffbind</a:t>
            </a:r>
            <a:r>
              <a:rPr lang="en-US" b="1" dirty="0"/>
              <a:t> analyses, as if we had run everything at once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Homer TF analyses given greater read depth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MT vars: getting biological relevance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Potential rabbit hole: simulate MT dynamics to try and equate MT var counts to # of cell divisions? Would be helpful to know order of magnitude here (i.e. DP CD57+ divided 1X, 10X, or 100X more than </a:t>
            </a:r>
            <a:r>
              <a:rPr lang="en-US" dirty="0" err="1"/>
              <a:t>nonexh</a:t>
            </a:r>
            <a:r>
              <a:rPr lang="en-US" dirty="0"/>
              <a:t>/DN?)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How to choose a sensible lower bound for var </a:t>
            </a:r>
            <a:r>
              <a:rPr lang="en-US" dirty="0" err="1"/>
              <a:t>freqs</a:t>
            </a:r>
            <a:r>
              <a:rPr lang="en-US" dirty="0"/>
              <a:t>? Simulations could perhaps also inform this bound, i.e. how many divisions to see 0.1% </a:t>
            </a:r>
            <a:r>
              <a:rPr lang="en-US" dirty="0" err="1"/>
              <a:t>freq</a:t>
            </a:r>
            <a:r>
              <a:rPr lang="en-US" dirty="0"/>
              <a:t> vars appear vs. 0.5% ones appear?</a:t>
            </a:r>
          </a:p>
        </p:txBody>
      </p:sp>
    </p:spTree>
    <p:extLst>
      <p:ext uri="{BB962C8B-B14F-4D97-AF65-F5344CB8AC3E}">
        <p14:creationId xmlns:p14="http://schemas.microsoft.com/office/powerpoint/2010/main" val="4005091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Donor facet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82F5EF-192B-73CF-F145-078E9C88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35" y="1463802"/>
            <a:ext cx="8578273" cy="539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2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MT var analyses from P576 re-seq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read counts from re-run (top row)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24606-3FC9-DD18-82CF-B3ACC18B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55" y="1646844"/>
            <a:ext cx="8525162" cy="52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3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gained many MT mapping reads (re-run in top row)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8090D9-4BDB-4F66-A376-D3749022D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073" y="1641505"/>
            <a:ext cx="8310418" cy="521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4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 var QC looks fine with </a:t>
            </a:r>
            <a:r>
              <a:rPr lang="en-US" dirty="0" err="1"/>
              <a:t>reseq</a:t>
            </a:r>
            <a:r>
              <a:rPr lang="en-US" dirty="0"/>
              <a:t>, observe more MT vars per donor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788C3-2AA0-C44A-BF60-0297A5AFB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1" y="2309526"/>
            <a:ext cx="5597807" cy="35186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9E493E8-6E53-2404-A552-71F117F04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10" y="2304288"/>
            <a:ext cx="5668818" cy="35238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C96736-3BC7-4872-35AC-587C5300D246}"/>
              </a:ext>
            </a:extLst>
          </p:cNvPr>
          <p:cNvSpPr txBox="1"/>
          <p:nvPr/>
        </p:nvSpPr>
        <p:spPr>
          <a:xfrm>
            <a:off x="1376219" y="6003637"/>
            <a:ext cx="379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more depth, see more public vars</a:t>
            </a:r>
          </a:p>
        </p:txBody>
      </p:sp>
    </p:spTree>
    <p:extLst>
      <p:ext uri="{BB962C8B-B14F-4D97-AF65-F5344CB8AC3E}">
        <p14:creationId xmlns:p14="http://schemas.microsoft.com/office/powerpoint/2010/main" val="394154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22F36A3-D5EE-8A92-D505-7D6B93EF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6" y="2109919"/>
            <a:ext cx="12106564" cy="3287802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See ~similar results at old 0.5% lower bound for var </a:t>
            </a:r>
            <a:r>
              <a:rPr lang="en-US" sz="3200" dirty="0" err="1"/>
              <a:t>freq</a:t>
            </a:r>
            <a:r>
              <a:rPr lang="en-US" sz="3200" dirty="0"/>
              <a:t>, see </a:t>
            </a:r>
            <a:r>
              <a:rPr lang="en-US" sz="3200" dirty="0" err="1"/>
              <a:t>padj</a:t>
            </a:r>
            <a:r>
              <a:rPr lang="en-US" sz="3200" dirty="0"/>
              <a:t> significance at lower 0.1% bound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700899-17E1-AB62-085D-D3F9A063129A}"/>
              </a:ext>
            </a:extLst>
          </p:cNvPr>
          <p:cNvCxnSpPr>
            <a:cxnSpLocks/>
          </p:cNvCxnSpPr>
          <p:nvPr/>
        </p:nvCxnSpPr>
        <p:spPr>
          <a:xfrm>
            <a:off x="2392967" y="2795873"/>
            <a:ext cx="812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1AD455-CCA8-4730-7F55-4FFBF3D1CC14}"/>
              </a:ext>
            </a:extLst>
          </p:cNvPr>
          <p:cNvSpPr txBox="1"/>
          <p:nvPr/>
        </p:nvSpPr>
        <p:spPr>
          <a:xfrm>
            <a:off x="2661626" y="2760338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57E2CE-9A48-7867-A1E2-7FE134F3E9BC}"/>
              </a:ext>
            </a:extLst>
          </p:cNvPr>
          <p:cNvSpPr txBox="1"/>
          <p:nvPr/>
        </p:nvSpPr>
        <p:spPr>
          <a:xfrm>
            <a:off x="3328149" y="638993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F1C1E1-48B3-871F-E53B-E20B49B6E877}"/>
              </a:ext>
            </a:extLst>
          </p:cNvPr>
          <p:cNvCxnSpPr>
            <a:cxnSpLocks/>
          </p:cNvCxnSpPr>
          <p:nvPr/>
        </p:nvCxnSpPr>
        <p:spPr>
          <a:xfrm>
            <a:off x="2013527" y="2939855"/>
            <a:ext cx="1192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C029FB-491B-DCDB-FB79-0EBA5D8A0E74}"/>
              </a:ext>
            </a:extLst>
          </p:cNvPr>
          <p:cNvCxnSpPr>
            <a:cxnSpLocks/>
          </p:cNvCxnSpPr>
          <p:nvPr/>
        </p:nvCxnSpPr>
        <p:spPr>
          <a:xfrm>
            <a:off x="1597891" y="3083837"/>
            <a:ext cx="16132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349969-88F5-D3B7-1EE7-1823DF229DED}"/>
              </a:ext>
            </a:extLst>
          </p:cNvPr>
          <p:cNvSpPr txBox="1"/>
          <p:nvPr/>
        </p:nvSpPr>
        <p:spPr>
          <a:xfrm>
            <a:off x="2488104" y="2904320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531F29-4E36-41B9-80DF-07089FA02134}"/>
              </a:ext>
            </a:extLst>
          </p:cNvPr>
          <p:cNvSpPr txBox="1"/>
          <p:nvPr/>
        </p:nvSpPr>
        <p:spPr>
          <a:xfrm>
            <a:off x="2297829" y="3077294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E36838-3F7E-550F-68AC-192DC3A6E0E1}"/>
              </a:ext>
            </a:extLst>
          </p:cNvPr>
          <p:cNvCxnSpPr>
            <a:cxnSpLocks/>
          </p:cNvCxnSpPr>
          <p:nvPr/>
        </p:nvCxnSpPr>
        <p:spPr>
          <a:xfrm>
            <a:off x="1597891" y="3358713"/>
            <a:ext cx="11922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BABB16-E6ED-9465-9764-EBF2C68AC960}"/>
              </a:ext>
            </a:extLst>
          </p:cNvPr>
          <p:cNvSpPr txBox="1"/>
          <p:nvPr/>
        </p:nvSpPr>
        <p:spPr>
          <a:xfrm>
            <a:off x="2124307" y="3394249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FD0D72-1C20-16A2-9F56-05999912AE11}"/>
              </a:ext>
            </a:extLst>
          </p:cNvPr>
          <p:cNvSpPr txBox="1"/>
          <p:nvPr/>
        </p:nvSpPr>
        <p:spPr>
          <a:xfrm>
            <a:off x="1" y="581695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0.21% is lowest observed </a:t>
            </a:r>
            <a:r>
              <a:rPr lang="en-US" dirty="0" err="1"/>
              <a:t>var_freq</a:t>
            </a:r>
            <a:r>
              <a:rPr lang="en-US" dirty="0"/>
              <a:t>, lowest # of reads supporting a var is 10 (I filtered for &gt; 4, 2 from each strand as done </a:t>
            </a:r>
            <a:r>
              <a:rPr lang="en-US" dirty="0">
                <a:hlinkClick r:id="rId4"/>
              </a:rPr>
              <a:t>here</a:t>
            </a:r>
            <a:r>
              <a:rPr lang="en-US" dirty="0"/>
              <a:t>, they also used </a:t>
            </a:r>
            <a:r>
              <a:rPr lang="en-US" dirty="0" err="1"/>
              <a:t>min_var_freq</a:t>
            </a:r>
            <a:r>
              <a:rPr lang="en-US" dirty="0"/>
              <a:t> == 0.001)</a:t>
            </a:r>
          </a:p>
        </p:txBody>
      </p:sp>
    </p:spTree>
    <p:extLst>
      <p:ext uri="{BB962C8B-B14F-4D97-AF65-F5344CB8AC3E}">
        <p14:creationId xmlns:p14="http://schemas.microsoft.com/office/powerpoint/2010/main" val="340704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before, trend mostly driven by low </a:t>
            </a:r>
            <a:r>
              <a:rPr lang="en-US" dirty="0" err="1"/>
              <a:t>freq</a:t>
            </a:r>
            <a:r>
              <a:rPr lang="en-US" dirty="0"/>
              <a:t> vars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2E488-4811-2BFD-E98D-409CB5AAF469}"/>
              </a:ext>
            </a:extLst>
          </p:cNvPr>
          <p:cNvSpPr txBox="1"/>
          <p:nvPr/>
        </p:nvSpPr>
        <p:spPr>
          <a:xfrm>
            <a:off x="129309" y="4922982"/>
            <a:ext cx="1885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Variants &lt; 5% </a:t>
            </a:r>
            <a:r>
              <a:rPr lang="en-US" dirty="0" err="1"/>
              <a:t>freq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F4D19D-16E5-DB48-23AC-37E09B0279DC}"/>
              </a:ext>
            </a:extLst>
          </p:cNvPr>
          <p:cNvSpPr txBox="1"/>
          <p:nvPr/>
        </p:nvSpPr>
        <p:spPr>
          <a:xfrm>
            <a:off x="129309" y="2714306"/>
            <a:ext cx="2002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Variants &gt; 99%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6DE36-1CEA-8E93-1754-2D62158D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982" y="1626452"/>
            <a:ext cx="7772400" cy="2254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1CEC0-20EF-D6C8-D0B1-DFF2ECFB3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691" y="4038952"/>
            <a:ext cx="7772400" cy="22776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A7950F-EE07-F0F4-7068-EF8EF0CEC055}"/>
              </a:ext>
            </a:extLst>
          </p:cNvPr>
          <p:cNvSpPr txBox="1"/>
          <p:nvPr/>
        </p:nvSpPr>
        <p:spPr>
          <a:xfrm>
            <a:off x="4764174" y="4558073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72AB26-CB6F-88D8-45D9-C1D77A38D445}"/>
              </a:ext>
            </a:extLst>
          </p:cNvPr>
          <p:cNvCxnSpPr>
            <a:cxnSpLocks/>
          </p:cNvCxnSpPr>
          <p:nvPr/>
        </p:nvCxnSpPr>
        <p:spPr>
          <a:xfrm>
            <a:off x="4946073" y="4424691"/>
            <a:ext cx="4954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BBA2C9-4341-2FB4-CF9E-6EB1820D46D2}"/>
              </a:ext>
            </a:extLst>
          </p:cNvPr>
          <p:cNvSpPr txBox="1"/>
          <p:nvPr/>
        </p:nvSpPr>
        <p:spPr>
          <a:xfrm>
            <a:off x="5077741" y="4393518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FEDCA-258B-3A14-E101-7E426F5EAEFB}"/>
              </a:ext>
            </a:extLst>
          </p:cNvPr>
          <p:cNvSpPr txBox="1"/>
          <p:nvPr/>
        </p:nvSpPr>
        <p:spPr>
          <a:xfrm>
            <a:off x="3328149" y="6389935"/>
            <a:ext cx="514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A408E5-F3E7-BF5F-5A7D-443D8DF7BF5E}"/>
              </a:ext>
            </a:extLst>
          </p:cNvPr>
          <p:cNvCxnSpPr>
            <a:cxnSpLocks/>
          </p:cNvCxnSpPr>
          <p:nvPr/>
        </p:nvCxnSpPr>
        <p:spPr>
          <a:xfrm>
            <a:off x="4457700" y="4573764"/>
            <a:ext cx="98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61209D-63A0-1D38-0443-CF71B66B00D3}"/>
              </a:ext>
            </a:extLst>
          </p:cNvPr>
          <p:cNvSpPr txBox="1"/>
          <p:nvPr/>
        </p:nvSpPr>
        <p:spPr>
          <a:xfrm>
            <a:off x="4553603" y="4749834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BB8B74-D726-EC02-66EC-A15FA56006C8}"/>
              </a:ext>
            </a:extLst>
          </p:cNvPr>
          <p:cNvCxnSpPr>
            <a:cxnSpLocks/>
          </p:cNvCxnSpPr>
          <p:nvPr/>
        </p:nvCxnSpPr>
        <p:spPr>
          <a:xfrm>
            <a:off x="3938155" y="4765525"/>
            <a:ext cx="1459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FC3123-1132-A962-AB14-99DC575D0930}"/>
              </a:ext>
            </a:extLst>
          </p:cNvPr>
          <p:cNvSpPr txBox="1"/>
          <p:nvPr/>
        </p:nvSpPr>
        <p:spPr>
          <a:xfrm>
            <a:off x="4303891" y="4971958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5FC369-A8BB-8AF7-6D8B-8A4F60B256BD}"/>
              </a:ext>
            </a:extLst>
          </p:cNvPr>
          <p:cNvCxnSpPr>
            <a:cxnSpLocks/>
          </p:cNvCxnSpPr>
          <p:nvPr/>
        </p:nvCxnSpPr>
        <p:spPr>
          <a:xfrm>
            <a:off x="3449782" y="4979418"/>
            <a:ext cx="19474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1AA7632-820C-EDDC-7F33-3F83341ECF7F}"/>
              </a:ext>
            </a:extLst>
          </p:cNvPr>
          <p:cNvSpPr txBox="1"/>
          <p:nvPr/>
        </p:nvSpPr>
        <p:spPr>
          <a:xfrm>
            <a:off x="4102454" y="5190366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143505-DECE-7E0E-BADF-56B4A80BD553}"/>
              </a:ext>
            </a:extLst>
          </p:cNvPr>
          <p:cNvCxnSpPr>
            <a:cxnSpLocks/>
          </p:cNvCxnSpPr>
          <p:nvPr/>
        </p:nvCxnSpPr>
        <p:spPr>
          <a:xfrm>
            <a:off x="3487006" y="5206057"/>
            <a:ext cx="145906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0A165E-7A86-D3EA-D13D-92502978364B}"/>
              </a:ext>
            </a:extLst>
          </p:cNvPr>
          <p:cNvSpPr txBox="1"/>
          <p:nvPr/>
        </p:nvSpPr>
        <p:spPr>
          <a:xfrm>
            <a:off x="4233533" y="5374995"/>
            <a:ext cx="363797" cy="287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**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EDF6B6-183A-00B7-73E9-8439C4A33D70}"/>
              </a:ext>
            </a:extLst>
          </p:cNvPr>
          <p:cNvCxnSpPr>
            <a:cxnSpLocks/>
          </p:cNvCxnSpPr>
          <p:nvPr/>
        </p:nvCxnSpPr>
        <p:spPr>
          <a:xfrm>
            <a:off x="3927059" y="5390686"/>
            <a:ext cx="9838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3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Perhaps MT vars sharing across not non-exhausted CD127</a:t>
            </a:r>
            <a:r>
              <a:rPr lang="en-US" baseline="30000" dirty="0"/>
              <a:t>+</a:t>
            </a:r>
            <a:r>
              <a:rPr lang="en-US" dirty="0"/>
              <a:t> being higher than sharing across non-DN is consistent with non-exhausted CD127</a:t>
            </a:r>
            <a:r>
              <a:rPr lang="en-US" baseline="30000" dirty="0"/>
              <a:t>+</a:t>
            </a:r>
            <a:r>
              <a:rPr lang="en-US" dirty="0"/>
              <a:t> being parent to DN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FCEAC-9F4F-DF43-D61A-2DF07685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2" y="1819997"/>
            <a:ext cx="7772400" cy="484953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E100BD-2BDF-B899-8013-AD8F06B197B7}"/>
              </a:ext>
            </a:extLst>
          </p:cNvPr>
          <p:cNvCxnSpPr>
            <a:cxnSpLocks/>
          </p:cNvCxnSpPr>
          <p:nvPr/>
        </p:nvCxnSpPr>
        <p:spPr>
          <a:xfrm>
            <a:off x="7273635" y="3451735"/>
            <a:ext cx="0" cy="586509"/>
          </a:xfrm>
          <a:prstGeom prst="straightConnector1">
            <a:avLst/>
          </a:prstGeom>
          <a:ln w="38100">
            <a:solidFill>
              <a:srgbClr val="AB4F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050A879-131D-11F4-6F42-675CEB19D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379" y="1690688"/>
            <a:ext cx="5192621" cy="176104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03A110-F78D-5CD9-4F37-DCEADC2708E0}"/>
              </a:ext>
            </a:extLst>
          </p:cNvPr>
          <p:cNvCxnSpPr>
            <a:cxnSpLocks/>
          </p:cNvCxnSpPr>
          <p:nvPr/>
        </p:nvCxnSpPr>
        <p:spPr>
          <a:xfrm>
            <a:off x="7426035" y="3744989"/>
            <a:ext cx="0" cy="586509"/>
          </a:xfrm>
          <a:prstGeom prst="straightConnector1">
            <a:avLst/>
          </a:prstGeom>
          <a:ln w="38100">
            <a:solidFill>
              <a:srgbClr val="90ED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1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 PD-1</a:t>
            </a:r>
            <a:r>
              <a:rPr lang="en-US" baseline="30000" dirty="0"/>
              <a:t>+</a:t>
            </a:r>
            <a:r>
              <a:rPr lang="en-US" dirty="0"/>
              <a:t> and DP CD127</a:t>
            </a:r>
            <a:r>
              <a:rPr lang="en-US" baseline="30000" dirty="0"/>
              <a:t>+</a:t>
            </a:r>
            <a:r>
              <a:rPr lang="en-US" dirty="0"/>
              <a:t> share less vars (only 1) than DP CD57</a:t>
            </a:r>
            <a:r>
              <a:rPr lang="en-US" baseline="30000" dirty="0"/>
              <a:t>+</a:t>
            </a:r>
            <a:r>
              <a:rPr lang="en-US" dirty="0"/>
              <a:t> and DP CD127</a:t>
            </a:r>
            <a:r>
              <a:rPr lang="en-US" baseline="30000" dirty="0"/>
              <a:t>+</a:t>
            </a:r>
            <a:r>
              <a:rPr lang="en-US" dirty="0"/>
              <a:t> (10) despite more similar var counts in DP PD-1</a:t>
            </a:r>
            <a:r>
              <a:rPr lang="en-US" baseline="30000" dirty="0"/>
              <a:t>+</a:t>
            </a:r>
            <a:r>
              <a:rPr lang="en-US" dirty="0"/>
              <a:t> and DP CD57</a:t>
            </a:r>
            <a:r>
              <a:rPr lang="en-US" baseline="30000" dirty="0"/>
              <a:t>+</a:t>
            </a:r>
            <a:r>
              <a:rPr lang="en-US" dirty="0"/>
              <a:t>, inconsistent with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FCEAC-9F4F-DF43-D61A-2DF076853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44" y="1819997"/>
            <a:ext cx="7772400" cy="4849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CEF7EB-759A-466B-C1F0-79FA54097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672" y="1555106"/>
            <a:ext cx="4193310" cy="2407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0C1CD-1F10-75E3-38FC-3B8D38CCABBF}"/>
              </a:ext>
            </a:extLst>
          </p:cNvPr>
          <p:cNvSpPr txBox="1"/>
          <p:nvPr/>
        </p:nvSpPr>
        <p:spPr>
          <a:xfrm>
            <a:off x="2182093" y="6492875"/>
            <a:ext cx="1018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sure how to interpret this, perhaps it’s due to complications from sharing across &gt; 2 sets vs. 2 sets only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0DEFE1-0E8E-0773-5C4B-C26A215BB2BF}"/>
              </a:ext>
            </a:extLst>
          </p:cNvPr>
          <p:cNvCxnSpPr/>
          <p:nvPr/>
        </p:nvCxnSpPr>
        <p:spPr>
          <a:xfrm>
            <a:off x="6788727" y="4082473"/>
            <a:ext cx="0" cy="91440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E100BD-2BDF-B899-8013-AD8F06B197B7}"/>
              </a:ext>
            </a:extLst>
          </p:cNvPr>
          <p:cNvCxnSpPr/>
          <p:nvPr/>
        </p:nvCxnSpPr>
        <p:spPr>
          <a:xfrm>
            <a:off x="5943599" y="3429000"/>
            <a:ext cx="0" cy="9144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858E7C-448B-76E2-98DB-42D3E6EA3F5C}"/>
              </a:ext>
            </a:extLst>
          </p:cNvPr>
          <p:cNvCxnSpPr>
            <a:cxnSpLocks/>
          </p:cNvCxnSpPr>
          <p:nvPr/>
        </p:nvCxnSpPr>
        <p:spPr>
          <a:xfrm>
            <a:off x="1089891" y="5779654"/>
            <a:ext cx="87976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EA30EA-444E-3AD6-2852-9F1F24851BE0}"/>
              </a:ext>
            </a:extLst>
          </p:cNvPr>
          <p:cNvCxnSpPr>
            <a:cxnSpLocks/>
          </p:cNvCxnSpPr>
          <p:nvPr/>
        </p:nvCxnSpPr>
        <p:spPr>
          <a:xfrm>
            <a:off x="1433944" y="5599545"/>
            <a:ext cx="87976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9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55568</TotalTime>
  <Words>954</Words>
  <Application>Microsoft Macintosh PowerPoint</Application>
  <PresentationFormat>Widescreen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AdvPSA183</vt:lpstr>
      <vt:lpstr>Aptos</vt:lpstr>
      <vt:lpstr>Arial</vt:lpstr>
      <vt:lpstr>Calibri</vt:lpstr>
      <vt:lpstr>Calibri Light</vt:lpstr>
      <vt:lpstr>Cambria</vt:lpstr>
      <vt:lpstr>Menlo</vt:lpstr>
      <vt:lpstr>Wingdings</vt:lpstr>
      <vt:lpstr>Office Theme</vt:lpstr>
      <vt:lpstr>Weekly meeting</vt:lpstr>
      <vt:lpstr>Outline</vt:lpstr>
      <vt:lpstr>High read counts from re-run (top row)</vt:lpstr>
      <vt:lpstr>Also gained many MT mapping reads (re-run in top row)</vt:lpstr>
      <vt:lpstr>MT var QC looks fine with reseq, observe more MT vars per donor</vt:lpstr>
      <vt:lpstr>See ~similar results at old 0.5% lower bound for var freq, see padj significance at lower 0.1% bound</vt:lpstr>
      <vt:lpstr>As before, trend mostly driven by low freq vars</vt:lpstr>
      <vt:lpstr>Perhaps MT vars sharing across not non-exhausted CD127+ being higher than sharing across non-DN is consistent with non-exhausted CD127+ being parent to DN</vt:lpstr>
      <vt:lpstr>DP PD-1+ and DP CD127+ share less vars (only 1) than DP CD57+ and DP CD127+ (10) despite more similar var counts in DP PD-1+ and DP CD57+, inconsistent with model</vt:lpstr>
      <vt:lpstr>Similar trends b/w R and NR (using lowest min_var_freq here)</vt:lpstr>
      <vt:lpstr>Epigenetics look very similar across seq batches (AA_ fcids vs. 22_ flow cell IDs)</vt:lpstr>
      <vt:lpstr>Conclusions</vt:lpstr>
      <vt:lpstr>Bifurcation vs. linear path, abstract rewriting, any other authors needed for patient recruitment side?</vt:lpstr>
      <vt:lpstr>Next steps</vt:lpstr>
      <vt:lpstr>Donor facet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8667</cp:revision>
  <dcterms:created xsi:type="dcterms:W3CDTF">2023-09-15T17:40:02Z</dcterms:created>
  <dcterms:modified xsi:type="dcterms:W3CDTF">2024-08-12T22:34:10Z</dcterms:modified>
</cp:coreProperties>
</file>