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477" r:id="rId2"/>
    <p:sldId id="499" r:id="rId3"/>
    <p:sldId id="506" r:id="rId4"/>
    <p:sldId id="517" r:id="rId5"/>
    <p:sldId id="518" r:id="rId6"/>
    <p:sldId id="516" r:id="rId7"/>
    <p:sldId id="505" r:id="rId8"/>
    <p:sldId id="519" r:id="rId9"/>
    <p:sldId id="512" r:id="rId10"/>
    <p:sldId id="508" r:id="rId11"/>
    <p:sldId id="509" r:id="rId12"/>
    <p:sldId id="511" r:id="rId13"/>
    <p:sldId id="486" r:id="rId14"/>
    <p:sldId id="510" r:id="rId15"/>
    <p:sldId id="507" r:id="rId16"/>
    <p:sldId id="515" r:id="rId17"/>
    <p:sldId id="513" r:id="rId18"/>
    <p:sldId id="51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66D"/>
    <a:srgbClr val="06BFC4"/>
    <a:srgbClr val="629CFF"/>
    <a:srgbClr val="03BB38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1"/>
    <p:restoredTop sz="75922" autoAdjust="0"/>
  </p:normalViewPr>
  <p:slideViewPr>
    <p:cSldViewPr snapToGrid="0" showGuides="1">
      <p:cViewPr varScale="1">
        <p:scale>
          <a:sx n="125" d="100"/>
          <a:sy n="125" d="100"/>
        </p:scale>
        <p:origin x="200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pgen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differences (least at 15 clonotype level)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91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86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63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58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2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1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52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50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50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Fewer Tregs associated with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in literature, don’t see that here though, don’t even see ICI decreasing Tregs…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85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69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21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11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Caveats with summary plots as I currently have it:</a:t>
            </a: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Pval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not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padj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…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 way to know if effect is in same direction for each test (i.e.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pgens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could be lower significantly in one and higher significantly in another, and I don’t know ahead of time what the effect direction is…), although it’s unlikely for nearby top n clonotype comparisons (i.e. top 30 and top 31 likely same effect direction if both significant)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67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Caveats with summary plots as I currently have it:</a:t>
            </a: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Pval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not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padj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…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 way to know if effect is in same direction for each test (i.e.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pgens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could be lower significantly in one and higher significantly in another, and I don’t know ahead of time what the effect direction is…), although it’s unlikely for nearby top n clonotype comparisons (i.e. top 30 and top 31 likely same effect direction if both significant)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40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85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1 4 2024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weak conclusion 1 from myocarditis dataset: highly expanded CD8 Naïve TRA CDR3s shorter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9EBC4D2-838A-5723-6665-44952CCE9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3" y="2117314"/>
            <a:ext cx="6049517" cy="36191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F68CEC5-9141-7449-715A-197EC4CCFF32}"/>
              </a:ext>
            </a:extLst>
          </p:cNvPr>
          <p:cNvSpPr txBox="1"/>
          <p:nvPr/>
        </p:nvSpPr>
        <p:spPr>
          <a:xfrm>
            <a:off x="1185633" y="2712823"/>
            <a:ext cx="53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71D885-7CA4-4354-CDCD-374C980D5817}"/>
              </a:ext>
            </a:extLst>
          </p:cNvPr>
          <p:cNvSpPr txBox="1"/>
          <p:nvPr/>
        </p:nvSpPr>
        <p:spPr>
          <a:xfrm>
            <a:off x="3809156" y="6478551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EB2C9-39C3-1343-EEA4-A5E269C06490}"/>
              </a:ext>
            </a:extLst>
          </p:cNvPr>
          <p:cNvSpPr txBox="1"/>
          <p:nvPr/>
        </p:nvSpPr>
        <p:spPr>
          <a:xfrm>
            <a:off x="7585949" y="6800669"/>
            <a:ext cx="315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 wrong they’re normalized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0A7F58-159E-13F7-52AC-E7624C422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17314"/>
            <a:ext cx="6049517" cy="35719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32C0D1-2FF8-367D-F644-723EE4559C86}"/>
              </a:ext>
            </a:extLst>
          </p:cNvPr>
          <p:cNvSpPr txBox="1"/>
          <p:nvPr/>
        </p:nvSpPr>
        <p:spPr>
          <a:xfrm>
            <a:off x="9614655" y="2348395"/>
            <a:ext cx="48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1000C6-9BC6-CF31-028A-ABAE600F45D2}"/>
              </a:ext>
            </a:extLst>
          </p:cNvPr>
          <p:cNvSpPr txBox="1"/>
          <p:nvPr/>
        </p:nvSpPr>
        <p:spPr>
          <a:xfrm>
            <a:off x="10597020" y="2348498"/>
            <a:ext cx="48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F69E8-772B-C388-FFFB-F72BFFF1B4F3}"/>
              </a:ext>
            </a:extLst>
          </p:cNvPr>
          <p:cNvSpPr/>
          <p:nvPr/>
        </p:nvSpPr>
        <p:spPr>
          <a:xfrm>
            <a:off x="6839559" y="4480560"/>
            <a:ext cx="4239638" cy="104762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07E524-EB2D-6AD5-97E8-064377ABA479}"/>
              </a:ext>
            </a:extLst>
          </p:cNvPr>
          <p:cNvSpPr txBox="1"/>
          <p:nvPr/>
        </p:nvSpPr>
        <p:spPr>
          <a:xfrm>
            <a:off x="7582378" y="4560925"/>
            <a:ext cx="43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5210A3-4992-811C-437C-AD4490405B73}"/>
              </a:ext>
            </a:extLst>
          </p:cNvPr>
          <p:cNvSpPr txBox="1"/>
          <p:nvPr/>
        </p:nvSpPr>
        <p:spPr>
          <a:xfrm>
            <a:off x="9512175" y="4560925"/>
            <a:ext cx="43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05F79F-53B6-2F79-744C-3D8FC6E3E969}"/>
              </a:ext>
            </a:extLst>
          </p:cNvPr>
          <p:cNvSpPr txBox="1"/>
          <p:nvPr/>
        </p:nvSpPr>
        <p:spPr>
          <a:xfrm>
            <a:off x="8504017" y="4560925"/>
            <a:ext cx="43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2B7176-399A-0D20-9E5D-DE83AE6446E7}"/>
              </a:ext>
            </a:extLst>
          </p:cNvPr>
          <p:cNvSpPr txBox="1"/>
          <p:nvPr/>
        </p:nvSpPr>
        <p:spPr>
          <a:xfrm>
            <a:off x="10520333" y="4560925"/>
            <a:ext cx="43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63B4E8-5DC3-E2A0-1528-5DB5896BC659}"/>
              </a:ext>
            </a:extLst>
          </p:cNvPr>
          <p:cNvSpPr txBox="1"/>
          <p:nvPr/>
        </p:nvSpPr>
        <p:spPr>
          <a:xfrm>
            <a:off x="7655583" y="4968733"/>
            <a:ext cx="301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n clonotypes (normalized)</a:t>
            </a:r>
          </a:p>
        </p:txBody>
      </p:sp>
    </p:spTree>
    <p:extLst>
      <p:ext uri="{BB962C8B-B14F-4D97-AF65-F5344CB8AC3E}">
        <p14:creationId xmlns:p14="http://schemas.microsoft.com/office/powerpoint/2010/main" val="121885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weak conclusion 2 from myocarditis dataset: highly expanded CD4 TCM TRB more germline-like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3BBE1-1F2E-1C86-3DBB-44FF80ADE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8" y="2226479"/>
            <a:ext cx="6253551" cy="35037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4FE5E85-49E4-6F65-E9DE-AD82474B127E}"/>
              </a:ext>
            </a:extLst>
          </p:cNvPr>
          <p:cNvSpPr txBox="1"/>
          <p:nvPr/>
        </p:nvSpPr>
        <p:spPr>
          <a:xfrm>
            <a:off x="1378252" y="2629306"/>
            <a:ext cx="38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5B8E52-4CEC-219D-AD57-6BE9A3BEE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444" y="2226479"/>
            <a:ext cx="5971556" cy="3503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723566-79A3-1197-E932-3517E4A633BA}"/>
              </a:ext>
            </a:extLst>
          </p:cNvPr>
          <p:cNvSpPr txBox="1"/>
          <p:nvPr/>
        </p:nvSpPr>
        <p:spPr>
          <a:xfrm>
            <a:off x="7928513" y="2813972"/>
            <a:ext cx="59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870BB-AF9B-7645-3D2E-187D0204E9FA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293859-9A24-EB7C-04EF-1CA68F77CE57}"/>
              </a:ext>
            </a:extLst>
          </p:cNvPr>
          <p:cNvSpPr txBox="1"/>
          <p:nvPr/>
        </p:nvSpPr>
        <p:spPr>
          <a:xfrm>
            <a:off x="7128846" y="5653361"/>
            <a:ext cx="442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significant for top 5, 10, or 20 clonotypes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C0ACB9-CC5A-DCB5-43C7-ADABB9D56CB4}"/>
              </a:ext>
            </a:extLst>
          </p:cNvPr>
          <p:cNvSpPr txBox="1"/>
          <p:nvPr/>
        </p:nvSpPr>
        <p:spPr>
          <a:xfrm>
            <a:off x="1307970" y="5653361"/>
            <a:ext cx="3644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significant for top 20 clonotypes</a:t>
            </a:r>
          </a:p>
        </p:txBody>
      </p:sp>
    </p:spTree>
    <p:extLst>
      <p:ext uri="{BB962C8B-B14F-4D97-AF65-F5344CB8AC3E}">
        <p14:creationId xmlns:p14="http://schemas.microsoft.com/office/powerpoint/2010/main" val="3617837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Additional weak conclusion 3 from myocarditis dataset: public Treg TRAs less germline-like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080777-538D-D95B-1DB0-551EA3080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9" y="1944688"/>
            <a:ext cx="6791145" cy="39790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0972C3-3D9C-7A5F-1DB1-05D124E8546C}"/>
              </a:ext>
            </a:extLst>
          </p:cNvPr>
          <p:cNvSpPr txBox="1"/>
          <p:nvPr/>
        </p:nvSpPr>
        <p:spPr>
          <a:xfrm>
            <a:off x="3846800" y="2478909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CFB0E3-CA3E-CB57-4C59-ADF959DE7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472" y="1944688"/>
            <a:ext cx="6034860" cy="3553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CF6FA3-AA2F-D5BE-CE32-768201ABADDA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622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super weak conclusion 1 from myocarditis dataset: highly expanded CD8 Naïve TRBs less germline-like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ED9DADA-4E48-4BA5-2B94-7B3234667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23" y="2104276"/>
            <a:ext cx="6124440" cy="352329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B933261-9B70-5795-4D85-5E2FBB60D324}"/>
              </a:ext>
            </a:extLst>
          </p:cNvPr>
          <p:cNvSpPr txBox="1"/>
          <p:nvPr/>
        </p:nvSpPr>
        <p:spPr>
          <a:xfrm>
            <a:off x="1934725" y="25280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195BBD5-08DD-16AD-FAB1-129B3A235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207" y="2213884"/>
            <a:ext cx="6330513" cy="35986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10E3F1-65C1-846E-8D4A-82F1005D4DA6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33379-B800-6813-2835-ABC582A1A4BC}"/>
              </a:ext>
            </a:extLst>
          </p:cNvPr>
          <p:cNvSpPr txBox="1"/>
          <p:nvPr/>
        </p:nvSpPr>
        <p:spPr>
          <a:xfrm>
            <a:off x="1190348" y="5501459"/>
            <a:ext cx="416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significant for top 5, 10, 20 clonotypes</a:t>
            </a:r>
          </a:p>
        </p:txBody>
      </p:sp>
    </p:spTree>
    <p:extLst>
      <p:ext uri="{BB962C8B-B14F-4D97-AF65-F5344CB8AC3E}">
        <p14:creationId xmlns:p14="http://schemas.microsoft.com/office/powerpoint/2010/main" val="83269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super weak conclusion 2 from myocarditis dataset: highly expanded CD4 TEM TRAs less germline-like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EEA28D-131A-ED5F-D1B8-B8A5BBBE9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2411"/>
            <a:ext cx="6271793" cy="36737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A11341-32FE-0A8A-0B5E-40D7CFBF2A67}"/>
              </a:ext>
            </a:extLst>
          </p:cNvPr>
          <p:cNvSpPr txBox="1"/>
          <p:nvPr/>
        </p:nvSpPr>
        <p:spPr>
          <a:xfrm>
            <a:off x="1795504" y="2900103"/>
            <a:ext cx="68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C5CDB3-6B3B-21B9-0146-C46995AE0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583" y="2295413"/>
            <a:ext cx="5501417" cy="3211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B45A85-3D1D-DEC2-E20D-C0D63B7818CA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0355D-6A5F-783C-3EDF-05DB6E4DD773}"/>
              </a:ext>
            </a:extLst>
          </p:cNvPr>
          <p:cNvSpPr txBox="1"/>
          <p:nvPr/>
        </p:nvSpPr>
        <p:spPr>
          <a:xfrm>
            <a:off x="1052601" y="5950416"/>
            <a:ext cx="416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significant for top 5, 10, 20 clonotypes</a:t>
            </a:r>
          </a:p>
        </p:txBody>
      </p:sp>
    </p:spTree>
    <p:extLst>
      <p:ext uri="{BB962C8B-B14F-4D97-AF65-F5344CB8AC3E}">
        <p14:creationId xmlns:p14="http://schemas.microsoft.com/office/powerpoint/2010/main" val="3284446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super weak conclusion 3 from myocarditis dataset: highly expanded CD4 TCM TRAs less germline-like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345FA-A8C3-8FB2-F846-0BE892530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2197"/>
            <a:ext cx="5357431" cy="30159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C1DBAB-4112-92CC-8453-666F98679938}"/>
              </a:ext>
            </a:extLst>
          </p:cNvPr>
          <p:cNvSpPr txBox="1"/>
          <p:nvPr/>
        </p:nvSpPr>
        <p:spPr>
          <a:xfrm>
            <a:off x="1493520" y="26517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C5FA71-987C-D11A-FF0C-09FE4B7AF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307" y="2364252"/>
            <a:ext cx="5770657" cy="33676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C0B7DE-843F-4F91-7B15-E95101715101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7260B-E3B7-F10E-1FC0-B81360439B0A}"/>
              </a:ext>
            </a:extLst>
          </p:cNvPr>
          <p:cNvSpPr txBox="1"/>
          <p:nvPr/>
        </p:nvSpPr>
        <p:spPr>
          <a:xfrm>
            <a:off x="731520" y="5621428"/>
            <a:ext cx="416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significant for top 5, 10, 20 clonotypes</a:t>
            </a:r>
          </a:p>
        </p:txBody>
      </p:sp>
    </p:spTree>
    <p:extLst>
      <p:ext uri="{BB962C8B-B14F-4D97-AF65-F5344CB8AC3E}">
        <p14:creationId xmlns:p14="http://schemas.microsoft.com/office/powerpoint/2010/main" val="778138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Weak conclusion </a:t>
            </a:r>
            <a:r>
              <a:rPr lang="en-US" dirty="0"/>
              <a:t>1</a:t>
            </a:r>
            <a:r>
              <a:rPr lang="en-US"/>
              <a:t> </a:t>
            </a:r>
            <a:r>
              <a:rPr lang="en-US" dirty="0"/>
              <a:t>from colitis dataset (seen last week):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0B7DE-843F-4F91-7B15-E95101715101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F4098-EA3F-8047-A14D-0DB653ECA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63621"/>
            <a:ext cx="7025640" cy="3950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D06CAF-DA31-938F-C215-BD840618A111}"/>
              </a:ext>
            </a:extLst>
          </p:cNvPr>
          <p:cNvSpPr txBox="1"/>
          <p:nvPr/>
        </p:nvSpPr>
        <p:spPr>
          <a:xfrm>
            <a:off x="4084320" y="5494824"/>
            <a:ext cx="280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 wrong not normalized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A97028-62D0-E4A6-8B67-1495CFF0B258}"/>
              </a:ext>
            </a:extLst>
          </p:cNvPr>
          <p:cNvSpPr txBox="1"/>
          <p:nvPr/>
        </p:nvSpPr>
        <p:spPr>
          <a:xfrm>
            <a:off x="7082039" y="2146989"/>
            <a:ext cx="88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033499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weak conclusion 1 from colitis dataset: highly expanded CD8 TCM TRBs less germline-like in colitis patients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0B7DE-843F-4F91-7B15-E95101715101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D7A14F-5A6D-D412-BC2D-00D49F736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" y="2611120"/>
            <a:ext cx="5166875" cy="30127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322030-C8D2-4436-B13C-9B720F6FC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85999"/>
            <a:ext cx="5427931" cy="31656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D60984-4D87-31FB-0C01-891AB3173D52}"/>
              </a:ext>
            </a:extLst>
          </p:cNvPr>
          <p:cNvSpPr txBox="1"/>
          <p:nvPr/>
        </p:nvSpPr>
        <p:spPr>
          <a:xfrm>
            <a:off x="1117600" y="2865088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C7556D-DC34-2EB8-EF24-7639E7CC1E0B}"/>
              </a:ext>
            </a:extLst>
          </p:cNvPr>
          <p:cNvSpPr txBox="1"/>
          <p:nvPr/>
        </p:nvSpPr>
        <p:spPr>
          <a:xfrm>
            <a:off x="731520" y="5499633"/>
            <a:ext cx="416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significant for top 5, 10, 20 clonotypes</a:t>
            </a:r>
          </a:p>
        </p:txBody>
      </p:sp>
    </p:spTree>
    <p:extLst>
      <p:ext uri="{BB962C8B-B14F-4D97-AF65-F5344CB8AC3E}">
        <p14:creationId xmlns:p14="http://schemas.microsoft.com/office/powerpoint/2010/main" val="1684791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Additional weak conclusion 2 from colitis dataset: highly expanded Treg TRA CDR3s longer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0B7DE-843F-4F91-7B15-E95101715101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EEF2DF-04CE-CC47-1647-C102E8098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640" y="2437308"/>
            <a:ext cx="4871720" cy="29523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D60984-4D87-31FB-0C01-891AB3173D52}"/>
              </a:ext>
            </a:extLst>
          </p:cNvPr>
          <p:cNvSpPr txBox="1"/>
          <p:nvPr/>
        </p:nvSpPr>
        <p:spPr>
          <a:xfrm>
            <a:off x="2052320" y="30596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699EB-C5C4-804C-3CF9-145176526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480" y="2437308"/>
            <a:ext cx="5501640" cy="3175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E2777B-09E4-6D58-FA81-BAD030D91B72}"/>
              </a:ext>
            </a:extLst>
          </p:cNvPr>
          <p:cNvSpPr txBox="1"/>
          <p:nvPr/>
        </p:nvSpPr>
        <p:spPr>
          <a:xfrm>
            <a:off x="1400682" y="5427874"/>
            <a:ext cx="416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significant for top 5, 10, 20 clonotypes</a:t>
            </a:r>
          </a:p>
        </p:txBody>
      </p:sp>
    </p:spTree>
    <p:extLst>
      <p:ext uri="{BB962C8B-B14F-4D97-AF65-F5344CB8AC3E}">
        <p14:creationId xmlns:p14="http://schemas.microsoft.com/office/powerpoint/2010/main" val="105859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Cell type abundance differences by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  <a:p>
            <a:r>
              <a:rPr lang="en-US" dirty="0"/>
              <a:t>VJ gene usage differences by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  <a:p>
            <a:r>
              <a:rPr lang="en-US" dirty="0"/>
              <a:t>Donors/junction (AA) vs. donors/junction (</a:t>
            </a:r>
            <a:r>
              <a:rPr lang="en-US" dirty="0" err="1"/>
              <a:t>nt</a:t>
            </a:r>
            <a:r>
              <a:rPr lang="en-US" dirty="0"/>
              <a:t>) plots</a:t>
            </a:r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Some cell type normalized abundances in </a:t>
            </a:r>
            <a:r>
              <a:rPr lang="en-US" dirty="0" err="1"/>
              <a:t>irAE</a:t>
            </a:r>
            <a:r>
              <a:rPr lang="en-US" dirty="0"/>
              <a:t> tissue (colitis dataset) are different between </a:t>
            </a:r>
            <a:r>
              <a:rPr lang="en-US" dirty="0" err="1"/>
              <a:t>irAE</a:t>
            </a:r>
            <a:r>
              <a:rPr lang="en-US" dirty="0"/>
              <a:t> groups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C55AC-6D75-3C99-5786-CE9BE67AC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0955"/>
            <a:ext cx="5745480" cy="3519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65CDE9-FA4E-0649-FFEB-FE67B86BA39D}"/>
              </a:ext>
            </a:extLst>
          </p:cNvPr>
          <p:cNvSpPr txBox="1"/>
          <p:nvPr/>
        </p:nvSpPr>
        <p:spPr>
          <a:xfrm>
            <a:off x="1920240" y="1861623"/>
            <a:ext cx="20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Myocarditis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AC99D1-BBFB-364D-C93D-F9EFA893D647}"/>
              </a:ext>
            </a:extLst>
          </p:cNvPr>
          <p:cNvSpPr txBox="1"/>
          <p:nvPr/>
        </p:nvSpPr>
        <p:spPr>
          <a:xfrm>
            <a:off x="8239924" y="1861622"/>
            <a:ext cx="150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Colitis dataset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CF908-21A1-C77A-83FE-5EEEC4721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251" y="2230954"/>
            <a:ext cx="6351645" cy="35195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D04972-7431-A8DF-F214-0CA56CC31F94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05D2D-A200-4B71-9407-51E00BEE8CB1}"/>
              </a:ext>
            </a:extLst>
          </p:cNvPr>
          <p:cNvSpPr txBox="1"/>
          <p:nvPr/>
        </p:nvSpPr>
        <p:spPr>
          <a:xfrm>
            <a:off x="8189124" y="2817853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A035E-CF79-F577-26A2-9DDBF7593AB8}"/>
              </a:ext>
            </a:extLst>
          </p:cNvPr>
          <p:cNvSpPr txBox="1"/>
          <p:nvPr/>
        </p:nvSpPr>
        <p:spPr>
          <a:xfrm>
            <a:off x="10192850" y="2817853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1B0F4D-1B2B-499E-62ED-A459DCDF2C0D}"/>
              </a:ext>
            </a:extLst>
          </p:cNvPr>
          <p:cNvSpPr txBox="1"/>
          <p:nvPr/>
        </p:nvSpPr>
        <p:spPr>
          <a:xfrm>
            <a:off x="7565525" y="2814798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F5AFD-0B8A-DF3B-9573-2866AF4DB562}"/>
              </a:ext>
            </a:extLst>
          </p:cNvPr>
          <p:cNvSpPr txBox="1"/>
          <p:nvPr/>
        </p:nvSpPr>
        <p:spPr>
          <a:xfrm>
            <a:off x="8973298" y="2810253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946E68-5EFE-F2FA-4842-A758670F4EFB}"/>
              </a:ext>
            </a:extLst>
          </p:cNvPr>
          <p:cNvSpPr txBox="1"/>
          <p:nvPr/>
        </p:nvSpPr>
        <p:spPr>
          <a:xfrm>
            <a:off x="9316779" y="2810253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56E71C-1C54-4166-F07D-4F94B1E9B006}"/>
              </a:ext>
            </a:extLst>
          </p:cNvPr>
          <p:cNvSpPr txBox="1"/>
          <p:nvPr/>
        </p:nvSpPr>
        <p:spPr>
          <a:xfrm>
            <a:off x="5865251" y="5725379"/>
            <a:ext cx="6374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proliferating T cells (CD4 and CD8), fewer memory T cells (CD4 TEM, CD8 TCM),</a:t>
            </a:r>
          </a:p>
          <a:p>
            <a:r>
              <a:rPr lang="en-US" sz="1400" dirty="0"/>
              <a:t>fewer MAITs in </a:t>
            </a:r>
            <a:r>
              <a:rPr lang="en-US" sz="1400" dirty="0" err="1"/>
              <a:t>irAE</a:t>
            </a:r>
            <a:r>
              <a:rPr lang="en-US" sz="1400" dirty="0"/>
              <a:t> tissue</a:t>
            </a:r>
          </a:p>
        </p:txBody>
      </p:sp>
    </p:spTree>
    <p:extLst>
      <p:ext uri="{BB962C8B-B14F-4D97-AF65-F5344CB8AC3E}">
        <p14:creationId xmlns:p14="http://schemas.microsoft.com/office/powerpoint/2010/main" val="40938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 myocarditis dataset, a few VJ genes are differentially encountered in different </a:t>
            </a:r>
            <a:r>
              <a:rPr lang="en-US" dirty="0" err="1"/>
              <a:t>irAE</a:t>
            </a:r>
            <a:r>
              <a:rPr lang="en-US" dirty="0"/>
              <a:t> groups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04972-7431-A8DF-F214-0CA56CC31F94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C8A77D-ED0C-947C-6CFD-81F3A92AD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56" y="2155412"/>
            <a:ext cx="6121676" cy="36328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6B4FED-87EA-A232-E032-B7C2FFDB6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880" y="2155412"/>
            <a:ext cx="6121676" cy="35989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6FD2CFA-222D-7A6E-BC22-96303AF8FCED}"/>
              </a:ext>
            </a:extLst>
          </p:cNvPr>
          <p:cNvSpPr txBox="1"/>
          <p:nvPr/>
        </p:nvSpPr>
        <p:spPr>
          <a:xfrm>
            <a:off x="3004682" y="2998708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813F1E-1D0D-843E-BAF4-B662BAD90C57}"/>
              </a:ext>
            </a:extLst>
          </p:cNvPr>
          <p:cNvSpPr txBox="1"/>
          <p:nvPr/>
        </p:nvSpPr>
        <p:spPr>
          <a:xfrm>
            <a:off x="1172624" y="2988548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6C593-874A-0322-E9A0-A890E4D720A0}"/>
              </a:ext>
            </a:extLst>
          </p:cNvPr>
          <p:cNvSpPr txBox="1"/>
          <p:nvPr/>
        </p:nvSpPr>
        <p:spPr>
          <a:xfrm>
            <a:off x="6658639" y="3044428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7D4730-9B66-BA02-2F6D-121581FAEF3B}"/>
              </a:ext>
            </a:extLst>
          </p:cNvPr>
          <p:cNvSpPr txBox="1"/>
          <p:nvPr/>
        </p:nvSpPr>
        <p:spPr>
          <a:xfrm>
            <a:off x="1847023" y="5805780"/>
            <a:ext cx="922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Showing 10 V/J genes with highest differences in median normalized counts between </a:t>
            </a:r>
            <a:r>
              <a:rPr lang="en-US" dirty="0" err="1"/>
              <a:t>irAE</a:t>
            </a:r>
            <a:r>
              <a:rPr lang="en-US" dirty="0"/>
              <a:t> groups</a:t>
            </a:r>
          </a:p>
        </p:txBody>
      </p:sp>
    </p:spTree>
    <p:extLst>
      <p:ext uri="{BB962C8B-B14F-4D97-AF65-F5344CB8AC3E}">
        <p14:creationId xmlns:p14="http://schemas.microsoft.com/office/powerpoint/2010/main" val="29779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 colitis dataset, see more convergence in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E592AD-3CC6-6B33-F23A-A5E4B8FEF0EF}"/>
              </a:ext>
            </a:extLst>
          </p:cNvPr>
          <p:cNvSpPr txBox="1"/>
          <p:nvPr/>
        </p:nvSpPr>
        <p:spPr>
          <a:xfrm>
            <a:off x="2072640" y="2072640"/>
            <a:ext cx="20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Myocarditis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2D5CA9-873E-ED75-FE11-360041F8A761}"/>
              </a:ext>
            </a:extLst>
          </p:cNvPr>
          <p:cNvSpPr txBox="1"/>
          <p:nvPr/>
        </p:nvSpPr>
        <p:spPr>
          <a:xfrm>
            <a:off x="8839200" y="2072640"/>
            <a:ext cx="150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Colitis 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108FFE-C089-3E84-3A0B-1AC0ABF74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" y="2472099"/>
            <a:ext cx="5984403" cy="35940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79A75C-39A5-9864-FB33-69BC65066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596" y="2448225"/>
            <a:ext cx="5984403" cy="361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2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In myocarditis dataset, a few VJ genes are differentially encountered in different </a:t>
            </a:r>
            <a:r>
              <a:rPr lang="en-US" dirty="0" err="1"/>
              <a:t>irAE</a:t>
            </a:r>
            <a:r>
              <a:rPr lang="en-US" dirty="0"/>
              <a:t> groups</a:t>
            </a:r>
            <a:endParaRPr lang="en-US" sz="2800" dirty="0"/>
          </a:p>
          <a:p>
            <a:r>
              <a:rPr lang="en-US" sz="2800" dirty="0"/>
              <a:t>Colitis dataset</a:t>
            </a:r>
          </a:p>
          <a:p>
            <a:pPr lvl="1"/>
            <a:r>
              <a:rPr lang="en-US" dirty="0"/>
              <a:t>More proliferating T cells (CD4 and CD8), fewer memory T cells (CD4 TEM, CD8 TCM), fewer MAITs in </a:t>
            </a:r>
            <a:r>
              <a:rPr lang="en-US" dirty="0" err="1"/>
              <a:t>irAE</a:t>
            </a:r>
            <a:r>
              <a:rPr lang="en-US" dirty="0"/>
              <a:t> tissue</a:t>
            </a:r>
          </a:p>
          <a:p>
            <a:pPr lvl="1"/>
            <a:r>
              <a:rPr lang="en-US" dirty="0"/>
              <a:t>More convergence in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  <a:p>
            <a:r>
              <a:rPr lang="en-US" dirty="0"/>
              <a:t>Found some additional weak TCR feature (junction length, chain germline-ness) differences between </a:t>
            </a:r>
            <a:r>
              <a:rPr lang="en-US" dirty="0" err="1"/>
              <a:t>irAE</a:t>
            </a:r>
            <a:r>
              <a:rPr lang="en-US" dirty="0"/>
              <a:t> groups (data not shown), but nothing consistent between both datasets or as strong as CD8 TEM TRB </a:t>
            </a:r>
            <a:r>
              <a:rPr lang="en-US" dirty="0" err="1"/>
              <a:t>pgen</a:t>
            </a:r>
            <a:r>
              <a:rPr lang="en-US" dirty="0"/>
              <a:t> feature different between </a:t>
            </a:r>
            <a:r>
              <a:rPr lang="en-US" dirty="0" err="1"/>
              <a:t>irAE</a:t>
            </a:r>
            <a:r>
              <a:rPr lang="en-US" dirty="0"/>
              <a:t> groups</a:t>
            </a:r>
          </a:p>
        </p:txBody>
      </p:sp>
    </p:spTree>
    <p:extLst>
      <p:ext uri="{BB962C8B-B14F-4D97-AF65-F5344CB8AC3E}">
        <p14:creationId xmlns:p14="http://schemas.microsoft.com/office/powerpoint/2010/main" val="63842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 on </a:t>
            </a:r>
            <a:r>
              <a:rPr lang="en-US" dirty="0" err="1"/>
              <a:t>irAE</a:t>
            </a:r>
            <a:r>
              <a:rPr lang="en-US" dirty="0"/>
              <a:t> 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A1405-6AB2-2277-9816-EE54BC98F06E}"/>
              </a:ext>
            </a:extLst>
          </p:cNvPr>
          <p:cNvSpPr txBox="1"/>
          <p:nvPr/>
        </p:nvSpPr>
        <p:spPr>
          <a:xfrm>
            <a:off x="6614160" y="1558067"/>
            <a:ext cx="308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Myocarditis dataset, CD8 TEMs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CFE561-EBA4-D576-BD2F-810D411B6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240" y="1919288"/>
            <a:ext cx="7772400" cy="485085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BEDB99-E936-1505-3B14-7330EC32F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2636520" cy="4623402"/>
          </a:xfrm>
        </p:spPr>
        <p:txBody>
          <a:bodyPr>
            <a:normAutofit fontScale="92500"/>
          </a:bodyPr>
          <a:lstStyle/>
          <a:p>
            <a:r>
              <a:rPr lang="en-US" dirty="0"/>
              <a:t>Summary plots?</a:t>
            </a:r>
          </a:p>
          <a:p>
            <a:r>
              <a:rPr lang="en-US" dirty="0"/>
              <a:t>UMAP “contour plots” for cell type abundance differences +/- </a:t>
            </a:r>
            <a:r>
              <a:rPr lang="en-US" dirty="0" err="1"/>
              <a:t>irAE</a:t>
            </a:r>
            <a:endParaRPr lang="en-US" dirty="0"/>
          </a:p>
          <a:p>
            <a:r>
              <a:rPr lang="en-US" dirty="0"/>
              <a:t>Extend cell type abundance comparisons +/- </a:t>
            </a:r>
            <a:r>
              <a:rPr lang="en-US" dirty="0" err="1"/>
              <a:t>irAE</a:t>
            </a:r>
            <a:r>
              <a:rPr lang="en-US" dirty="0"/>
              <a:t> to non-T cells?</a:t>
            </a:r>
          </a:p>
        </p:txBody>
      </p:sp>
    </p:spTree>
    <p:extLst>
      <p:ext uri="{BB962C8B-B14F-4D97-AF65-F5344CB8AC3E}">
        <p14:creationId xmlns:p14="http://schemas.microsoft.com/office/powerpoint/2010/main" val="314660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356108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steps: JC 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3459480" cy="4623402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 err="1"/>
              <a:t>RNAseq</a:t>
            </a:r>
            <a:r>
              <a:rPr lang="en-US" dirty="0"/>
              <a:t> to call TCR clonotypes, although only captures top clonotypes</a:t>
            </a:r>
          </a:p>
          <a:p>
            <a:r>
              <a:rPr lang="en-US" dirty="0"/>
              <a:t>After 1/9 JC focus more on </a:t>
            </a:r>
            <a:r>
              <a:rPr lang="en-US" dirty="0" err="1"/>
              <a:t>ATACseq</a:t>
            </a:r>
            <a:r>
              <a:rPr lang="en-US" dirty="0"/>
              <a:t> prep.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D38B6-F04F-7D70-5020-4EA2EB13C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0" y="315309"/>
            <a:ext cx="7894320" cy="592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3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Strongest myocarditis conclusion for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064411-2632-A287-93B9-78DA0B6E7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60" y="1627522"/>
            <a:ext cx="7772400" cy="46367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25686D-CEE9-CF68-4BA3-C080BE32C00C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9CBB-C193-F78E-BE9D-D7887FFB22C7}"/>
              </a:ext>
            </a:extLst>
          </p:cNvPr>
          <p:cNvSpPr txBox="1"/>
          <p:nvPr/>
        </p:nvSpPr>
        <p:spPr>
          <a:xfrm>
            <a:off x="5645435" y="2219581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2738C-558B-5971-7406-F80142D56ECD}"/>
              </a:ext>
            </a:extLst>
          </p:cNvPr>
          <p:cNvSpPr txBox="1"/>
          <p:nvPr/>
        </p:nvSpPr>
        <p:spPr>
          <a:xfrm>
            <a:off x="6905275" y="2219581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151649-41B4-9230-8670-C92EC0D33DF7}"/>
              </a:ext>
            </a:extLst>
          </p:cNvPr>
          <p:cNvSpPr txBox="1"/>
          <p:nvPr/>
        </p:nvSpPr>
        <p:spPr>
          <a:xfrm>
            <a:off x="2379059" y="6004479"/>
            <a:ext cx="567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just seen for not normalized (reason why its not weak)</a:t>
            </a:r>
          </a:p>
        </p:txBody>
      </p:sp>
    </p:spTree>
    <p:extLst>
      <p:ext uri="{BB962C8B-B14F-4D97-AF65-F5344CB8AC3E}">
        <p14:creationId xmlns:p14="http://schemas.microsoft.com/office/powerpoint/2010/main" val="2854579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18548</TotalTime>
  <Words>946</Words>
  <Application>Microsoft Macintosh PowerPoint</Application>
  <PresentationFormat>Widescreen</PresentationFormat>
  <Paragraphs>116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Menlo</vt:lpstr>
      <vt:lpstr>Office Theme</vt:lpstr>
      <vt:lpstr>Weekly meeting</vt:lpstr>
      <vt:lpstr>Outline</vt:lpstr>
      <vt:lpstr>Some cell type normalized abundances in irAE tissue (colitis dataset) are different between irAE groups</vt:lpstr>
      <vt:lpstr>In myocarditis dataset, a few VJ genes are differentially encountered in different irAE groups</vt:lpstr>
      <vt:lpstr>In colitis dataset, see more convergence in irAE group</vt:lpstr>
      <vt:lpstr>Conclusions</vt:lpstr>
      <vt:lpstr>Next steps on irAE datasets</vt:lpstr>
      <vt:lpstr>Next steps: JC prep</vt:lpstr>
      <vt:lpstr>Strongest myocarditis conclusion for comparison</vt:lpstr>
      <vt:lpstr>Additional weak conclusion 1 from myocarditis dataset: highly expanded CD8 Naïve TRA CDR3s shorter in irAE patients</vt:lpstr>
      <vt:lpstr>Additional weak conclusion 2 from myocarditis dataset: highly expanded CD4 TCM TRB more germline-like in irAE patients</vt:lpstr>
      <vt:lpstr>Additional weak conclusion 3 from myocarditis dataset: public Treg TRAs less germline-like in irAE patients</vt:lpstr>
      <vt:lpstr>Additional super weak conclusion 1 from myocarditis dataset: highly expanded CD8 Naïve TRBs less germline-like in irAE patients</vt:lpstr>
      <vt:lpstr>Additional super weak conclusion 2 from myocarditis dataset: highly expanded CD4 TEM TRAs less germline-like in irAE patients</vt:lpstr>
      <vt:lpstr>Additional super weak conclusion 3 from myocarditis dataset: highly expanded CD4 TCM TRAs less germline-like in irAE patients</vt:lpstr>
      <vt:lpstr>Weak conclusion 1 from colitis dataset (seen last week):</vt:lpstr>
      <vt:lpstr>Additional weak conclusion 1 from colitis dataset: highly expanded CD8 TCM TRBs less germline-like in colitis patients</vt:lpstr>
      <vt:lpstr>Additional weak conclusion 2 from colitis dataset: highly expanded Treg TRA CDR3s longer in irAE patients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3596</cp:revision>
  <dcterms:created xsi:type="dcterms:W3CDTF">2023-09-15T17:40:02Z</dcterms:created>
  <dcterms:modified xsi:type="dcterms:W3CDTF">2024-01-04T22:57:40Z</dcterms:modified>
</cp:coreProperties>
</file>