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24"/>
  </p:notesMasterIdLst>
  <p:sldIdLst>
    <p:sldId id="256" r:id="rId2"/>
    <p:sldId id="257" r:id="rId3"/>
    <p:sldId id="258" r:id="rId4"/>
    <p:sldId id="259" r:id="rId5"/>
    <p:sldId id="270" r:id="rId6"/>
    <p:sldId id="260" r:id="rId7"/>
    <p:sldId id="267" r:id="rId8"/>
    <p:sldId id="268" r:id="rId9"/>
    <p:sldId id="269" r:id="rId10"/>
    <p:sldId id="261" r:id="rId11"/>
    <p:sldId id="271" r:id="rId12"/>
    <p:sldId id="262" r:id="rId13"/>
    <p:sldId id="263" r:id="rId14"/>
    <p:sldId id="264" r:id="rId15"/>
    <p:sldId id="274" r:id="rId16"/>
    <p:sldId id="272" r:id="rId17"/>
    <p:sldId id="265" r:id="rId18"/>
    <p:sldId id="266" r:id="rId19"/>
    <p:sldId id="273"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个性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个性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主题样式 1 - 个性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个性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个性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主题样式 2 - 个性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个性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主题样式 2 - 个性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5" d="100"/>
          <a:sy n="115"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B24A73-E76C-1343-B38E-6BA5C64CC29D}" type="doc">
      <dgm:prSet loTypeId="urn:microsoft.com/office/officeart/2005/8/layout/hChevron3" loCatId="" qsTypeId="urn:microsoft.com/office/officeart/2005/8/quickstyle/3D5" qsCatId="3D" csTypeId="urn:microsoft.com/office/officeart/2005/8/colors/accent3_2" csCatId="accent3" phldr="1"/>
      <dgm:spPr/>
    </dgm:pt>
    <dgm:pt modelId="{1CF64276-A63B-8345-85F4-AD08CF4DEDC6}">
      <dgm:prSet phldrT="[文本]"/>
      <dgm:spPr/>
      <dgm:t>
        <a:bodyPr/>
        <a:lstStyle/>
        <a:p>
          <a:r>
            <a:rPr lang="zh-CN" altLang="en-US" dirty="0" smtClean="0"/>
            <a:t>一维分析</a:t>
          </a:r>
          <a:endParaRPr lang="zh-CN" altLang="en-US" dirty="0"/>
        </a:p>
      </dgm:t>
    </dgm:pt>
    <dgm:pt modelId="{E4FD0E3E-7C08-5945-9563-B40862105AE4}" type="parTrans" cxnId="{B1DC695A-B946-2344-811F-3579FEDA0E53}">
      <dgm:prSet/>
      <dgm:spPr/>
      <dgm:t>
        <a:bodyPr/>
        <a:lstStyle/>
        <a:p>
          <a:endParaRPr lang="zh-CN" altLang="en-US"/>
        </a:p>
      </dgm:t>
    </dgm:pt>
    <dgm:pt modelId="{55C2651E-96A8-F440-9AFC-88C93171127F}" type="sibTrans" cxnId="{B1DC695A-B946-2344-811F-3579FEDA0E53}">
      <dgm:prSet/>
      <dgm:spPr/>
      <dgm:t>
        <a:bodyPr/>
        <a:lstStyle/>
        <a:p>
          <a:endParaRPr lang="zh-CN" altLang="en-US"/>
        </a:p>
      </dgm:t>
    </dgm:pt>
    <dgm:pt modelId="{35CF8F67-0F44-0642-AB30-55B1B8B530DE}">
      <dgm:prSet phldrT="[文本]"/>
      <dgm:spPr/>
      <dgm:t>
        <a:bodyPr/>
        <a:lstStyle/>
        <a:p>
          <a:r>
            <a:rPr lang="zh-CN" altLang="en-US" dirty="0" smtClean="0"/>
            <a:t>关联分析</a:t>
          </a:r>
          <a:endParaRPr lang="zh-CN" altLang="en-US" dirty="0"/>
        </a:p>
      </dgm:t>
    </dgm:pt>
    <dgm:pt modelId="{455DD704-0133-0D44-BD25-BDA32E5172ED}" type="parTrans" cxnId="{9070069A-B9EA-1E46-805B-8B33621608CC}">
      <dgm:prSet/>
      <dgm:spPr/>
      <dgm:t>
        <a:bodyPr/>
        <a:lstStyle/>
        <a:p>
          <a:endParaRPr lang="zh-CN" altLang="en-US"/>
        </a:p>
      </dgm:t>
    </dgm:pt>
    <dgm:pt modelId="{43ECB26B-5615-4E4E-9ED5-82E9CFDC5B16}" type="sibTrans" cxnId="{9070069A-B9EA-1E46-805B-8B33621608CC}">
      <dgm:prSet/>
      <dgm:spPr/>
      <dgm:t>
        <a:bodyPr/>
        <a:lstStyle/>
        <a:p>
          <a:endParaRPr lang="zh-CN" altLang="en-US"/>
        </a:p>
      </dgm:t>
    </dgm:pt>
    <dgm:pt modelId="{B72129B0-A333-0740-B98C-5540089926AF}">
      <dgm:prSet phldrT="[文本]"/>
      <dgm:spPr/>
      <dgm:t>
        <a:bodyPr/>
        <a:lstStyle/>
        <a:p>
          <a:r>
            <a:rPr lang="en-US" altLang="zh-CN" dirty="0" smtClean="0"/>
            <a:t>HMM</a:t>
          </a:r>
          <a:r>
            <a:rPr lang="zh-CN" altLang="en-US" dirty="0" smtClean="0"/>
            <a:t>预测</a:t>
          </a:r>
          <a:endParaRPr lang="zh-CN" altLang="en-US" dirty="0"/>
        </a:p>
      </dgm:t>
    </dgm:pt>
    <dgm:pt modelId="{A49C6F15-AE30-4041-8F49-B04A667FB9D4}" type="parTrans" cxnId="{A7127C71-FB42-6945-BD85-98E582EB287E}">
      <dgm:prSet/>
      <dgm:spPr/>
      <dgm:t>
        <a:bodyPr/>
        <a:lstStyle/>
        <a:p>
          <a:endParaRPr lang="zh-CN" altLang="en-US"/>
        </a:p>
      </dgm:t>
    </dgm:pt>
    <dgm:pt modelId="{A14D54E3-4735-834A-AA60-DD6AC7932135}" type="sibTrans" cxnId="{A7127C71-FB42-6945-BD85-98E582EB287E}">
      <dgm:prSet/>
      <dgm:spPr/>
      <dgm:t>
        <a:bodyPr/>
        <a:lstStyle/>
        <a:p>
          <a:endParaRPr lang="zh-CN" altLang="en-US"/>
        </a:p>
      </dgm:t>
    </dgm:pt>
    <dgm:pt modelId="{2147B515-2A9A-FA48-93DC-4E0D49C5B5D2}">
      <dgm:prSet/>
      <dgm:spPr/>
      <dgm:t>
        <a:bodyPr/>
        <a:lstStyle/>
        <a:p>
          <a:r>
            <a:rPr lang="zh-CN" altLang="en-US" dirty="0" smtClean="0"/>
            <a:t>聚类分析</a:t>
          </a:r>
          <a:endParaRPr lang="zh-CN" altLang="en-US" dirty="0"/>
        </a:p>
      </dgm:t>
    </dgm:pt>
    <dgm:pt modelId="{F838FD3A-9339-B64E-8F86-CFFCD394BA94}" type="parTrans" cxnId="{270B82D6-66B8-BE4B-94FA-A776CAA51676}">
      <dgm:prSet/>
      <dgm:spPr/>
      <dgm:t>
        <a:bodyPr/>
        <a:lstStyle/>
        <a:p>
          <a:endParaRPr lang="zh-CN" altLang="en-US"/>
        </a:p>
      </dgm:t>
    </dgm:pt>
    <dgm:pt modelId="{028975C4-CBE5-0749-9C2E-5DCA151B60A8}" type="sibTrans" cxnId="{270B82D6-66B8-BE4B-94FA-A776CAA51676}">
      <dgm:prSet/>
      <dgm:spPr/>
      <dgm:t>
        <a:bodyPr/>
        <a:lstStyle/>
        <a:p>
          <a:endParaRPr lang="zh-CN" altLang="en-US"/>
        </a:p>
      </dgm:t>
    </dgm:pt>
    <dgm:pt modelId="{21FD453A-9F94-AD4E-A780-9110973570AF}" type="pres">
      <dgm:prSet presAssocID="{02B24A73-E76C-1343-B38E-6BA5C64CC29D}" presName="Name0" presStyleCnt="0">
        <dgm:presLayoutVars>
          <dgm:dir/>
          <dgm:resizeHandles val="exact"/>
        </dgm:presLayoutVars>
      </dgm:prSet>
      <dgm:spPr/>
    </dgm:pt>
    <dgm:pt modelId="{E77DA8EC-46E5-2F4F-9630-1B0F7914E612}" type="pres">
      <dgm:prSet presAssocID="{1CF64276-A63B-8345-85F4-AD08CF4DEDC6}" presName="parTxOnly" presStyleLbl="node1" presStyleIdx="0" presStyleCnt="4">
        <dgm:presLayoutVars>
          <dgm:bulletEnabled val="1"/>
        </dgm:presLayoutVars>
      </dgm:prSet>
      <dgm:spPr/>
      <dgm:t>
        <a:bodyPr/>
        <a:lstStyle/>
        <a:p>
          <a:endParaRPr lang="zh-CN" altLang="en-US"/>
        </a:p>
      </dgm:t>
    </dgm:pt>
    <dgm:pt modelId="{A6CD5200-83D5-6548-A610-73396401606A}" type="pres">
      <dgm:prSet presAssocID="{55C2651E-96A8-F440-9AFC-88C93171127F}" presName="parSpace" presStyleCnt="0"/>
      <dgm:spPr/>
    </dgm:pt>
    <dgm:pt modelId="{5AFE6426-730A-8042-B469-50297AD8E22C}" type="pres">
      <dgm:prSet presAssocID="{35CF8F67-0F44-0642-AB30-55B1B8B530DE}" presName="parTxOnly" presStyleLbl="node1" presStyleIdx="1" presStyleCnt="4">
        <dgm:presLayoutVars>
          <dgm:bulletEnabled val="1"/>
        </dgm:presLayoutVars>
      </dgm:prSet>
      <dgm:spPr/>
      <dgm:t>
        <a:bodyPr/>
        <a:lstStyle/>
        <a:p>
          <a:endParaRPr lang="zh-CN" altLang="en-US"/>
        </a:p>
      </dgm:t>
    </dgm:pt>
    <dgm:pt modelId="{B69743F3-27D5-814F-916B-E3F3C970F640}" type="pres">
      <dgm:prSet presAssocID="{43ECB26B-5615-4E4E-9ED5-82E9CFDC5B16}" presName="parSpace" presStyleCnt="0"/>
      <dgm:spPr/>
    </dgm:pt>
    <dgm:pt modelId="{4E73DF93-5FCC-DF47-B513-2D94291FA2F9}" type="pres">
      <dgm:prSet presAssocID="{2147B515-2A9A-FA48-93DC-4E0D49C5B5D2}" presName="parTxOnly" presStyleLbl="node1" presStyleIdx="2" presStyleCnt="4">
        <dgm:presLayoutVars>
          <dgm:bulletEnabled val="1"/>
        </dgm:presLayoutVars>
      </dgm:prSet>
      <dgm:spPr/>
      <dgm:t>
        <a:bodyPr/>
        <a:lstStyle/>
        <a:p>
          <a:endParaRPr lang="zh-CN" altLang="en-US"/>
        </a:p>
      </dgm:t>
    </dgm:pt>
    <dgm:pt modelId="{7003A1EB-8F62-5549-87CE-570CB71401FA}" type="pres">
      <dgm:prSet presAssocID="{028975C4-CBE5-0749-9C2E-5DCA151B60A8}" presName="parSpace" presStyleCnt="0"/>
      <dgm:spPr/>
    </dgm:pt>
    <dgm:pt modelId="{CD7928E8-220B-324E-B091-C67AA4330677}" type="pres">
      <dgm:prSet presAssocID="{B72129B0-A333-0740-B98C-5540089926AF}" presName="parTxOnly" presStyleLbl="node1" presStyleIdx="3" presStyleCnt="4">
        <dgm:presLayoutVars>
          <dgm:bulletEnabled val="1"/>
        </dgm:presLayoutVars>
      </dgm:prSet>
      <dgm:spPr/>
      <dgm:t>
        <a:bodyPr/>
        <a:lstStyle/>
        <a:p>
          <a:endParaRPr lang="zh-CN" altLang="en-US"/>
        </a:p>
      </dgm:t>
    </dgm:pt>
  </dgm:ptLst>
  <dgm:cxnLst>
    <dgm:cxn modelId="{E6685C1A-6D02-AD4A-BF62-9146976AE8C2}" type="presOf" srcId="{1CF64276-A63B-8345-85F4-AD08CF4DEDC6}" destId="{E77DA8EC-46E5-2F4F-9630-1B0F7914E612}" srcOrd="0" destOrd="0" presId="urn:microsoft.com/office/officeart/2005/8/layout/hChevron3"/>
    <dgm:cxn modelId="{EFE62C12-E5A5-4741-8B2C-1E840719BBC4}" type="presOf" srcId="{2147B515-2A9A-FA48-93DC-4E0D49C5B5D2}" destId="{4E73DF93-5FCC-DF47-B513-2D94291FA2F9}" srcOrd="0" destOrd="0" presId="urn:microsoft.com/office/officeart/2005/8/layout/hChevron3"/>
    <dgm:cxn modelId="{A7127C71-FB42-6945-BD85-98E582EB287E}" srcId="{02B24A73-E76C-1343-B38E-6BA5C64CC29D}" destId="{B72129B0-A333-0740-B98C-5540089926AF}" srcOrd="3" destOrd="0" parTransId="{A49C6F15-AE30-4041-8F49-B04A667FB9D4}" sibTransId="{A14D54E3-4735-834A-AA60-DD6AC7932135}"/>
    <dgm:cxn modelId="{E5169BBA-100D-0E40-8B0F-BE91E2F1004D}" type="presOf" srcId="{B72129B0-A333-0740-B98C-5540089926AF}" destId="{CD7928E8-220B-324E-B091-C67AA4330677}" srcOrd="0" destOrd="0" presId="urn:microsoft.com/office/officeart/2005/8/layout/hChevron3"/>
    <dgm:cxn modelId="{C608D5C5-6226-014F-B7BC-F474C7B24BF5}" type="presOf" srcId="{02B24A73-E76C-1343-B38E-6BA5C64CC29D}" destId="{21FD453A-9F94-AD4E-A780-9110973570AF}" srcOrd="0" destOrd="0" presId="urn:microsoft.com/office/officeart/2005/8/layout/hChevron3"/>
    <dgm:cxn modelId="{270B82D6-66B8-BE4B-94FA-A776CAA51676}" srcId="{02B24A73-E76C-1343-B38E-6BA5C64CC29D}" destId="{2147B515-2A9A-FA48-93DC-4E0D49C5B5D2}" srcOrd="2" destOrd="0" parTransId="{F838FD3A-9339-B64E-8F86-CFFCD394BA94}" sibTransId="{028975C4-CBE5-0749-9C2E-5DCA151B60A8}"/>
    <dgm:cxn modelId="{B1DC695A-B946-2344-811F-3579FEDA0E53}" srcId="{02B24A73-E76C-1343-B38E-6BA5C64CC29D}" destId="{1CF64276-A63B-8345-85F4-AD08CF4DEDC6}" srcOrd="0" destOrd="0" parTransId="{E4FD0E3E-7C08-5945-9563-B40862105AE4}" sibTransId="{55C2651E-96A8-F440-9AFC-88C93171127F}"/>
    <dgm:cxn modelId="{9070069A-B9EA-1E46-805B-8B33621608CC}" srcId="{02B24A73-E76C-1343-B38E-6BA5C64CC29D}" destId="{35CF8F67-0F44-0642-AB30-55B1B8B530DE}" srcOrd="1" destOrd="0" parTransId="{455DD704-0133-0D44-BD25-BDA32E5172ED}" sibTransId="{43ECB26B-5615-4E4E-9ED5-82E9CFDC5B16}"/>
    <dgm:cxn modelId="{2DE2AB61-6883-9449-9959-0F0EE9A20BB2}" type="presOf" srcId="{35CF8F67-0F44-0642-AB30-55B1B8B530DE}" destId="{5AFE6426-730A-8042-B469-50297AD8E22C}" srcOrd="0" destOrd="0" presId="urn:microsoft.com/office/officeart/2005/8/layout/hChevron3"/>
    <dgm:cxn modelId="{9DBA528A-A1B8-5C40-A518-A050C49B497D}" type="presParOf" srcId="{21FD453A-9F94-AD4E-A780-9110973570AF}" destId="{E77DA8EC-46E5-2F4F-9630-1B0F7914E612}" srcOrd="0" destOrd="0" presId="urn:microsoft.com/office/officeart/2005/8/layout/hChevron3"/>
    <dgm:cxn modelId="{494D37D6-034B-434E-AB90-E27A1994970C}" type="presParOf" srcId="{21FD453A-9F94-AD4E-A780-9110973570AF}" destId="{A6CD5200-83D5-6548-A610-73396401606A}" srcOrd="1" destOrd="0" presId="urn:microsoft.com/office/officeart/2005/8/layout/hChevron3"/>
    <dgm:cxn modelId="{DD5B024C-4A4C-8849-B470-00E32BDB1830}" type="presParOf" srcId="{21FD453A-9F94-AD4E-A780-9110973570AF}" destId="{5AFE6426-730A-8042-B469-50297AD8E22C}" srcOrd="2" destOrd="0" presId="urn:microsoft.com/office/officeart/2005/8/layout/hChevron3"/>
    <dgm:cxn modelId="{88D44B73-B8F6-7049-A92A-11D899CF3547}" type="presParOf" srcId="{21FD453A-9F94-AD4E-A780-9110973570AF}" destId="{B69743F3-27D5-814F-916B-E3F3C970F640}" srcOrd="3" destOrd="0" presId="urn:microsoft.com/office/officeart/2005/8/layout/hChevron3"/>
    <dgm:cxn modelId="{BADE2B58-2F18-8545-B1CB-09C7559F5E9F}" type="presParOf" srcId="{21FD453A-9F94-AD4E-A780-9110973570AF}" destId="{4E73DF93-5FCC-DF47-B513-2D94291FA2F9}" srcOrd="4" destOrd="0" presId="urn:microsoft.com/office/officeart/2005/8/layout/hChevron3"/>
    <dgm:cxn modelId="{135C108C-83AD-244C-A182-2E72332A39A0}" type="presParOf" srcId="{21FD453A-9F94-AD4E-A780-9110973570AF}" destId="{7003A1EB-8F62-5549-87CE-570CB71401FA}" srcOrd="5" destOrd="0" presId="urn:microsoft.com/office/officeart/2005/8/layout/hChevron3"/>
    <dgm:cxn modelId="{A4807F3C-927C-884D-8666-52CC02255F04}" type="presParOf" srcId="{21FD453A-9F94-AD4E-A780-9110973570AF}" destId="{CD7928E8-220B-324E-B091-C67AA4330677}"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D8A953-AB98-264C-A306-486C9BDC222C}"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zh-CN" altLang="en-US"/>
        </a:p>
      </dgm:t>
    </dgm:pt>
    <dgm:pt modelId="{95FE3946-3706-7745-8CBA-3DFEE1EB9AD0}">
      <dgm:prSet phldrT="[文本]" custT="1"/>
      <dgm:spPr/>
      <dgm:t>
        <a:bodyPr/>
        <a:lstStyle/>
        <a:p>
          <a:r>
            <a:rPr lang="en-US" altLang="zh-CN" sz="2500" dirty="0" smtClean="0"/>
            <a:t>KNN</a:t>
          </a:r>
          <a:r>
            <a:rPr lang="zh-CN" altLang="en-US" sz="2500" dirty="0" smtClean="0"/>
            <a:t>方法寻找与</a:t>
          </a:r>
          <a:r>
            <a:rPr lang="en-US" altLang="zh-CN" sz="2500" dirty="0" smtClean="0"/>
            <a:t>L</a:t>
          </a:r>
          <a:r>
            <a:rPr lang="zh-CN" altLang="en-US" sz="2500" dirty="0" smtClean="0"/>
            <a:t>同时间段相似的</a:t>
          </a:r>
          <a:r>
            <a:rPr lang="en-US" altLang="zh-CN" sz="2500" dirty="0" smtClean="0"/>
            <a:t>K</a:t>
          </a:r>
          <a:r>
            <a:rPr lang="zh-CN" altLang="en-US" sz="2500" dirty="0" smtClean="0"/>
            <a:t>个序列（利用活动相关性分析）</a:t>
          </a:r>
          <a:endParaRPr lang="zh-CN" altLang="en-US" sz="2500" dirty="0"/>
        </a:p>
      </dgm:t>
    </dgm:pt>
    <dgm:pt modelId="{139E1FE0-90FE-B546-88BF-CEC204D0DF30}" type="parTrans" cxnId="{DFA5442F-6319-6A4C-BCF6-9FC40DE0538B}">
      <dgm:prSet/>
      <dgm:spPr/>
      <dgm:t>
        <a:bodyPr/>
        <a:lstStyle/>
        <a:p>
          <a:endParaRPr lang="zh-CN" altLang="en-US"/>
        </a:p>
      </dgm:t>
    </dgm:pt>
    <dgm:pt modelId="{57694F1E-AF8B-E94B-9C56-9E2B1D1848F0}" type="sibTrans" cxnId="{DFA5442F-6319-6A4C-BCF6-9FC40DE0538B}">
      <dgm:prSet/>
      <dgm:spPr/>
      <dgm:t>
        <a:bodyPr/>
        <a:lstStyle/>
        <a:p>
          <a:endParaRPr lang="zh-CN" altLang="en-US"/>
        </a:p>
      </dgm:t>
    </dgm:pt>
    <dgm:pt modelId="{6FD3EED2-56C0-6245-BA1F-7E471966715F}">
      <dgm:prSet phldrT="[文本]"/>
      <dgm:spPr/>
      <dgm:t>
        <a:bodyPr/>
        <a:lstStyle/>
        <a:p>
          <a:r>
            <a:rPr lang="zh-CN" altLang="en-US" dirty="0" smtClean="0"/>
            <a:t>构建</a:t>
          </a:r>
          <a:r>
            <a:rPr lang="en-US" altLang="zh-CN" dirty="0" smtClean="0"/>
            <a:t>HMM</a:t>
          </a:r>
          <a:r>
            <a:rPr lang="zh-CN" altLang="en-US" dirty="0" smtClean="0"/>
            <a:t>模型</a:t>
          </a:r>
          <a:endParaRPr lang="zh-CN" altLang="en-US" dirty="0"/>
        </a:p>
      </dgm:t>
    </dgm:pt>
    <dgm:pt modelId="{4AEB9582-1167-E647-9CFB-98D7A9C62B2F}" type="parTrans" cxnId="{96B3F63F-E39D-D64E-A543-6CBC5292672A}">
      <dgm:prSet/>
      <dgm:spPr/>
      <dgm:t>
        <a:bodyPr/>
        <a:lstStyle/>
        <a:p>
          <a:endParaRPr lang="zh-CN" altLang="en-US"/>
        </a:p>
      </dgm:t>
    </dgm:pt>
    <dgm:pt modelId="{6757BB62-0457-414E-AAA4-FC2019B9DCB5}" type="sibTrans" cxnId="{96B3F63F-E39D-D64E-A543-6CBC5292672A}">
      <dgm:prSet/>
      <dgm:spPr/>
      <dgm:t>
        <a:bodyPr/>
        <a:lstStyle/>
        <a:p>
          <a:endParaRPr lang="zh-CN" altLang="en-US"/>
        </a:p>
      </dgm:t>
    </dgm:pt>
    <dgm:pt modelId="{0ED44FF9-86DF-F34E-A0F7-CA7B45D7690C}">
      <dgm:prSet phldrT="[文本]"/>
      <dgm:spPr/>
      <dgm:t>
        <a:bodyPr/>
        <a:lstStyle/>
        <a:p>
          <a:r>
            <a:rPr lang="zh-CN" altLang="en-US" dirty="0" smtClean="0"/>
            <a:t>将</a:t>
          </a:r>
          <a:r>
            <a:rPr lang="en-US" altLang="zh-CN" dirty="0" smtClean="0"/>
            <a:t>K</a:t>
          </a:r>
          <a:r>
            <a:rPr lang="zh-CN" altLang="en-US" dirty="0" smtClean="0"/>
            <a:t>个活动序列作为隐含态输入</a:t>
          </a:r>
          <a:endParaRPr lang="zh-CN" altLang="en-US" dirty="0"/>
        </a:p>
      </dgm:t>
    </dgm:pt>
    <dgm:pt modelId="{23B8A673-176B-7241-9640-22EAD9D56DAB}" type="parTrans" cxnId="{9C901439-F440-C54B-8AAF-FFFCAFD406A6}">
      <dgm:prSet/>
      <dgm:spPr/>
      <dgm:t>
        <a:bodyPr/>
        <a:lstStyle/>
        <a:p>
          <a:endParaRPr lang="zh-CN" altLang="en-US"/>
        </a:p>
      </dgm:t>
    </dgm:pt>
    <dgm:pt modelId="{AE8DA4D9-77DF-0147-9999-495A4F4A872E}" type="sibTrans" cxnId="{9C901439-F440-C54B-8AAF-FFFCAFD406A6}">
      <dgm:prSet/>
      <dgm:spPr/>
      <dgm:t>
        <a:bodyPr/>
        <a:lstStyle/>
        <a:p>
          <a:endParaRPr lang="zh-CN" altLang="en-US"/>
        </a:p>
      </dgm:t>
    </dgm:pt>
    <dgm:pt modelId="{1567E691-E6BB-D648-A5E0-99B5389AA86E}">
      <dgm:prSet phldrT="[文本]"/>
      <dgm:spPr/>
      <dgm:t>
        <a:bodyPr/>
        <a:lstStyle/>
        <a:p>
          <a:r>
            <a:rPr lang="zh-CN" altLang="en-US" dirty="0" smtClean="0"/>
            <a:t>时间序列作为可观测态输入</a:t>
          </a:r>
          <a:endParaRPr lang="zh-CN" altLang="en-US" dirty="0"/>
        </a:p>
      </dgm:t>
    </dgm:pt>
    <dgm:pt modelId="{C4F8B912-6D1D-0641-AA71-34D6984A5CE7}" type="parTrans" cxnId="{C0384CC3-E30B-1346-9977-C98842F6FFB4}">
      <dgm:prSet/>
      <dgm:spPr/>
      <dgm:t>
        <a:bodyPr/>
        <a:lstStyle/>
        <a:p>
          <a:endParaRPr lang="zh-CN" altLang="en-US"/>
        </a:p>
      </dgm:t>
    </dgm:pt>
    <dgm:pt modelId="{487AE590-675B-EC44-B696-845E11DAD049}" type="sibTrans" cxnId="{C0384CC3-E30B-1346-9977-C98842F6FFB4}">
      <dgm:prSet/>
      <dgm:spPr/>
      <dgm:t>
        <a:bodyPr/>
        <a:lstStyle/>
        <a:p>
          <a:endParaRPr lang="zh-CN" altLang="en-US"/>
        </a:p>
      </dgm:t>
    </dgm:pt>
    <dgm:pt modelId="{428C44C0-64AB-4B4F-8FA2-EB3F59B749E8}">
      <dgm:prSet phldrT="[文本]"/>
      <dgm:spPr/>
      <dgm:t>
        <a:bodyPr/>
        <a:lstStyle/>
        <a:p>
          <a:r>
            <a:rPr lang="zh-CN" altLang="en-US" dirty="0" smtClean="0"/>
            <a:t>给出预测序列</a:t>
          </a:r>
          <a:endParaRPr lang="zh-CN" altLang="en-US" dirty="0"/>
        </a:p>
      </dgm:t>
    </dgm:pt>
    <dgm:pt modelId="{04E75279-3170-CA43-AC19-F814D8EF8EF3}" type="parTrans" cxnId="{9D321DE5-ADF8-0345-9A2F-C41DDEBE3D8D}">
      <dgm:prSet/>
      <dgm:spPr/>
      <dgm:t>
        <a:bodyPr/>
        <a:lstStyle/>
        <a:p>
          <a:endParaRPr lang="zh-CN" altLang="en-US"/>
        </a:p>
      </dgm:t>
    </dgm:pt>
    <dgm:pt modelId="{A62D8211-0D10-8E48-BB41-A394DC7CE510}" type="sibTrans" cxnId="{9D321DE5-ADF8-0345-9A2F-C41DDEBE3D8D}">
      <dgm:prSet/>
      <dgm:spPr/>
      <dgm:t>
        <a:bodyPr/>
        <a:lstStyle/>
        <a:p>
          <a:endParaRPr lang="zh-CN" altLang="en-US"/>
        </a:p>
      </dgm:t>
    </dgm:pt>
    <dgm:pt modelId="{E48F67BF-F21F-AB4C-B430-2A6E11726C0D}">
      <dgm:prSet phldrT="[文本]"/>
      <dgm:spPr/>
      <dgm:t>
        <a:bodyPr/>
        <a:lstStyle/>
        <a:p>
          <a:r>
            <a:rPr lang="zh-CN" altLang="en-US" dirty="0" smtClean="0"/>
            <a:t>利用</a:t>
          </a:r>
          <a:r>
            <a:rPr lang="en-US" altLang="en-US" dirty="0" smtClean="0"/>
            <a:t>Viterbi</a:t>
          </a:r>
          <a:r>
            <a:rPr lang="zh-CN" altLang="en-US" dirty="0" smtClean="0"/>
            <a:t>算法对给定输入时间段寻找最大似然输出序列</a:t>
          </a:r>
          <a:endParaRPr lang="zh-CN" altLang="en-US" dirty="0"/>
        </a:p>
      </dgm:t>
    </dgm:pt>
    <dgm:pt modelId="{66BB395E-43BA-7941-9ADD-885AEA0DAF1D}" type="parTrans" cxnId="{B74D6334-F5E7-174B-B777-4DCB49AC35A3}">
      <dgm:prSet/>
      <dgm:spPr/>
      <dgm:t>
        <a:bodyPr/>
        <a:lstStyle/>
        <a:p>
          <a:endParaRPr lang="zh-CN" altLang="en-US"/>
        </a:p>
      </dgm:t>
    </dgm:pt>
    <dgm:pt modelId="{E29C6676-A562-684E-BE5E-9BA7712DE773}" type="sibTrans" cxnId="{B74D6334-F5E7-174B-B777-4DCB49AC35A3}">
      <dgm:prSet/>
      <dgm:spPr/>
      <dgm:t>
        <a:bodyPr/>
        <a:lstStyle/>
        <a:p>
          <a:endParaRPr lang="zh-CN" altLang="en-US"/>
        </a:p>
      </dgm:t>
    </dgm:pt>
    <dgm:pt modelId="{7BF035B6-9A91-974D-8B36-0DFD4A03298B}">
      <dgm:prSet phldrT="[文本]"/>
      <dgm:spPr/>
      <dgm:t>
        <a:bodyPr/>
        <a:lstStyle/>
        <a:p>
          <a:r>
            <a:rPr lang="zh-CN" altLang="en-US" dirty="0" smtClean="0"/>
            <a:t>寻找相似日期</a:t>
          </a:r>
          <a:endParaRPr lang="zh-CN" altLang="en-US" dirty="0"/>
        </a:p>
      </dgm:t>
    </dgm:pt>
    <dgm:pt modelId="{6AA6C707-F964-CE48-8519-C7EABE152FE2}" type="sibTrans" cxnId="{77EDDFAE-98B0-6E4A-8368-D63818B7D065}">
      <dgm:prSet/>
      <dgm:spPr/>
      <dgm:t>
        <a:bodyPr/>
        <a:lstStyle/>
        <a:p>
          <a:endParaRPr lang="zh-CN" altLang="en-US"/>
        </a:p>
      </dgm:t>
    </dgm:pt>
    <dgm:pt modelId="{6850AF14-FBE1-BC40-B1CA-61E45B29A0CB}" type="parTrans" cxnId="{77EDDFAE-98B0-6E4A-8368-D63818B7D065}">
      <dgm:prSet/>
      <dgm:spPr/>
      <dgm:t>
        <a:bodyPr/>
        <a:lstStyle/>
        <a:p>
          <a:endParaRPr lang="zh-CN" altLang="en-US"/>
        </a:p>
      </dgm:t>
    </dgm:pt>
    <dgm:pt modelId="{F72C78C0-0CA9-3C45-BC4B-C40A9D02C571}">
      <dgm:prSet/>
      <dgm:spPr/>
      <dgm:t>
        <a:bodyPr/>
        <a:lstStyle/>
        <a:p>
          <a:r>
            <a:rPr lang="zh-CN" altLang="en-US" dirty="0" smtClean="0"/>
            <a:t>将序列作为活动观测</a:t>
          </a:r>
          <a:r>
            <a:rPr lang="en-US" altLang="zh-CN" dirty="0" smtClean="0"/>
            <a:t>L</a:t>
          </a:r>
          <a:r>
            <a:rPr lang="zh-CN" altLang="en-US" dirty="0" smtClean="0"/>
            <a:t>的后续预测</a:t>
          </a:r>
          <a:endParaRPr lang="zh-CN" altLang="en-US" dirty="0"/>
        </a:p>
      </dgm:t>
    </dgm:pt>
    <dgm:pt modelId="{B7ECCCBE-1582-E24B-BAB1-768140E47424}" type="parTrans" cxnId="{4471453E-BC97-C148-A9F9-DC668267A2F0}">
      <dgm:prSet/>
      <dgm:spPr/>
      <dgm:t>
        <a:bodyPr/>
        <a:lstStyle/>
        <a:p>
          <a:endParaRPr lang="zh-CN" altLang="en-US"/>
        </a:p>
      </dgm:t>
    </dgm:pt>
    <dgm:pt modelId="{E7D9199E-B2CF-8A40-813B-94EA41CD14AE}" type="sibTrans" cxnId="{4471453E-BC97-C148-A9F9-DC668267A2F0}">
      <dgm:prSet/>
      <dgm:spPr/>
      <dgm:t>
        <a:bodyPr/>
        <a:lstStyle/>
        <a:p>
          <a:endParaRPr lang="zh-CN" altLang="en-US"/>
        </a:p>
      </dgm:t>
    </dgm:pt>
    <dgm:pt modelId="{C9E98243-732E-DA4F-905A-A3D639323E1A}">
      <dgm:prSet custT="1"/>
      <dgm:spPr/>
      <dgm:t>
        <a:bodyPr/>
        <a:lstStyle/>
        <a:p>
          <a:r>
            <a:rPr lang="zh-CN" altLang="en-US" sz="2500" dirty="0" smtClean="0"/>
            <a:t>给定当前一段时间的活动观测序列</a:t>
          </a:r>
          <a:r>
            <a:rPr lang="en-US" altLang="zh-CN" sz="2500" dirty="0" smtClean="0"/>
            <a:t>L</a:t>
          </a:r>
          <a:endParaRPr lang="zh-CN" altLang="en-US" sz="2500" dirty="0"/>
        </a:p>
      </dgm:t>
    </dgm:pt>
    <dgm:pt modelId="{A9DEB4C5-7D25-3246-A84A-EC71DB10BEA5}" type="parTrans" cxnId="{FFB0428D-C4BE-7D40-87B9-EE5F56FC6E98}">
      <dgm:prSet/>
      <dgm:spPr/>
      <dgm:t>
        <a:bodyPr/>
        <a:lstStyle/>
        <a:p>
          <a:endParaRPr lang="zh-CN" altLang="en-US"/>
        </a:p>
      </dgm:t>
    </dgm:pt>
    <dgm:pt modelId="{E08D53A0-5793-6745-9548-1FCE6D99D855}" type="sibTrans" cxnId="{FFB0428D-C4BE-7D40-87B9-EE5F56FC6E98}">
      <dgm:prSet/>
      <dgm:spPr/>
      <dgm:t>
        <a:bodyPr/>
        <a:lstStyle/>
        <a:p>
          <a:endParaRPr lang="zh-CN" altLang="en-US"/>
        </a:p>
      </dgm:t>
    </dgm:pt>
    <dgm:pt modelId="{9DF10A9B-164D-A94E-8F74-7016D5BE5325}" type="pres">
      <dgm:prSet presAssocID="{83D8A953-AB98-264C-A306-486C9BDC222C}" presName="linearFlow" presStyleCnt="0">
        <dgm:presLayoutVars>
          <dgm:dir/>
          <dgm:animLvl val="lvl"/>
          <dgm:resizeHandles val="exact"/>
        </dgm:presLayoutVars>
      </dgm:prSet>
      <dgm:spPr/>
      <dgm:t>
        <a:bodyPr/>
        <a:lstStyle/>
        <a:p>
          <a:endParaRPr lang="zh-CN" altLang="en-US"/>
        </a:p>
      </dgm:t>
    </dgm:pt>
    <dgm:pt modelId="{6B65590E-381F-2147-8033-C0163CF80C5F}" type="pres">
      <dgm:prSet presAssocID="{7BF035B6-9A91-974D-8B36-0DFD4A03298B}" presName="composite" presStyleCnt="0"/>
      <dgm:spPr/>
    </dgm:pt>
    <dgm:pt modelId="{6DF5CAE9-45CC-E845-8152-A8F440A74929}" type="pres">
      <dgm:prSet presAssocID="{7BF035B6-9A91-974D-8B36-0DFD4A03298B}" presName="parentText" presStyleLbl="alignNode1" presStyleIdx="0" presStyleCnt="3">
        <dgm:presLayoutVars>
          <dgm:chMax val="1"/>
          <dgm:bulletEnabled val="1"/>
        </dgm:presLayoutVars>
      </dgm:prSet>
      <dgm:spPr/>
      <dgm:t>
        <a:bodyPr/>
        <a:lstStyle/>
        <a:p>
          <a:endParaRPr lang="zh-CN" altLang="en-US"/>
        </a:p>
      </dgm:t>
    </dgm:pt>
    <dgm:pt modelId="{424D1FDE-6408-D048-989A-755FBB5D025B}" type="pres">
      <dgm:prSet presAssocID="{7BF035B6-9A91-974D-8B36-0DFD4A03298B}" presName="descendantText" presStyleLbl="alignAcc1" presStyleIdx="0" presStyleCnt="3">
        <dgm:presLayoutVars>
          <dgm:bulletEnabled val="1"/>
        </dgm:presLayoutVars>
      </dgm:prSet>
      <dgm:spPr/>
      <dgm:t>
        <a:bodyPr/>
        <a:lstStyle/>
        <a:p>
          <a:endParaRPr lang="zh-CN" altLang="en-US"/>
        </a:p>
      </dgm:t>
    </dgm:pt>
    <dgm:pt modelId="{708EAF92-204A-0E44-B924-99A16E0385F2}" type="pres">
      <dgm:prSet presAssocID="{6AA6C707-F964-CE48-8519-C7EABE152FE2}" presName="sp" presStyleCnt="0"/>
      <dgm:spPr/>
    </dgm:pt>
    <dgm:pt modelId="{9D3A13A8-ACAB-564A-A76A-1268686D962F}" type="pres">
      <dgm:prSet presAssocID="{6FD3EED2-56C0-6245-BA1F-7E471966715F}" presName="composite" presStyleCnt="0"/>
      <dgm:spPr/>
    </dgm:pt>
    <dgm:pt modelId="{D69B61E8-9744-9D49-AD4C-2D9A71B7157A}" type="pres">
      <dgm:prSet presAssocID="{6FD3EED2-56C0-6245-BA1F-7E471966715F}" presName="parentText" presStyleLbl="alignNode1" presStyleIdx="1" presStyleCnt="3">
        <dgm:presLayoutVars>
          <dgm:chMax val="1"/>
          <dgm:bulletEnabled val="1"/>
        </dgm:presLayoutVars>
      </dgm:prSet>
      <dgm:spPr/>
      <dgm:t>
        <a:bodyPr/>
        <a:lstStyle/>
        <a:p>
          <a:endParaRPr lang="zh-CN" altLang="en-US"/>
        </a:p>
      </dgm:t>
    </dgm:pt>
    <dgm:pt modelId="{A0F8F5F7-228A-D144-9EE2-4C52FCC695F6}" type="pres">
      <dgm:prSet presAssocID="{6FD3EED2-56C0-6245-BA1F-7E471966715F}" presName="descendantText" presStyleLbl="alignAcc1" presStyleIdx="1" presStyleCnt="3">
        <dgm:presLayoutVars>
          <dgm:bulletEnabled val="1"/>
        </dgm:presLayoutVars>
      </dgm:prSet>
      <dgm:spPr/>
      <dgm:t>
        <a:bodyPr/>
        <a:lstStyle/>
        <a:p>
          <a:endParaRPr lang="zh-CN" altLang="en-US"/>
        </a:p>
      </dgm:t>
    </dgm:pt>
    <dgm:pt modelId="{3DD495B8-AFFD-8243-AD29-0A2C10FB2D75}" type="pres">
      <dgm:prSet presAssocID="{6757BB62-0457-414E-AAA4-FC2019B9DCB5}" presName="sp" presStyleCnt="0"/>
      <dgm:spPr/>
    </dgm:pt>
    <dgm:pt modelId="{3A237A87-6EE4-7440-B639-488A053096D3}" type="pres">
      <dgm:prSet presAssocID="{428C44C0-64AB-4B4F-8FA2-EB3F59B749E8}" presName="composite" presStyleCnt="0"/>
      <dgm:spPr/>
    </dgm:pt>
    <dgm:pt modelId="{3E7900AE-973C-5B44-922A-1117B9433DCF}" type="pres">
      <dgm:prSet presAssocID="{428C44C0-64AB-4B4F-8FA2-EB3F59B749E8}" presName="parentText" presStyleLbl="alignNode1" presStyleIdx="2" presStyleCnt="3">
        <dgm:presLayoutVars>
          <dgm:chMax val="1"/>
          <dgm:bulletEnabled val="1"/>
        </dgm:presLayoutVars>
      </dgm:prSet>
      <dgm:spPr/>
      <dgm:t>
        <a:bodyPr/>
        <a:lstStyle/>
        <a:p>
          <a:endParaRPr lang="zh-CN" altLang="en-US"/>
        </a:p>
      </dgm:t>
    </dgm:pt>
    <dgm:pt modelId="{AB12BF32-D95D-6644-A3B8-B250FEAF6B8C}" type="pres">
      <dgm:prSet presAssocID="{428C44C0-64AB-4B4F-8FA2-EB3F59B749E8}" presName="descendantText" presStyleLbl="alignAcc1" presStyleIdx="2" presStyleCnt="3">
        <dgm:presLayoutVars>
          <dgm:bulletEnabled val="1"/>
        </dgm:presLayoutVars>
      </dgm:prSet>
      <dgm:spPr/>
      <dgm:t>
        <a:bodyPr/>
        <a:lstStyle/>
        <a:p>
          <a:endParaRPr lang="zh-CN" altLang="en-US"/>
        </a:p>
      </dgm:t>
    </dgm:pt>
  </dgm:ptLst>
  <dgm:cxnLst>
    <dgm:cxn modelId="{4471453E-BC97-C148-A9F9-DC668267A2F0}" srcId="{428C44C0-64AB-4B4F-8FA2-EB3F59B749E8}" destId="{F72C78C0-0CA9-3C45-BC4B-C40A9D02C571}" srcOrd="1" destOrd="0" parTransId="{B7ECCCBE-1582-E24B-BAB1-768140E47424}" sibTransId="{E7D9199E-B2CF-8A40-813B-94EA41CD14AE}"/>
    <dgm:cxn modelId="{A85D9E03-0225-F041-A565-E1847F4E60EC}" type="presOf" srcId="{7BF035B6-9A91-974D-8B36-0DFD4A03298B}" destId="{6DF5CAE9-45CC-E845-8152-A8F440A74929}" srcOrd="0" destOrd="0" presId="urn:microsoft.com/office/officeart/2005/8/layout/chevron2"/>
    <dgm:cxn modelId="{FFB0428D-C4BE-7D40-87B9-EE5F56FC6E98}" srcId="{7BF035B6-9A91-974D-8B36-0DFD4A03298B}" destId="{C9E98243-732E-DA4F-905A-A3D639323E1A}" srcOrd="0" destOrd="0" parTransId="{A9DEB4C5-7D25-3246-A84A-EC71DB10BEA5}" sibTransId="{E08D53A0-5793-6745-9548-1FCE6D99D855}"/>
    <dgm:cxn modelId="{1DE98F16-7A84-2B43-8D5B-39BA7C05497C}" type="presOf" srcId="{E48F67BF-F21F-AB4C-B430-2A6E11726C0D}" destId="{AB12BF32-D95D-6644-A3B8-B250FEAF6B8C}" srcOrd="0" destOrd="0" presId="urn:microsoft.com/office/officeart/2005/8/layout/chevron2"/>
    <dgm:cxn modelId="{66EEFA1D-2D98-2F43-A739-763617350A55}" type="presOf" srcId="{83D8A953-AB98-264C-A306-486C9BDC222C}" destId="{9DF10A9B-164D-A94E-8F74-7016D5BE5325}" srcOrd="0" destOrd="0" presId="urn:microsoft.com/office/officeart/2005/8/layout/chevron2"/>
    <dgm:cxn modelId="{9D321DE5-ADF8-0345-9A2F-C41DDEBE3D8D}" srcId="{83D8A953-AB98-264C-A306-486C9BDC222C}" destId="{428C44C0-64AB-4B4F-8FA2-EB3F59B749E8}" srcOrd="2" destOrd="0" parTransId="{04E75279-3170-CA43-AC19-F814D8EF8EF3}" sibTransId="{A62D8211-0D10-8E48-BB41-A394DC7CE510}"/>
    <dgm:cxn modelId="{C0384CC3-E30B-1346-9977-C98842F6FFB4}" srcId="{6FD3EED2-56C0-6245-BA1F-7E471966715F}" destId="{1567E691-E6BB-D648-A5E0-99B5389AA86E}" srcOrd="1" destOrd="0" parTransId="{C4F8B912-6D1D-0641-AA71-34D6984A5CE7}" sibTransId="{487AE590-675B-EC44-B696-845E11DAD049}"/>
    <dgm:cxn modelId="{4B81280E-D42E-3C4E-90CF-0DF1634E74B5}" type="presOf" srcId="{95FE3946-3706-7745-8CBA-3DFEE1EB9AD0}" destId="{424D1FDE-6408-D048-989A-755FBB5D025B}" srcOrd="0" destOrd="1" presId="urn:microsoft.com/office/officeart/2005/8/layout/chevron2"/>
    <dgm:cxn modelId="{73964BEA-F5F4-E843-9797-29761B799247}" type="presOf" srcId="{0ED44FF9-86DF-F34E-A0F7-CA7B45D7690C}" destId="{A0F8F5F7-228A-D144-9EE2-4C52FCC695F6}" srcOrd="0" destOrd="0" presId="urn:microsoft.com/office/officeart/2005/8/layout/chevron2"/>
    <dgm:cxn modelId="{3023C43A-BFCE-3644-A797-E2BA858B1DA9}" type="presOf" srcId="{6FD3EED2-56C0-6245-BA1F-7E471966715F}" destId="{D69B61E8-9744-9D49-AD4C-2D9A71B7157A}" srcOrd="0" destOrd="0" presId="urn:microsoft.com/office/officeart/2005/8/layout/chevron2"/>
    <dgm:cxn modelId="{31135F90-EC71-2E48-A38D-292F8F786110}" type="presOf" srcId="{428C44C0-64AB-4B4F-8FA2-EB3F59B749E8}" destId="{3E7900AE-973C-5B44-922A-1117B9433DCF}" srcOrd="0" destOrd="0" presId="urn:microsoft.com/office/officeart/2005/8/layout/chevron2"/>
    <dgm:cxn modelId="{77EDDFAE-98B0-6E4A-8368-D63818B7D065}" srcId="{83D8A953-AB98-264C-A306-486C9BDC222C}" destId="{7BF035B6-9A91-974D-8B36-0DFD4A03298B}" srcOrd="0" destOrd="0" parTransId="{6850AF14-FBE1-BC40-B1CA-61E45B29A0CB}" sibTransId="{6AA6C707-F964-CE48-8519-C7EABE152FE2}"/>
    <dgm:cxn modelId="{B74D6334-F5E7-174B-B777-4DCB49AC35A3}" srcId="{428C44C0-64AB-4B4F-8FA2-EB3F59B749E8}" destId="{E48F67BF-F21F-AB4C-B430-2A6E11726C0D}" srcOrd="0" destOrd="0" parTransId="{66BB395E-43BA-7941-9ADD-885AEA0DAF1D}" sibTransId="{E29C6676-A562-684E-BE5E-9BA7712DE773}"/>
    <dgm:cxn modelId="{9C901439-F440-C54B-8AAF-FFFCAFD406A6}" srcId="{6FD3EED2-56C0-6245-BA1F-7E471966715F}" destId="{0ED44FF9-86DF-F34E-A0F7-CA7B45D7690C}" srcOrd="0" destOrd="0" parTransId="{23B8A673-176B-7241-9640-22EAD9D56DAB}" sibTransId="{AE8DA4D9-77DF-0147-9999-495A4F4A872E}"/>
    <dgm:cxn modelId="{59133EBF-75E9-5D4F-8EF4-1CE8421C0498}" type="presOf" srcId="{F72C78C0-0CA9-3C45-BC4B-C40A9D02C571}" destId="{AB12BF32-D95D-6644-A3B8-B250FEAF6B8C}" srcOrd="0" destOrd="1" presId="urn:microsoft.com/office/officeart/2005/8/layout/chevron2"/>
    <dgm:cxn modelId="{96B3F63F-E39D-D64E-A543-6CBC5292672A}" srcId="{83D8A953-AB98-264C-A306-486C9BDC222C}" destId="{6FD3EED2-56C0-6245-BA1F-7E471966715F}" srcOrd="1" destOrd="0" parTransId="{4AEB9582-1167-E647-9CFB-98D7A9C62B2F}" sibTransId="{6757BB62-0457-414E-AAA4-FC2019B9DCB5}"/>
    <dgm:cxn modelId="{402C76DB-9229-B54C-937A-DE596BD35B40}" type="presOf" srcId="{1567E691-E6BB-D648-A5E0-99B5389AA86E}" destId="{A0F8F5F7-228A-D144-9EE2-4C52FCC695F6}" srcOrd="0" destOrd="1" presId="urn:microsoft.com/office/officeart/2005/8/layout/chevron2"/>
    <dgm:cxn modelId="{DFA5442F-6319-6A4C-BCF6-9FC40DE0538B}" srcId="{7BF035B6-9A91-974D-8B36-0DFD4A03298B}" destId="{95FE3946-3706-7745-8CBA-3DFEE1EB9AD0}" srcOrd="1" destOrd="0" parTransId="{139E1FE0-90FE-B546-88BF-CEC204D0DF30}" sibTransId="{57694F1E-AF8B-E94B-9C56-9E2B1D1848F0}"/>
    <dgm:cxn modelId="{ADD64591-4BDD-7246-A93D-D8485DD9CE88}" type="presOf" srcId="{C9E98243-732E-DA4F-905A-A3D639323E1A}" destId="{424D1FDE-6408-D048-989A-755FBB5D025B}" srcOrd="0" destOrd="0" presId="urn:microsoft.com/office/officeart/2005/8/layout/chevron2"/>
    <dgm:cxn modelId="{1FE10190-7832-B343-A38D-0F7587B9A45D}" type="presParOf" srcId="{9DF10A9B-164D-A94E-8F74-7016D5BE5325}" destId="{6B65590E-381F-2147-8033-C0163CF80C5F}" srcOrd="0" destOrd="0" presId="urn:microsoft.com/office/officeart/2005/8/layout/chevron2"/>
    <dgm:cxn modelId="{BC89E29E-701E-D44D-B73A-02B391531099}" type="presParOf" srcId="{6B65590E-381F-2147-8033-C0163CF80C5F}" destId="{6DF5CAE9-45CC-E845-8152-A8F440A74929}" srcOrd="0" destOrd="0" presId="urn:microsoft.com/office/officeart/2005/8/layout/chevron2"/>
    <dgm:cxn modelId="{0E6A854B-6C49-B246-B8D2-E16CC488F0C3}" type="presParOf" srcId="{6B65590E-381F-2147-8033-C0163CF80C5F}" destId="{424D1FDE-6408-D048-989A-755FBB5D025B}" srcOrd="1" destOrd="0" presId="urn:microsoft.com/office/officeart/2005/8/layout/chevron2"/>
    <dgm:cxn modelId="{A8926AE4-775E-A645-822B-D658E86AC339}" type="presParOf" srcId="{9DF10A9B-164D-A94E-8F74-7016D5BE5325}" destId="{708EAF92-204A-0E44-B924-99A16E0385F2}" srcOrd="1" destOrd="0" presId="urn:microsoft.com/office/officeart/2005/8/layout/chevron2"/>
    <dgm:cxn modelId="{099225BF-BB4E-7743-BC20-2951F44BD1DA}" type="presParOf" srcId="{9DF10A9B-164D-A94E-8F74-7016D5BE5325}" destId="{9D3A13A8-ACAB-564A-A76A-1268686D962F}" srcOrd="2" destOrd="0" presId="urn:microsoft.com/office/officeart/2005/8/layout/chevron2"/>
    <dgm:cxn modelId="{E8E098C4-8F13-9443-A6A1-9C7D7401FADB}" type="presParOf" srcId="{9D3A13A8-ACAB-564A-A76A-1268686D962F}" destId="{D69B61E8-9744-9D49-AD4C-2D9A71B7157A}" srcOrd="0" destOrd="0" presId="urn:microsoft.com/office/officeart/2005/8/layout/chevron2"/>
    <dgm:cxn modelId="{9E478D3B-4ED1-B149-952D-8BA84F0D27FA}" type="presParOf" srcId="{9D3A13A8-ACAB-564A-A76A-1268686D962F}" destId="{A0F8F5F7-228A-D144-9EE2-4C52FCC695F6}" srcOrd="1" destOrd="0" presId="urn:microsoft.com/office/officeart/2005/8/layout/chevron2"/>
    <dgm:cxn modelId="{A6F50841-99E0-0F4C-B548-05216FAC40AF}" type="presParOf" srcId="{9DF10A9B-164D-A94E-8F74-7016D5BE5325}" destId="{3DD495B8-AFFD-8243-AD29-0A2C10FB2D75}" srcOrd="3" destOrd="0" presId="urn:microsoft.com/office/officeart/2005/8/layout/chevron2"/>
    <dgm:cxn modelId="{AE23CB73-9EE2-3147-B17C-D284163DC99F}" type="presParOf" srcId="{9DF10A9B-164D-A94E-8F74-7016D5BE5325}" destId="{3A237A87-6EE4-7440-B639-488A053096D3}" srcOrd="4" destOrd="0" presId="urn:microsoft.com/office/officeart/2005/8/layout/chevron2"/>
    <dgm:cxn modelId="{63A535B8-8852-C648-B9A4-A3E9D3BE51FB}" type="presParOf" srcId="{3A237A87-6EE4-7440-B639-488A053096D3}" destId="{3E7900AE-973C-5B44-922A-1117B9433DCF}" srcOrd="0" destOrd="0" presId="urn:microsoft.com/office/officeart/2005/8/layout/chevron2"/>
    <dgm:cxn modelId="{17A564B0-8260-1343-844C-D4FDC7947209}" type="presParOf" srcId="{3A237A87-6EE4-7440-B639-488A053096D3}" destId="{AB12BF32-D95D-6644-A3B8-B250FEAF6B8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DA8EC-46E5-2F4F-9630-1B0F7914E612}">
      <dsp:nvSpPr>
        <dsp:cNvPr id="0" name=""/>
        <dsp:cNvSpPr/>
      </dsp:nvSpPr>
      <dsp:spPr>
        <a:xfrm>
          <a:off x="2946" y="1596141"/>
          <a:ext cx="2956619" cy="1182647"/>
        </a:xfrm>
        <a:prstGeom prst="homePlate">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0020" tIns="80010" rIns="40005" bIns="80010" numCol="1" spcCol="1270" anchor="ctr" anchorCtr="0">
          <a:noAutofit/>
        </a:bodyPr>
        <a:lstStyle/>
        <a:p>
          <a:pPr lvl="0" algn="ctr" defTabSz="1333500">
            <a:lnSpc>
              <a:spcPct val="90000"/>
            </a:lnSpc>
            <a:spcBef>
              <a:spcPct val="0"/>
            </a:spcBef>
            <a:spcAft>
              <a:spcPct val="35000"/>
            </a:spcAft>
          </a:pPr>
          <a:r>
            <a:rPr lang="zh-CN" altLang="en-US" sz="3000" kern="1200" dirty="0" smtClean="0"/>
            <a:t>一维分析</a:t>
          </a:r>
          <a:endParaRPr lang="zh-CN" altLang="en-US" sz="3000" kern="1200" dirty="0"/>
        </a:p>
      </dsp:txBody>
      <dsp:txXfrm>
        <a:off x="2946" y="1596141"/>
        <a:ext cx="2660957" cy="1182647"/>
      </dsp:txXfrm>
    </dsp:sp>
    <dsp:sp modelId="{5AFE6426-730A-8042-B469-50297AD8E22C}">
      <dsp:nvSpPr>
        <dsp:cNvPr id="0" name=""/>
        <dsp:cNvSpPr/>
      </dsp:nvSpPr>
      <dsp:spPr>
        <a:xfrm>
          <a:off x="2368242" y="1596141"/>
          <a:ext cx="2956619" cy="1182647"/>
        </a:xfrm>
        <a:prstGeom prst="chevr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0015" tIns="80010" rIns="40005" bIns="80010" numCol="1" spcCol="1270" anchor="ctr" anchorCtr="0">
          <a:noAutofit/>
        </a:bodyPr>
        <a:lstStyle/>
        <a:p>
          <a:pPr lvl="0" algn="ctr" defTabSz="1333500">
            <a:lnSpc>
              <a:spcPct val="90000"/>
            </a:lnSpc>
            <a:spcBef>
              <a:spcPct val="0"/>
            </a:spcBef>
            <a:spcAft>
              <a:spcPct val="35000"/>
            </a:spcAft>
          </a:pPr>
          <a:r>
            <a:rPr lang="zh-CN" altLang="en-US" sz="3000" kern="1200" dirty="0" smtClean="0"/>
            <a:t>关联分析</a:t>
          </a:r>
          <a:endParaRPr lang="zh-CN" altLang="en-US" sz="3000" kern="1200" dirty="0"/>
        </a:p>
      </dsp:txBody>
      <dsp:txXfrm>
        <a:off x="2959566" y="1596141"/>
        <a:ext cx="1773972" cy="1182647"/>
      </dsp:txXfrm>
    </dsp:sp>
    <dsp:sp modelId="{4E73DF93-5FCC-DF47-B513-2D94291FA2F9}">
      <dsp:nvSpPr>
        <dsp:cNvPr id="0" name=""/>
        <dsp:cNvSpPr/>
      </dsp:nvSpPr>
      <dsp:spPr>
        <a:xfrm>
          <a:off x="4733538" y="1596141"/>
          <a:ext cx="2956619" cy="1182647"/>
        </a:xfrm>
        <a:prstGeom prst="chevr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0015" tIns="80010" rIns="40005" bIns="80010" numCol="1" spcCol="1270" anchor="ctr" anchorCtr="0">
          <a:noAutofit/>
        </a:bodyPr>
        <a:lstStyle/>
        <a:p>
          <a:pPr lvl="0" algn="ctr" defTabSz="1333500">
            <a:lnSpc>
              <a:spcPct val="90000"/>
            </a:lnSpc>
            <a:spcBef>
              <a:spcPct val="0"/>
            </a:spcBef>
            <a:spcAft>
              <a:spcPct val="35000"/>
            </a:spcAft>
          </a:pPr>
          <a:r>
            <a:rPr lang="zh-CN" altLang="en-US" sz="3000" kern="1200" dirty="0" smtClean="0"/>
            <a:t>聚类分析</a:t>
          </a:r>
          <a:endParaRPr lang="zh-CN" altLang="en-US" sz="3000" kern="1200" dirty="0"/>
        </a:p>
      </dsp:txBody>
      <dsp:txXfrm>
        <a:off x="5324862" y="1596141"/>
        <a:ext cx="1773972" cy="1182647"/>
      </dsp:txXfrm>
    </dsp:sp>
    <dsp:sp modelId="{CD7928E8-220B-324E-B091-C67AA4330677}">
      <dsp:nvSpPr>
        <dsp:cNvPr id="0" name=""/>
        <dsp:cNvSpPr/>
      </dsp:nvSpPr>
      <dsp:spPr>
        <a:xfrm>
          <a:off x="7098833" y="1596141"/>
          <a:ext cx="2956619" cy="1182647"/>
        </a:xfrm>
        <a:prstGeom prst="chevr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0015" tIns="80010" rIns="40005" bIns="80010" numCol="1" spcCol="1270" anchor="ctr" anchorCtr="0">
          <a:noAutofit/>
        </a:bodyPr>
        <a:lstStyle/>
        <a:p>
          <a:pPr lvl="0" algn="ctr" defTabSz="1333500">
            <a:lnSpc>
              <a:spcPct val="90000"/>
            </a:lnSpc>
            <a:spcBef>
              <a:spcPct val="0"/>
            </a:spcBef>
            <a:spcAft>
              <a:spcPct val="35000"/>
            </a:spcAft>
          </a:pPr>
          <a:r>
            <a:rPr lang="en-US" altLang="zh-CN" sz="3000" kern="1200" dirty="0" smtClean="0"/>
            <a:t>HMM</a:t>
          </a:r>
          <a:r>
            <a:rPr lang="zh-CN" altLang="en-US" sz="3000" kern="1200" dirty="0" smtClean="0"/>
            <a:t>预测</a:t>
          </a:r>
          <a:endParaRPr lang="zh-CN" altLang="en-US" sz="3000" kern="1200" dirty="0"/>
        </a:p>
      </dsp:txBody>
      <dsp:txXfrm>
        <a:off x="7690157" y="1596141"/>
        <a:ext cx="1773972" cy="11826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5CAE9-45CC-E845-8152-A8F440A74929}">
      <dsp:nvSpPr>
        <dsp:cNvPr id="0" name=""/>
        <dsp:cNvSpPr/>
      </dsp:nvSpPr>
      <dsp:spPr>
        <a:xfrm rot="5400000">
          <a:off x="-221647" y="225486"/>
          <a:ext cx="1477649" cy="1034354"/>
        </a:xfrm>
        <a:prstGeom prst="chevron">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寻找相似日期</a:t>
          </a:r>
          <a:endParaRPr lang="zh-CN" altLang="en-US" sz="1200" kern="1200" dirty="0"/>
        </a:p>
      </dsp:txBody>
      <dsp:txXfrm rot="-5400000">
        <a:off x="1" y="521015"/>
        <a:ext cx="1034354" cy="443295"/>
      </dsp:txXfrm>
    </dsp:sp>
    <dsp:sp modelId="{424D1FDE-6408-D048-989A-755FBB5D025B}">
      <dsp:nvSpPr>
        <dsp:cNvPr id="0" name=""/>
        <dsp:cNvSpPr/>
      </dsp:nvSpPr>
      <dsp:spPr>
        <a:xfrm rot="5400000">
          <a:off x="5471856" y="-4433662"/>
          <a:ext cx="960472" cy="9835476"/>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smtClean="0"/>
            <a:t>给定当前一段时间的活动观测序列</a:t>
          </a:r>
          <a:r>
            <a:rPr lang="en-US" altLang="zh-CN" sz="2500" kern="1200" dirty="0" smtClean="0"/>
            <a:t>L</a:t>
          </a:r>
          <a:endParaRPr lang="zh-CN" altLang="en-US" sz="2500" kern="1200" dirty="0"/>
        </a:p>
        <a:p>
          <a:pPr marL="228600" lvl="1" indent="-228600" algn="l" defTabSz="1111250">
            <a:lnSpc>
              <a:spcPct val="90000"/>
            </a:lnSpc>
            <a:spcBef>
              <a:spcPct val="0"/>
            </a:spcBef>
            <a:spcAft>
              <a:spcPct val="15000"/>
            </a:spcAft>
            <a:buChar char="••"/>
          </a:pPr>
          <a:r>
            <a:rPr lang="en-US" altLang="zh-CN" sz="2500" kern="1200" dirty="0" smtClean="0"/>
            <a:t>KNN</a:t>
          </a:r>
          <a:r>
            <a:rPr lang="zh-CN" altLang="en-US" sz="2500" kern="1200" dirty="0" smtClean="0"/>
            <a:t>方法寻找与</a:t>
          </a:r>
          <a:r>
            <a:rPr lang="en-US" altLang="zh-CN" sz="2500" kern="1200" dirty="0" smtClean="0"/>
            <a:t>L</a:t>
          </a:r>
          <a:r>
            <a:rPr lang="zh-CN" altLang="en-US" sz="2500" kern="1200" dirty="0" smtClean="0"/>
            <a:t>同时间段相似的</a:t>
          </a:r>
          <a:r>
            <a:rPr lang="en-US" altLang="zh-CN" sz="2500" kern="1200" dirty="0" smtClean="0"/>
            <a:t>K</a:t>
          </a:r>
          <a:r>
            <a:rPr lang="zh-CN" altLang="en-US" sz="2500" kern="1200" dirty="0" smtClean="0"/>
            <a:t>个序列（利用活动相关性分析）</a:t>
          </a:r>
          <a:endParaRPr lang="zh-CN" altLang="en-US" sz="2500" kern="1200" dirty="0"/>
        </a:p>
      </dsp:txBody>
      <dsp:txXfrm rot="-5400000">
        <a:off x="1034354" y="50726"/>
        <a:ext cx="9788590" cy="866700"/>
      </dsp:txXfrm>
    </dsp:sp>
    <dsp:sp modelId="{D69B61E8-9744-9D49-AD4C-2D9A71B7157A}">
      <dsp:nvSpPr>
        <dsp:cNvPr id="0" name=""/>
        <dsp:cNvSpPr/>
      </dsp:nvSpPr>
      <dsp:spPr>
        <a:xfrm rot="5400000">
          <a:off x="-221647" y="1507679"/>
          <a:ext cx="1477649" cy="1034354"/>
        </a:xfrm>
        <a:prstGeom prst="chevron">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构建</a:t>
          </a:r>
          <a:r>
            <a:rPr lang="en-US" altLang="zh-CN" sz="1200" kern="1200" dirty="0" smtClean="0"/>
            <a:t>HMM</a:t>
          </a:r>
          <a:r>
            <a:rPr lang="zh-CN" altLang="en-US" sz="1200" kern="1200" dirty="0" smtClean="0"/>
            <a:t>模型</a:t>
          </a:r>
          <a:endParaRPr lang="zh-CN" altLang="en-US" sz="1200" kern="1200" dirty="0"/>
        </a:p>
      </dsp:txBody>
      <dsp:txXfrm rot="-5400000">
        <a:off x="1" y="1803208"/>
        <a:ext cx="1034354" cy="443295"/>
      </dsp:txXfrm>
    </dsp:sp>
    <dsp:sp modelId="{A0F8F5F7-228A-D144-9EE2-4C52FCC695F6}">
      <dsp:nvSpPr>
        <dsp:cNvPr id="0" name=""/>
        <dsp:cNvSpPr/>
      </dsp:nvSpPr>
      <dsp:spPr>
        <a:xfrm rot="5400000">
          <a:off x="5471856" y="-3151470"/>
          <a:ext cx="960472" cy="9835476"/>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t>将</a:t>
          </a:r>
          <a:r>
            <a:rPr lang="en-US" altLang="zh-CN" sz="2300" kern="1200" dirty="0" smtClean="0"/>
            <a:t>K</a:t>
          </a:r>
          <a:r>
            <a:rPr lang="zh-CN" altLang="en-US" sz="2300" kern="1200" dirty="0" smtClean="0"/>
            <a:t>个活动序列作为隐含态输入</a:t>
          </a:r>
          <a:endParaRPr lang="zh-CN" altLang="en-US" sz="2300" kern="1200" dirty="0"/>
        </a:p>
        <a:p>
          <a:pPr marL="228600" lvl="1" indent="-228600" algn="l" defTabSz="1022350">
            <a:lnSpc>
              <a:spcPct val="90000"/>
            </a:lnSpc>
            <a:spcBef>
              <a:spcPct val="0"/>
            </a:spcBef>
            <a:spcAft>
              <a:spcPct val="15000"/>
            </a:spcAft>
            <a:buChar char="••"/>
          </a:pPr>
          <a:r>
            <a:rPr lang="zh-CN" altLang="en-US" sz="2300" kern="1200" dirty="0" smtClean="0"/>
            <a:t>时间序列作为可观测态输入</a:t>
          </a:r>
          <a:endParaRPr lang="zh-CN" altLang="en-US" sz="2300" kern="1200" dirty="0"/>
        </a:p>
      </dsp:txBody>
      <dsp:txXfrm rot="-5400000">
        <a:off x="1034354" y="1332918"/>
        <a:ext cx="9788590" cy="866700"/>
      </dsp:txXfrm>
    </dsp:sp>
    <dsp:sp modelId="{3E7900AE-973C-5B44-922A-1117B9433DCF}">
      <dsp:nvSpPr>
        <dsp:cNvPr id="0" name=""/>
        <dsp:cNvSpPr/>
      </dsp:nvSpPr>
      <dsp:spPr>
        <a:xfrm rot="5400000">
          <a:off x="-221647" y="2789871"/>
          <a:ext cx="1477649" cy="1034354"/>
        </a:xfrm>
        <a:prstGeom prst="chevron">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给出预测序列</a:t>
          </a:r>
          <a:endParaRPr lang="zh-CN" altLang="en-US" sz="1200" kern="1200" dirty="0"/>
        </a:p>
      </dsp:txBody>
      <dsp:txXfrm rot="-5400000">
        <a:off x="1" y="3085400"/>
        <a:ext cx="1034354" cy="443295"/>
      </dsp:txXfrm>
    </dsp:sp>
    <dsp:sp modelId="{AB12BF32-D95D-6644-A3B8-B250FEAF6B8C}">
      <dsp:nvSpPr>
        <dsp:cNvPr id="0" name=""/>
        <dsp:cNvSpPr/>
      </dsp:nvSpPr>
      <dsp:spPr>
        <a:xfrm rot="5400000">
          <a:off x="5471856" y="-1869277"/>
          <a:ext cx="960472" cy="9835476"/>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t>利用</a:t>
          </a:r>
          <a:r>
            <a:rPr lang="en-US" altLang="en-US" sz="2300" kern="1200" dirty="0" smtClean="0"/>
            <a:t>Viterbi</a:t>
          </a:r>
          <a:r>
            <a:rPr lang="zh-CN" altLang="en-US" sz="2300" kern="1200" dirty="0" smtClean="0"/>
            <a:t>算法对给定输入时间段寻找最大似然输出序列</a:t>
          </a:r>
          <a:endParaRPr lang="zh-CN" altLang="en-US" sz="2300" kern="1200" dirty="0"/>
        </a:p>
        <a:p>
          <a:pPr marL="228600" lvl="1" indent="-228600" algn="l" defTabSz="1022350">
            <a:lnSpc>
              <a:spcPct val="90000"/>
            </a:lnSpc>
            <a:spcBef>
              <a:spcPct val="0"/>
            </a:spcBef>
            <a:spcAft>
              <a:spcPct val="15000"/>
            </a:spcAft>
            <a:buChar char="••"/>
          </a:pPr>
          <a:r>
            <a:rPr lang="zh-CN" altLang="en-US" sz="2300" kern="1200" dirty="0" smtClean="0"/>
            <a:t>将序列作为活动观测</a:t>
          </a:r>
          <a:r>
            <a:rPr lang="en-US" altLang="zh-CN" sz="2300" kern="1200" dirty="0" smtClean="0"/>
            <a:t>L</a:t>
          </a:r>
          <a:r>
            <a:rPr lang="zh-CN" altLang="en-US" sz="2300" kern="1200" dirty="0" smtClean="0"/>
            <a:t>的后续预测</a:t>
          </a:r>
          <a:endParaRPr lang="zh-CN" altLang="en-US" sz="2300" kern="1200" dirty="0"/>
        </a:p>
      </dsp:txBody>
      <dsp:txXfrm rot="-5400000">
        <a:off x="1034354" y="2615111"/>
        <a:ext cx="9788590" cy="86670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30259-108A-EB45-91B5-115866BDF0EC}" type="datetimeFigureOut">
              <a:rPr kumimoji="1" lang="zh-CN" altLang="en-US" smtClean="0"/>
              <a:t>2017/6/12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2DC2E-50B6-7443-B1B8-01AC59D7C553}" type="slidenum">
              <a:rPr kumimoji="1" lang="zh-CN" altLang="en-US" smtClean="0"/>
              <a:t>‹#›</a:t>
            </a:fld>
            <a:endParaRPr kumimoji="1" lang="zh-CN" altLang="en-US"/>
          </a:p>
        </p:txBody>
      </p:sp>
    </p:spTree>
    <p:extLst>
      <p:ext uri="{BB962C8B-B14F-4D97-AF65-F5344CB8AC3E}">
        <p14:creationId xmlns:p14="http://schemas.microsoft.com/office/powerpoint/2010/main" val="1695753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6/12/2017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6/12/2017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6/12/2017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6/12/2017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A16AA21-1863-4931-97CB-99D0A168701B}" type="datetimeFigureOut">
              <a:rPr lang="en-US" dirty="0"/>
              <a:t>6/12/2017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772C379-9A7C-4C87-A116-CBE9F58B04C5}" type="datetimeFigureOut">
              <a:rPr lang="en-US" dirty="0"/>
              <a:t>6/12/2017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6/12/2017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tiff"/><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000" dirty="0"/>
              <a:t>智能</a:t>
            </a:r>
            <a:r>
              <a:rPr lang="zh-CN" altLang="en-US" sz="4000" dirty="0" smtClean="0"/>
              <a:t>家庭居住</a:t>
            </a:r>
            <a:r>
              <a:rPr lang="zh-CN" altLang="en-US" sz="4000" dirty="0"/>
              <a:t>者行为分析</a:t>
            </a:r>
          </a:p>
        </p:txBody>
      </p:sp>
      <p:sp>
        <p:nvSpPr>
          <p:cNvPr id="3" name="副标题 2"/>
          <p:cNvSpPr>
            <a:spLocks noGrp="1"/>
          </p:cNvSpPr>
          <p:nvPr>
            <p:ph type="subTitle" idx="1"/>
          </p:nvPr>
        </p:nvSpPr>
        <p:spPr>
          <a:xfrm>
            <a:off x="1051560" y="3632541"/>
            <a:ext cx="7891272" cy="2344309"/>
          </a:xfrm>
        </p:spPr>
        <p:txBody>
          <a:bodyPr>
            <a:normAutofit/>
          </a:bodyPr>
          <a:lstStyle/>
          <a:p>
            <a:r>
              <a:rPr lang="en-US" altLang="zh-CN" sz="1800" dirty="0" smtClean="0"/>
              <a:t>14061211</a:t>
            </a:r>
            <a:r>
              <a:rPr lang="zh-CN" altLang="en-US" sz="1800" dirty="0"/>
              <a:t>泰</a:t>
            </a:r>
            <a:r>
              <a:rPr lang="zh-CN" altLang="en-US" sz="1800" dirty="0" smtClean="0"/>
              <a:t>阳</a:t>
            </a:r>
            <a:endParaRPr lang="en-US" altLang="zh-CN" sz="1800" dirty="0" smtClean="0"/>
          </a:p>
          <a:p>
            <a:r>
              <a:rPr lang="en-US" altLang="zh-CN" sz="1800" dirty="0" smtClean="0"/>
              <a:t>14061210</a:t>
            </a:r>
            <a:r>
              <a:rPr lang="zh-CN" altLang="en-US" sz="1800" dirty="0" smtClean="0"/>
              <a:t>孙镜涵</a:t>
            </a:r>
            <a:endParaRPr lang="en-US" altLang="zh-CN" sz="1800" dirty="0" smtClean="0"/>
          </a:p>
          <a:p>
            <a:r>
              <a:rPr lang="en-US" altLang="zh-CN" sz="1800" dirty="0" smtClean="0"/>
              <a:t>14061209</a:t>
            </a:r>
            <a:r>
              <a:rPr lang="zh-CN" altLang="en-US" sz="1800" dirty="0" smtClean="0"/>
              <a:t>嵇文麒</a:t>
            </a:r>
            <a:endParaRPr lang="en-US" altLang="zh-CN" sz="1800" dirty="0" smtClean="0"/>
          </a:p>
          <a:p>
            <a:r>
              <a:rPr lang="en-US" altLang="zh-CN" sz="1800" dirty="0" smtClean="0"/>
              <a:t>14291085</a:t>
            </a:r>
            <a:r>
              <a:rPr lang="zh-CN" altLang="en-US" sz="1800" dirty="0" smtClean="0"/>
              <a:t>梁琛奇</a:t>
            </a:r>
            <a:endParaRPr lang="en-US" altLang="zh-CN" sz="1800" dirty="0" smtClean="0"/>
          </a:p>
          <a:p>
            <a:r>
              <a:rPr lang="en-US" altLang="zh-CN" sz="1800" dirty="0" smtClean="0"/>
              <a:t>14231012</a:t>
            </a:r>
            <a:r>
              <a:rPr lang="zh-CN" altLang="en-US" sz="1800" dirty="0" smtClean="0"/>
              <a:t>李旭</a:t>
            </a:r>
            <a:endParaRPr lang="en-US" altLang="zh-CN" sz="1800" dirty="0" smtClean="0"/>
          </a:p>
          <a:p>
            <a:endParaRPr lang="zh-CN" altLang="en-US" sz="1800" dirty="0"/>
          </a:p>
        </p:txBody>
      </p:sp>
    </p:spTree>
    <p:extLst>
      <p:ext uri="{BB962C8B-B14F-4D97-AF65-F5344CB8AC3E}">
        <p14:creationId xmlns:p14="http://schemas.microsoft.com/office/powerpoint/2010/main" val="692667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44796" y="0"/>
            <a:ext cx="10058400" cy="1609344"/>
          </a:xfrm>
        </p:spPr>
        <p:txBody>
          <a:bodyPr>
            <a:normAutofit/>
          </a:bodyPr>
          <a:lstStyle/>
          <a:p>
            <a:r>
              <a:rPr lang="zh-CN" altLang="en-US" sz="4000" dirty="0" smtClean="0"/>
              <a:t>时间维度的活动频次分布</a:t>
            </a:r>
            <a:endParaRPr lang="zh-CN" altLang="en-US" sz="40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5913" y="221245"/>
            <a:ext cx="2756004" cy="3490610"/>
          </a:xfrm>
          <a:prstGeom prst="rect">
            <a:avLst/>
          </a:prstGeom>
        </p:spPr>
      </p:pic>
      <p:sp>
        <p:nvSpPr>
          <p:cNvPr id="9" name="文本框 8"/>
          <p:cNvSpPr txBox="1"/>
          <p:nvPr/>
        </p:nvSpPr>
        <p:spPr>
          <a:xfrm>
            <a:off x="9138452" y="4257440"/>
            <a:ext cx="2753465" cy="1754326"/>
          </a:xfrm>
          <a:prstGeom prst="rect">
            <a:avLst/>
          </a:prstGeom>
          <a:noFill/>
        </p:spPr>
        <p:txBody>
          <a:bodyPr wrap="square" rtlCol="0">
            <a:spAutoFit/>
          </a:bodyPr>
          <a:lstStyle/>
          <a:p>
            <a:pPr marL="285750" indent="-285750">
              <a:buFont typeface="Arial" charset="0"/>
              <a:buChar char="•"/>
            </a:pPr>
            <a:r>
              <a:rPr lang="zh-CN" altLang="en-US" dirty="0" smtClean="0"/>
              <a:t>时间片（</a:t>
            </a:r>
            <a:r>
              <a:rPr lang="en-US" altLang="zh-CN" dirty="0" smtClean="0"/>
              <a:t>10</a:t>
            </a:r>
            <a:r>
              <a:rPr lang="zh-CN" altLang="en-US" dirty="0" smtClean="0"/>
              <a:t>分钟）角度的活动频次统计</a:t>
            </a:r>
            <a:endParaRPr lang="en-US" altLang="zh-CN" dirty="0" smtClean="0"/>
          </a:p>
          <a:p>
            <a:pPr marL="285750" indent="-285750">
              <a:buFont typeface="Arial" charset="0"/>
              <a:buChar char="•"/>
            </a:pPr>
            <a:endParaRPr lang="en-US" altLang="zh-CN" dirty="0" smtClean="0"/>
          </a:p>
          <a:p>
            <a:pPr marL="285750" indent="-285750">
              <a:buFont typeface="Arial" charset="0"/>
              <a:buChar char="•"/>
            </a:pPr>
            <a:r>
              <a:rPr lang="zh-CN" altLang="en-US" dirty="0" smtClean="0"/>
              <a:t>表示时间维度的活动概率</a:t>
            </a:r>
            <a:endParaRPr lang="en-US" altLang="zh-CN" dirty="0" smtClean="0"/>
          </a:p>
          <a:p>
            <a:endParaRPr lang="zh-CN" altLang="en-US" dirty="0"/>
          </a:p>
        </p:txBody>
      </p:sp>
      <p:pic>
        <p:nvPicPr>
          <p:cNvPr id="3" name="图片 2"/>
          <p:cNvPicPr>
            <a:picLocks noChangeAspect="1"/>
          </p:cNvPicPr>
          <p:nvPr/>
        </p:nvPicPr>
        <p:blipFill>
          <a:blip r:embed="rId3"/>
          <a:stretch>
            <a:fillRect/>
          </a:stretch>
        </p:blipFill>
        <p:spPr>
          <a:xfrm>
            <a:off x="591354" y="1714976"/>
            <a:ext cx="8258357" cy="4317343"/>
          </a:xfrm>
          <a:prstGeom prst="rect">
            <a:avLst/>
          </a:prstGeom>
        </p:spPr>
      </p:pic>
      <p:cxnSp>
        <p:nvCxnSpPr>
          <p:cNvPr id="11" name="直线箭头连接符 10"/>
          <p:cNvCxnSpPr/>
          <p:nvPr/>
        </p:nvCxnSpPr>
        <p:spPr>
          <a:xfrm flipV="1">
            <a:off x="6632028" y="1597572"/>
            <a:ext cx="882869" cy="1088937"/>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530052" y="1259018"/>
            <a:ext cx="2319659" cy="338554"/>
          </a:xfrm>
          <a:prstGeom prst="rect">
            <a:avLst/>
          </a:prstGeom>
          <a:noFill/>
        </p:spPr>
        <p:txBody>
          <a:bodyPr wrap="square" rtlCol="0">
            <a:spAutoFit/>
          </a:bodyPr>
          <a:lstStyle/>
          <a:p>
            <a:r>
              <a:rPr lang="zh-CN" altLang="en-US" sz="1600" b="1" dirty="0" smtClean="0"/>
              <a:t>下午</a:t>
            </a:r>
            <a:r>
              <a:rPr lang="en-US" altLang="zh-CN" sz="1600" b="1" dirty="0" smtClean="0"/>
              <a:t>5</a:t>
            </a:r>
            <a:r>
              <a:rPr lang="zh-CN" altLang="en-US" sz="1600" b="1" dirty="0" smtClean="0"/>
              <a:t>：</a:t>
            </a:r>
            <a:r>
              <a:rPr lang="en-US" altLang="zh-CN" sz="1600" b="1" dirty="0" smtClean="0"/>
              <a:t>30</a:t>
            </a:r>
            <a:r>
              <a:rPr lang="zh-CN" altLang="en-US" sz="1600" b="1" dirty="0" smtClean="0"/>
              <a:t>经常离家</a:t>
            </a:r>
            <a:endParaRPr lang="zh-CN" altLang="en-US" sz="1600" b="1" dirty="0"/>
          </a:p>
        </p:txBody>
      </p:sp>
      <p:sp>
        <p:nvSpPr>
          <p:cNvPr id="15" name="文本框 14"/>
          <p:cNvSpPr txBox="1"/>
          <p:nvPr/>
        </p:nvSpPr>
        <p:spPr>
          <a:xfrm>
            <a:off x="3843311" y="1872197"/>
            <a:ext cx="2319659" cy="338554"/>
          </a:xfrm>
          <a:prstGeom prst="rect">
            <a:avLst/>
          </a:prstGeom>
          <a:noFill/>
        </p:spPr>
        <p:txBody>
          <a:bodyPr wrap="square" rtlCol="0">
            <a:spAutoFit/>
          </a:bodyPr>
          <a:lstStyle/>
          <a:p>
            <a:r>
              <a:rPr lang="zh-CN" altLang="en-US" sz="1600" b="1" dirty="0" smtClean="0"/>
              <a:t>预计</a:t>
            </a:r>
            <a:r>
              <a:rPr lang="en-US" altLang="zh-CN" sz="1600" b="1" dirty="0" smtClean="0"/>
              <a:t>6</a:t>
            </a:r>
            <a:r>
              <a:rPr lang="zh-CN" altLang="en-US" sz="1600" b="1" dirty="0" smtClean="0"/>
              <a:t>点钟起床</a:t>
            </a:r>
            <a:endParaRPr lang="zh-CN" altLang="en-US" sz="1600" b="1" dirty="0"/>
          </a:p>
        </p:txBody>
      </p:sp>
      <p:cxnSp>
        <p:nvCxnSpPr>
          <p:cNvPr id="16" name="直线箭头连接符 15"/>
          <p:cNvCxnSpPr>
            <a:endCxn id="15" idx="1"/>
          </p:cNvCxnSpPr>
          <p:nvPr/>
        </p:nvCxnSpPr>
        <p:spPr>
          <a:xfrm flipV="1">
            <a:off x="3163614" y="2041474"/>
            <a:ext cx="679697" cy="50085"/>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605311" y="6162150"/>
            <a:ext cx="2319659" cy="338554"/>
          </a:xfrm>
          <a:prstGeom prst="rect">
            <a:avLst/>
          </a:prstGeom>
          <a:noFill/>
        </p:spPr>
        <p:txBody>
          <a:bodyPr wrap="square" rtlCol="0">
            <a:spAutoFit/>
          </a:bodyPr>
          <a:lstStyle/>
          <a:p>
            <a:r>
              <a:rPr lang="zh-CN" altLang="en-US" sz="1600" b="1" dirty="0" smtClean="0"/>
              <a:t>只在</a:t>
            </a:r>
            <a:r>
              <a:rPr lang="en-US" altLang="zh-CN" sz="1600" b="1" dirty="0" smtClean="0"/>
              <a:t>7</a:t>
            </a:r>
            <a:r>
              <a:rPr lang="zh-CN" altLang="en-US" sz="1600" b="1" dirty="0" smtClean="0"/>
              <a:t>点左右煮早饭</a:t>
            </a:r>
            <a:endParaRPr lang="zh-CN" altLang="en-US" sz="1600" b="1" dirty="0"/>
          </a:p>
        </p:txBody>
      </p:sp>
      <p:cxnSp>
        <p:nvCxnSpPr>
          <p:cNvPr id="21" name="直线箭头连接符 20"/>
          <p:cNvCxnSpPr/>
          <p:nvPr/>
        </p:nvCxnSpPr>
        <p:spPr>
          <a:xfrm>
            <a:off x="3930869" y="5034455"/>
            <a:ext cx="674442" cy="12969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360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7200" y="2250370"/>
            <a:ext cx="10058400" cy="1609344"/>
          </a:xfrm>
        </p:spPr>
        <p:txBody>
          <a:bodyPr/>
          <a:lstStyle/>
          <a:p>
            <a:r>
              <a:rPr kumimoji="1" lang="zh-CN" altLang="en-US" dirty="0" smtClean="0"/>
              <a:t>多维度分析</a:t>
            </a:r>
            <a:endParaRPr kumimoji="1" lang="zh-CN" altLang="en-US" dirty="0"/>
          </a:p>
        </p:txBody>
      </p:sp>
    </p:spTree>
    <p:extLst>
      <p:ext uri="{BB962C8B-B14F-4D97-AF65-F5344CB8AC3E}">
        <p14:creationId xmlns:p14="http://schemas.microsoft.com/office/powerpoint/2010/main" val="216736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1452971"/>
            <a:ext cx="10058400" cy="4050792"/>
          </a:xfrm>
        </p:spPr>
        <p:txBody>
          <a:bodyPr/>
          <a:lstStyle/>
          <a:p>
            <a:r>
              <a:rPr lang="zh-CN" altLang="en-US" dirty="0" smtClean="0"/>
              <a:t>聚类</a:t>
            </a:r>
            <a:endParaRPr lang="en-US" altLang="zh-CN" dirty="0" smtClean="0"/>
          </a:p>
          <a:p>
            <a:endParaRPr lang="zh-CN" altLang="en-US" dirty="0"/>
          </a:p>
        </p:txBody>
      </p:sp>
      <p:sp>
        <p:nvSpPr>
          <p:cNvPr id="4" name="标题 1"/>
          <p:cNvSpPr>
            <a:spLocks noGrp="1"/>
          </p:cNvSpPr>
          <p:nvPr>
            <p:ph type="title"/>
          </p:nvPr>
        </p:nvSpPr>
        <p:spPr>
          <a:xfrm>
            <a:off x="1069848" y="173821"/>
            <a:ext cx="10058400" cy="1609344"/>
          </a:xfrm>
        </p:spPr>
        <p:txBody>
          <a:bodyPr>
            <a:normAutofit/>
          </a:bodyPr>
          <a:lstStyle/>
          <a:p>
            <a:r>
              <a:rPr lang="zh-CN" altLang="en-US" sz="4000" dirty="0" smtClean="0"/>
              <a:t>基于日期的聚类分析</a:t>
            </a:r>
            <a:endParaRPr lang="zh-CN" altLang="en-US" sz="4000"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7" y="1946831"/>
            <a:ext cx="6324973" cy="4672414"/>
          </a:xfrm>
          <a:prstGeom prst="rect">
            <a:avLst/>
          </a:prstGeom>
        </p:spPr>
      </p:pic>
      <p:sp>
        <p:nvSpPr>
          <p:cNvPr id="8" name="文本框 7"/>
          <p:cNvSpPr txBox="1"/>
          <p:nvPr/>
        </p:nvSpPr>
        <p:spPr>
          <a:xfrm>
            <a:off x="7864297" y="2093976"/>
            <a:ext cx="2794474" cy="1754326"/>
          </a:xfrm>
          <a:prstGeom prst="rect">
            <a:avLst/>
          </a:prstGeom>
          <a:noFill/>
        </p:spPr>
        <p:txBody>
          <a:bodyPr wrap="square" rtlCol="0">
            <a:spAutoFit/>
          </a:bodyPr>
          <a:lstStyle/>
          <a:p>
            <a:r>
              <a:rPr lang="zh-CN" altLang="en-US" dirty="0" smtClean="0"/>
              <a:t>通过聚类的方式找到居住者的行为活动与具体日期的关系</a:t>
            </a:r>
            <a:endParaRPr lang="en-US" altLang="zh-CN" dirty="0" smtClean="0"/>
          </a:p>
          <a:p>
            <a:endParaRPr lang="en-US" altLang="zh-CN" dirty="0"/>
          </a:p>
          <a:p>
            <a:r>
              <a:rPr lang="zh-CN" altLang="en-US" dirty="0" smtClean="0"/>
              <a:t>结论：行为表现出了和星期的相关性</a:t>
            </a:r>
            <a:endParaRPr lang="zh-CN" altLang="en-US" dirty="0"/>
          </a:p>
        </p:txBody>
      </p:sp>
    </p:spTree>
    <p:extLst>
      <p:ext uri="{BB962C8B-B14F-4D97-AF65-F5344CB8AC3E}">
        <p14:creationId xmlns:p14="http://schemas.microsoft.com/office/powerpoint/2010/main" val="1862980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47" y="128443"/>
            <a:ext cx="7448939" cy="4315369"/>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386" y="273721"/>
            <a:ext cx="4328436" cy="5377847"/>
          </a:xfrm>
          <a:prstGeom prst="rect">
            <a:avLst/>
          </a:prstGeom>
        </p:spPr>
      </p:pic>
      <p:sp>
        <p:nvSpPr>
          <p:cNvPr id="7" name="文本框 6"/>
          <p:cNvSpPr txBox="1"/>
          <p:nvPr/>
        </p:nvSpPr>
        <p:spPr>
          <a:xfrm>
            <a:off x="760575" y="4768553"/>
            <a:ext cx="1107996" cy="369332"/>
          </a:xfrm>
          <a:prstGeom prst="rect">
            <a:avLst/>
          </a:prstGeom>
          <a:noFill/>
        </p:spPr>
        <p:txBody>
          <a:bodyPr wrap="none" rtlCol="0">
            <a:spAutoFit/>
          </a:bodyPr>
          <a:lstStyle/>
          <a:p>
            <a:r>
              <a:rPr lang="zh-CN" altLang="en-US" dirty="0" smtClean="0"/>
              <a:t>变异系数</a:t>
            </a:r>
            <a:endParaRPr lang="zh-CN" altLang="en-US"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7264" y="4768553"/>
            <a:ext cx="3186561" cy="1147897"/>
          </a:xfrm>
          <a:prstGeom prst="rect">
            <a:avLst/>
          </a:prstGeom>
        </p:spPr>
      </p:pic>
      <p:sp>
        <p:nvSpPr>
          <p:cNvPr id="3" name="矩形 2"/>
          <p:cNvSpPr/>
          <p:nvPr/>
        </p:nvSpPr>
        <p:spPr>
          <a:xfrm>
            <a:off x="760575" y="6145476"/>
            <a:ext cx="5032147" cy="369332"/>
          </a:xfrm>
          <a:prstGeom prst="rect">
            <a:avLst/>
          </a:prstGeom>
        </p:spPr>
        <p:txBody>
          <a:bodyPr wrap="none">
            <a:spAutoFit/>
          </a:bodyPr>
          <a:lstStyle/>
          <a:p>
            <a:r>
              <a:rPr lang="zh-CN" altLang="en-US" dirty="0"/>
              <a:t>变异系数刻画了尺度不同的多组数据的离散程度</a:t>
            </a:r>
          </a:p>
        </p:txBody>
      </p:sp>
    </p:spTree>
    <p:extLst>
      <p:ext uri="{BB962C8B-B14F-4D97-AF65-F5344CB8AC3E}">
        <p14:creationId xmlns:p14="http://schemas.microsoft.com/office/powerpoint/2010/main" val="4234866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星期中每一天的活动特点</a:t>
            </a:r>
            <a:endParaRPr lang="zh-CN" altLang="en-US" sz="4000" dirty="0"/>
          </a:p>
        </p:txBody>
      </p:sp>
      <p:pic>
        <p:nvPicPr>
          <p:cNvPr id="4" name="图片 3"/>
          <p:cNvPicPr>
            <a:picLocks noChangeAspect="1"/>
          </p:cNvPicPr>
          <p:nvPr/>
        </p:nvPicPr>
        <p:blipFill>
          <a:blip r:embed="rId2"/>
          <a:stretch>
            <a:fillRect/>
          </a:stretch>
        </p:blipFill>
        <p:spPr>
          <a:xfrm>
            <a:off x="677019" y="3637893"/>
            <a:ext cx="4500452" cy="281278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9681" y="1561735"/>
            <a:ext cx="4010232" cy="250639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3468" y="3440260"/>
            <a:ext cx="3966278" cy="2478924"/>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0579" y="5207677"/>
            <a:ext cx="2489603" cy="1556002"/>
          </a:xfrm>
          <a:prstGeom prst="rect">
            <a:avLst/>
          </a:prstGeom>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14397" y="1699729"/>
            <a:ext cx="2823834" cy="1764896"/>
          </a:xfrm>
          <a:prstGeom prst="rect">
            <a:avLst/>
          </a:prstGeom>
        </p:spPr>
      </p:pic>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1380" y="1624178"/>
            <a:ext cx="3524733" cy="2202958"/>
          </a:xfrm>
          <a:prstGeom prst="rect">
            <a:avLst/>
          </a:prstGeom>
        </p:spPr>
      </p:pic>
      <p:pic>
        <p:nvPicPr>
          <p:cNvPr id="9" name="图片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32188" y="3664313"/>
            <a:ext cx="2729899" cy="1706187"/>
          </a:xfrm>
          <a:prstGeom prst="rect">
            <a:avLst/>
          </a:prstGeom>
        </p:spPr>
      </p:pic>
    </p:spTree>
    <p:extLst>
      <p:ext uri="{BB962C8B-B14F-4D97-AF65-F5344CB8AC3E}">
        <p14:creationId xmlns:p14="http://schemas.microsoft.com/office/powerpoint/2010/main" val="1578583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6" y="278138"/>
            <a:ext cx="10058400" cy="1609344"/>
          </a:xfrm>
        </p:spPr>
        <p:txBody>
          <a:bodyPr/>
          <a:lstStyle/>
          <a:p>
            <a:r>
              <a:rPr kumimoji="1" lang="zh-CN" altLang="en-US" dirty="0" smtClean="0"/>
              <a:t>活动相关性分析</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511137466"/>
              </p:ext>
            </p:extLst>
          </p:nvPr>
        </p:nvGraphicFramePr>
        <p:xfrm>
          <a:off x="1069848" y="2835603"/>
          <a:ext cx="10058398" cy="3677920"/>
        </p:xfrm>
        <a:graphic>
          <a:graphicData uri="http://schemas.openxmlformats.org/drawingml/2006/table">
            <a:tbl>
              <a:tblPr firstRow="1" bandRow="1">
                <a:tableStyleId>{5C22544A-7EE6-4342-B048-85BDC9FD1C3A}</a:tableStyleId>
              </a:tblPr>
              <a:tblGrid>
                <a:gridCol w="1436914">
                  <a:extLst>
                    <a:ext uri="{9D8B030D-6E8A-4147-A177-3AD203B41FA5}">
                      <a16:colId xmlns:a16="http://schemas.microsoft.com/office/drawing/2014/main" val="20000"/>
                    </a:ext>
                  </a:extLst>
                </a:gridCol>
                <a:gridCol w="1436914">
                  <a:extLst>
                    <a:ext uri="{9D8B030D-6E8A-4147-A177-3AD203B41FA5}">
                      <a16:colId xmlns:a16="http://schemas.microsoft.com/office/drawing/2014/main" val="20001"/>
                    </a:ext>
                  </a:extLst>
                </a:gridCol>
                <a:gridCol w="1436914">
                  <a:extLst>
                    <a:ext uri="{9D8B030D-6E8A-4147-A177-3AD203B41FA5}">
                      <a16:colId xmlns:a16="http://schemas.microsoft.com/office/drawing/2014/main" val="20002"/>
                    </a:ext>
                  </a:extLst>
                </a:gridCol>
                <a:gridCol w="1436914">
                  <a:extLst>
                    <a:ext uri="{9D8B030D-6E8A-4147-A177-3AD203B41FA5}">
                      <a16:colId xmlns:a16="http://schemas.microsoft.com/office/drawing/2014/main" val="20003"/>
                    </a:ext>
                  </a:extLst>
                </a:gridCol>
                <a:gridCol w="1436914">
                  <a:extLst>
                    <a:ext uri="{9D8B030D-6E8A-4147-A177-3AD203B41FA5}">
                      <a16:colId xmlns:a16="http://schemas.microsoft.com/office/drawing/2014/main" val="20004"/>
                    </a:ext>
                  </a:extLst>
                </a:gridCol>
                <a:gridCol w="1436914">
                  <a:extLst>
                    <a:ext uri="{9D8B030D-6E8A-4147-A177-3AD203B41FA5}">
                      <a16:colId xmlns:a16="http://schemas.microsoft.com/office/drawing/2014/main" val="20005"/>
                    </a:ext>
                  </a:extLst>
                </a:gridCol>
                <a:gridCol w="1436914">
                  <a:extLst>
                    <a:ext uri="{9D8B030D-6E8A-4147-A177-3AD203B41FA5}">
                      <a16:colId xmlns:a16="http://schemas.microsoft.com/office/drawing/2014/main" val="20006"/>
                    </a:ext>
                  </a:extLst>
                </a:gridCol>
              </a:tblGrid>
              <a:tr h="370840">
                <a:tc>
                  <a:txBody>
                    <a:bodyPr/>
                    <a:lstStyle/>
                    <a:p>
                      <a:endParaRPr lang="zh-CN" altLang="en-US" dirty="0"/>
                    </a:p>
                  </a:txBody>
                  <a:tcPr/>
                </a:tc>
                <a:tc>
                  <a:txBody>
                    <a:bodyPr/>
                    <a:lstStyle/>
                    <a:p>
                      <a:r>
                        <a:rPr lang="en-US" altLang="zh-CN" dirty="0" smtClean="0"/>
                        <a:t>Sleep</a:t>
                      </a:r>
                      <a:endParaRPr lang="zh-CN" altLang="en-US" dirty="0"/>
                    </a:p>
                  </a:txBody>
                  <a:tcPr/>
                </a:tc>
                <a:tc>
                  <a:txBody>
                    <a:bodyPr/>
                    <a:lstStyle/>
                    <a:p>
                      <a:r>
                        <a:rPr lang="en-US" altLang="zh-CN" dirty="0" err="1" smtClean="0"/>
                        <a:t>Bed_Toilet_Transition</a:t>
                      </a:r>
                      <a:endParaRPr lang="zh-CN" altLang="en-US" dirty="0"/>
                    </a:p>
                  </a:txBody>
                  <a:tcPr/>
                </a:tc>
                <a:tc>
                  <a:txBody>
                    <a:bodyPr/>
                    <a:lstStyle/>
                    <a:p>
                      <a:r>
                        <a:rPr lang="en-US" altLang="zh-CN" dirty="0" smtClean="0"/>
                        <a:t>Toilet</a:t>
                      </a:r>
                      <a:endParaRPr lang="zh-CN" altLang="en-US" dirty="0"/>
                    </a:p>
                  </a:txBody>
                  <a:tcPr/>
                </a:tc>
                <a:tc>
                  <a:txBody>
                    <a:bodyPr/>
                    <a:lstStyle/>
                    <a:p>
                      <a:r>
                        <a:rPr lang="en-US" altLang="zh-CN" dirty="0" err="1" smtClean="0"/>
                        <a:t>Morning_Meds</a:t>
                      </a:r>
                      <a:endParaRPr lang="zh-CN" altLang="en-US" dirty="0"/>
                    </a:p>
                  </a:txBody>
                  <a:tcPr/>
                </a:tc>
                <a:tc>
                  <a:txBody>
                    <a:bodyPr/>
                    <a:lstStyle/>
                    <a:p>
                      <a:r>
                        <a:rPr lang="en-US" altLang="zh-CN" dirty="0" smtClean="0"/>
                        <a:t>Dress</a:t>
                      </a:r>
                      <a:endParaRPr lang="zh-CN" altLang="en-US" dirty="0"/>
                    </a:p>
                  </a:txBody>
                  <a:tcPr/>
                </a:tc>
                <a:tc>
                  <a:txBody>
                    <a:bodyPr/>
                    <a:lstStyle/>
                    <a:p>
                      <a:r>
                        <a:rPr lang="mr-IN" altLang="zh-CN" dirty="0" smtClean="0"/>
                        <a:t>……</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smtClean="0"/>
                        <a:t>Sleep</a:t>
                      </a:r>
                      <a:endParaRPr lang="zh-CN" altLang="en-US" dirty="0"/>
                    </a:p>
                  </a:txBody>
                  <a:tcPr/>
                </a:tc>
                <a:tc>
                  <a:txBody>
                    <a:bodyPr/>
                    <a:lstStyle/>
                    <a:p>
                      <a:pPr marL="0" algn="l" defTabSz="914400" rtl="0" eaLnBrk="1" fontAlgn="b" latinLnBrk="0" hangingPunct="1"/>
                      <a:r>
                        <a:rPr lang="en-US" altLang="zh-CN" sz="1800" kern="1200" dirty="0">
                          <a:solidFill>
                            <a:schemeClr val="dk1"/>
                          </a:solidFill>
                          <a:latin typeface="+mn-lt"/>
                          <a:ea typeface="+mn-ea"/>
                          <a:cs typeface="+mn-cs"/>
                        </a:rPr>
                        <a:t>0</a:t>
                      </a:r>
                    </a:p>
                  </a:txBody>
                  <a:tcPr marL="6350" marR="6350" marT="6350" marB="0" anchor="b"/>
                </a:tc>
                <a:tc>
                  <a:txBody>
                    <a:bodyPr/>
                    <a:lstStyle/>
                    <a:p>
                      <a:pPr marL="0" algn="l" defTabSz="914400" rtl="0" eaLnBrk="1" fontAlgn="b" latinLnBrk="0" hangingPunct="1"/>
                      <a:r>
                        <a:rPr lang="fi-FI" sz="1800" kern="1200" dirty="0">
                          <a:solidFill>
                            <a:schemeClr val="dk1"/>
                          </a:solidFill>
                          <a:latin typeface="+mn-lt"/>
                          <a:ea typeface="+mn-ea"/>
                          <a:cs typeface="+mn-cs"/>
                        </a:rPr>
                        <a:t>0.887</a:t>
                      </a:r>
                    </a:p>
                  </a:txBody>
                  <a:tcPr marL="6350" marR="6350" marT="6350" marB="0" anchor="b"/>
                </a:tc>
                <a:tc>
                  <a:txBody>
                    <a:bodyPr/>
                    <a:lstStyle/>
                    <a:p>
                      <a:pPr marL="0" algn="l" defTabSz="914400" rtl="0" eaLnBrk="1" fontAlgn="b" latinLnBrk="0" hangingPunct="1"/>
                      <a:r>
                        <a:rPr lang="nb-NO" sz="1800" kern="1200">
                          <a:solidFill>
                            <a:schemeClr val="dk1"/>
                          </a:solidFill>
                          <a:latin typeface="+mn-lt"/>
                          <a:ea typeface="+mn-ea"/>
                          <a:cs typeface="+mn-cs"/>
                        </a:rPr>
                        <a:t>1.341</a:t>
                      </a:r>
                    </a:p>
                  </a:txBody>
                  <a:tcPr marL="6350" marR="6350" marT="6350" marB="0" anchor="b"/>
                </a:tc>
                <a:tc>
                  <a:txBody>
                    <a:bodyPr/>
                    <a:lstStyle/>
                    <a:p>
                      <a:pPr marL="0" algn="l" defTabSz="914400" rtl="0" eaLnBrk="1" fontAlgn="b" latinLnBrk="0" hangingPunct="1"/>
                      <a:r>
                        <a:rPr lang="is-IS" sz="1800" kern="1200">
                          <a:solidFill>
                            <a:schemeClr val="dk1"/>
                          </a:solidFill>
                          <a:latin typeface="+mn-lt"/>
                          <a:ea typeface="+mn-ea"/>
                          <a:cs typeface="+mn-cs"/>
                        </a:rPr>
                        <a:t>1.079</a:t>
                      </a:r>
                    </a:p>
                  </a:txBody>
                  <a:tcPr marL="6350" marR="6350" marT="6350" marB="0" anchor="b"/>
                </a:tc>
                <a:tc>
                  <a:txBody>
                    <a:bodyPr/>
                    <a:lstStyle/>
                    <a:p>
                      <a:pPr marL="0" algn="l" defTabSz="914400" rtl="0" eaLnBrk="1" fontAlgn="b" latinLnBrk="0" hangingPunct="1"/>
                      <a:r>
                        <a:rPr lang="nb-NO" sz="1800" kern="1200">
                          <a:solidFill>
                            <a:schemeClr val="dk1"/>
                          </a:solidFill>
                          <a:latin typeface="+mn-lt"/>
                          <a:ea typeface="+mn-ea"/>
                          <a:cs typeface="+mn-cs"/>
                        </a:rPr>
                        <a:t>1.031</a:t>
                      </a:r>
                    </a:p>
                  </a:txBody>
                  <a:tcPr marL="6350" marR="6350" marT="6350" marB="0" anchor="b"/>
                </a:tc>
                <a:tc>
                  <a:txBody>
                    <a:bodyPr/>
                    <a:lstStyle/>
                    <a:p>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err="1" smtClean="0"/>
                        <a:t>Bed_Toilet_Transition</a:t>
                      </a:r>
                      <a:endParaRPr lang="zh-CN" altLang="en-US" dirty="0"/>
                    </a:p>
                  </a:txBody>
                  <a:tcPr/>
                </a:tc>
                <a:tc>
                  <a:txBody>
                    <a:bodyPr/>
                    <a:lstStyle/>
                    <a:p>
                      <a:pPr marL="0" algn="l" defTabSz="914400" rtl="0" eaLnBrk="1" fontAlgn="b" latinLnBrk="0" hangingPunct="1"/>
                      <a:r>
                        <a:rPr lang="fi-FI" sz="1800" kern="1200" dirty="0">
                          <a:solidFill>
                            <a:schemeClr val="dk1"/>
                          </a:solidFill>
                          <a:latin typeface="+mn-lt"/>
                          <a:ea typeface="+mn-ea"/>
                          <a:cs typeface="+mn-cs"/>
                        </a:rPr>
                        <a:t>0.887</a:t>
                      </a:r>
                    </a:p>
                  </a:txBody>
                  <a:tcPr marL="6350" marR="6350" marT="6350" marB="0" anchor="b"/>
                </a:tc>
                <a:tc>
                  <a:txBody>
                    <a:bodyPr/>
                    <a:lstStyle/>
                    <a:p>
                      <a:pPr marL="0" algn="l" defTabSz="914400" rtl="0" eaLnBrk="1" fontAlgn="b" latinLnBrk="0" hangingPunct="1"/>
                      <a:r>
                        <a:rPr lang="en-US" altLang="zh-CN" sz="1800" kern="1200" dirty="0">
                          <a:solidFill>
                            <a:schemeClr val="dk1"/>
                          </a:solidFill>
                          <a:latin typeface="+mn-lt"/>
                          <a:ea typeface="+mn-ea"/>
                          <a:cs typeface="+mn-cs"/>
                        </a:rPr>
                        <a:t>0</a:t>
                      </a:r>
                    </a:p>
                  </a:txBody>
                  <a:tcPr marL="6350" marR="6350" marT="6350" marB="0" anchor="b"/>
                </a:tc>
                <a:tc>
                  <a:txBody>
                    <a:bodyPr/>
                    <a:lstStyle/>
                    <a:p>
                      <a:pPr marL="0" algn="l" defTabSz="914400" rtl="0" eaLnBrk="1" fontAlgn="b" latinLnBrk="0" hangingPunct="1"/>
                      <a:r>
                        <a:rPr lang="it-IT" sz="1800" kern="1200" dirty="0">
                          <a:solidFill>
                            <a:schemeClr val="dk1"/>
                          </a:solidFill>
                          <a:latin typeface="+mn-lt"/>
                          <a:ea typeface="+mn-ea"/>
                          <a:cs typeface="+mn-cs"/>
                        </a:rPr>
                        <a:t>0.682</a:t>
                      </a:r>
                    </a:p>
                  </a:txBody>
                  <a:tcPr marL="6350" marR="6350" marT="6350" marB="0" anchor="b"/>
                </a:tc>
                <a:tc>
                  <a:txBody>
                    <a:bodyPr/>
                    <a:lstStyle/>
                    <a:p>
                      <a:pPr marL="0" algn="l" defTabSz="914400" rtl="0" eaLnBrk="1" fontAlgn="b" latinLnBrk="0" hangingPunct="1"/>
                      <a:r>
                        <a:rPr lang="nb-NO" sz="1800" kern="1200">
                          <a:solidFill>
                            <a:schemeClr val="dk1"/>
                          </a:solidFill>
                          <a:latin typeface="+mn-lt"/>
                          <a:ea typeface="+mn-ea"/>
                          <a:cs typeface="+mn-cs"/>
                        </a:rPr>
                        <a:t>0.781</a:t>
                      </a:r>
                    </a:p>
                  </a:txBody>
                  <a:tcPr marL="6350" marR="6350" marT="6350" marB="0" anchor="b"/>
                </a:tc>
                <a:tc>
                  <a:txBody>
                    <a:bodyPr/>
                    <a:lstStyle/>
                    <a:p>
                      <a:pPr marL="0" algn="l" defTabSz="914400" rtl="0" eaLnBrk="1" fontAlgn="b" latinLnBrk="0" hangingPunct="1"/>
                      <a:r>
                        <a:rPr lang="hr-HR" sz="1800" kern="1200">
                          <a:solidFill>
                            <a:schemeClr val="dk1"/>
                          </a:solidFill>
                          <a:latin typeface="+mn-lt"/>
                          <a:ea typeface="+mn-ea"/>
                          <a:cs typeface="+mn-cs"/>
                        </a:rPr>
                        <a:t>0.607</a:t>
                      </a:r>
                    </a:p>
                  </a:txBody>
                  <a:tcPr marL="6350" marR="6350" marT="6350" marB="0" anchor="b"/>
                </a:tc>
                <a:tc>
                  <a:txBody>
                    <a:bodyPr/>
                    <a:lstStyle/>
                    <a:p>
                      <a:endParaRPr lang="zh-CN" altLang="en-US"/>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Toilet</a:t>
                      </a:r>
                      <a:endParaRPr lang="zh-CN" altLang="en-US" dirty="0" smtClean="0"/>
                    </a:p>
                  </a:txBody>
                  <a:tcPr/>
                </a:tc>
                <a:tc>
                  <a:txBody>
                    <a:bodyPr/>
                    <a:lstStyle/>
                    <a:p>
                      <a:pPr marL="0" algn="l" defTabSz="914400" rtl="0" eaLnBrk="1" fontAlgn="b" latinLnBrk="0" hangingPunct="1"/>
                      <a:r>
                        <a:rPr lang="nb-NO" sz="1800" kern="1200">
                          <a:solidFill>
                            <a:schemeClr val="dk1"/>
                          </a:solidFill>
                          <a:latin typeface="+mn-lt"/>
                          <a:ea typeface="+mn-ea"/>
                          <a:cs typeface="+mn-cs"/>
                        </a:rPr>
                        <a:t>1.341</a:t>
                      </a:r>
                    </a:p>
                  </a:txBody>
                  <a:tcPr marL="6350" marR="6350" marT="6350" marB="0" anchor="b"/>
                </a:tc>
                <a:tc>
                  <a:txBody>
                    <a:bodyPr/>
                    <a:lstStyle/>
                    <a:p>
                      <a:pPr marL="0" algn="l" defTabSz="914400" rtl="0" eaLnBrk="1" fontAlgn="b" latinLnBrk="0" hangingPunct="1"/>
                      <a:r>
                        <a:rPr lang="it-IT" sz="1800" kern="1200">
                          <a:solidFill>
                            <a:schemeClr val="dk1"/>
                          </a:solidFill>
                          <a:latin typeface="+mn-lt"/>
                          <a:ea typeface="+mn-ea"/>
                          <a:cs typeface="+mn-cs"/>
                        </a:rPr>
                        <a:t>0.682</a:t>
                      </a:r>
                    </a:p>
                  </a:txBody>
                  <a:tcPr marL="6350" marR="6350" marT="6350" marB="0" anchor="b"/>
                </a:tc>
                <a:tc>
                  <a:txBody>
                    <a:bodyPr/>
                    <a:lstStyle/>
                    <a:p>
                      <a:pPr marL="0" algn="l" defTabSz="914400" rtl="0" eaLnBrk="1" fontAlgn="b" latinLnBrk="0" hangingPunct="1"/>
                      <a:r>
                        <a:rPr lang="en-US" altLang="zh-CN" sz="1800" kern="1200" dirty="0">
                          <a:solidFill>
                            <a:schemeClr val="dk1"/>
                          </a:solidFill>
                          <a:latin typeface="+mn-lt"/>
                          <a:ea typeface="+mn-ea"/>
                          <a:cs typeface="+mn-cs"/>
                        </a:rPr>
                        <a:t>0</a:t>
                      </a:r>
                    </a:p>
                  </a:txBody>
                  <a:tcPr marL="6350" marR="6350" marT="6350" marB="0" anchor="b"/>
                </a:tc>
                <a:tc>
                  <a:txBody>
                    <a:bodyPr/>
                    <a:lstStyle/>
                    <a:p>
                      <a:pPr marL="0" algn="l" defTabSz="914400" rtl="0" eaLnBrk="1" fontAlgn="b" latinLnBrk="0" hangingPunct="1"/>
                      <a:r>
                        <a:rPr lang="nb-NO" sz="1800" kern="1200" dirty="0">
                          <a:solidFill>
                            <a:schemeClr val="dk1"/>
                          </a:solidFill>
                          <a:latin typeface="+mn-lt"/>
                          <a:ea typeface="+mn-ea"/>
                          <a:cs typeface="+mn-cs"/>
                        </a:rPr>
                        <a:t>1.158</a:t>
                      </a:r>
                    </a:p>
                  </a:txBody>
                  <a:tcPr marL="6350" marR="6350" marT="6350" marB="0" anchor="b"/>
                </a:tc>
                <a:tc>
                  <a:txBody>
                    <a:bodyPr/>
                    <a:lstStyle/>
                    <a:p>
                      <a:pPr marL="0" algn="l" defTabSz="914400" rtl="0" eaLnBrk="1" fontAlgn="b" latinLnBrk="0" hangingPunct="1"/>
                      <a:r>
                        <a:rPr lang="nb-NO" sz="1800" kern="1200">
                          <a:solidFill>
                            <a:schemeClr val="dk1"/>
                          </a:solidFill>
                          <a:latin typeface="+mn-lt"/>
                          <a:ea typeface="+mn-ea"/>
                          <a:cs typeface="+mn-cs"/>
                        </a:rPr>
                        <a:t>1.216</a:t>
                      </a:r>
                    </a:p>
                  </a:txBody>
                  <a:tcPr marL="6350" marR="6350" marT="6350" marB="0" anchor="b"/>
                </a:tc>
                <a:tc>
                  <a:txBody>
                    <a:bodyPr/>
                    <a:lstStyle/>
                    <a:p>
                      <a:endParaRPr lang="zh-CN" altLang="en-US"/>
                    </a:p>
                  </a:txBody>
                  <a:tcPr/>
                </a:tc>
                <a:extLst>
                  <a:ext uri="{0D108BD9-81ED-4DB2-BD59-A6C34878D82A}">
                    <a16:rowId xmlns:a16="http://schemas.microsoft.com/office/drawing/2014/main" val="10003"/>
                  </a:ext>
                </a:extLst>
              </a:tr>
              <a:tr h="370840">
                <a:tc>
                  <a:txBody>
                    <a:bodyPr/>
                    <a:lstStyle/>
                    <a:p>
                      <a:r>
                        <a:rPr lang="en-US" altLang="zh-CN" dirty="0" err="1" smtClean="0"/>
                        <a:t>Morning_Meds</a:t>
                      </a:r>
                      <a:endParaRPr lang="zh-CN" altLang="en-US" dirty="0"/>
                    </a:p>
                  </a:txBody>
                  <a:tcPr/>
                </a:tc>
                <a:tc>
                  <a:txBody>
                    <a:bodyPr/>
                    <a:lstStyle/>
                    <a:p>
                      <a:pPr marL="0" algn="l" defTabSz="914400" rtl="0" eaLnBrk="1" fontAlgn="b" latinLnBrk="0" hangingPunct="1"/>
                      <a:r>
                        <a:rPr lang="is-IS" sz="1800" kern="1200">
                          <a:solidFill>
                            <a:schemeClr val="dk1"/>
                          </a:solidFill>
                          <a:latin typeface="+mn-lt"/>
                          <a:ea typeface="+mn-ea"/>
                          <a:cs typeface="+mn-cs"/>
                        </a:rPr>
                        <a:t>1.079</a:t>
                      </a:r>
                    </a:p>
                  </a:txBody>
                  <a:tcPr marL="6350" marR="6350" marT="6350" marB="0" anchor="b"/>
                </a:tc>
                <a:tc>
                  <a:txBody>
                    <a:bodyPr/>
                    <a:lstStyle/>
                    <a:p>
                      <a:pPr marL="0" algn="l" defTabSz="914400" rtl="0" eaLnBrk="1" fontAlgn="b" latinLnBrk="0" hangingPunct="1"/>
                      <a:r>
                        <a:rPr lang="nb-NO" sz="1800" kern="1200">
                          <a:solidFill>
                            <a:schemeClr val="dk1"/>
                          </a:solidFill>
                          <a:latin typeface="+mn-lt"/>
                          <a:ea typeface="+mn-ea"/>
                          <a:cs typeface="+mn-cs"/>
                        </a:rPr>
                        <a:t>0.781</a:t>
                      </a:r>
                    </a:p>
                  </a:txBody>
                  <a:tcPr marL="6350" marR="6350" marT="6350" marB="0" anchor="b"/>
                </a:tc>
                <a:tc>
                  <a:txBody>
                    <a:bodyPr/>
                    <a:lstStyle/>
                    <a:p>
                      <a:pPr marL="0" algn="l" defTabSz="914400" rtl="0" eaLnBrk="1" fontAlgn="b" latinLnBrk="0" hangingPunct="1"/>
                      <a:r>
                        <a:rPr lang="nb-NO" sz="1800" kern="1200">
                          <a:solidFill>
                            <a:schemeClr val="dk1"/>
                          </a:solidFill>
                          <a:latin typeface="+mn-lt"/>
                          <a:ea typeface="+mn-ea"/>
                          <a:cs typeface="+mn-cs"/>
                        </a:rPr>
                        <a:t>1.158</a:t>
                      </a:r>
                    </a:p>
                  </a:txBody>
                  <a:tcPr marL="6350" marR="6350" marT="6350" marB="0" anchor="b"/>
                </a:tc>
                <a:tc>
                  <a:txBody>
                    <a:bodyPr/>
                    <a:lstStyle/>
                    <a:p>
                      <a:pPr marL="0" algn="l" defTabSz="914400" rtl="0" eaLnBrk="1" fontAlgn="b" latinLnBrk="0" hangingPunct="1"/>
                      <a:r>
                        <a:rPr lang="en-US" altLang="zh-CN" sz="1800" kern="1200" dirty="0">
                          <a:solidFill>
                            <a:schemeClr val="dk1"/>
                          </a:solidFill>
                          <a:latin typeface="+mn-lt"/>
                          <a:ea typeface="+mn-ea"/>
                          <a:cs typeface="+mn-cs"/>
                        </a:rPr>
                        <a:t>0</a:t>
                      </a:r>
                    </a:p>
                  </a:txBody>
                  <a:tcPr marL="6350" marR="6350" marT="6350" marB="0" anchor="b"/>
                </a:tc>
                <a:tc>
                  <a:txBody>
                    <a:bodyPr/>
                    <a:lstStyle/>
                    <a:p>
                      <a:pPr marL="0" algn="l" defTabSz="914400" rtl="0" eaLnBrk="1" fontAlgn="b" latinLnBrk="0" hangingPunct="1"/>
                      <a:r>
                        <a:rPr lang="nb-NO" sz="1800" kern="1200" dirty="0">
                          <a:solidFill>
                            <a:schemeClr val="dk1"/>
                          </a:solidFill>
                          <a:latin typeface="+mn-lt"/>
                          <a:ea typeface="+mn-ea"/>
                          <a:cs typeface="+mn-cs"/>
                        </a:rPr>
                        <a:t>0.919</a:t>
                      </a:r>
                    </a:p>
                  </a:txBody>
                  <a:tcPr marL="6350" marR="6350" marT="6350" marB="0" anchor="b"/>
                </a:tc>
                <a:tc>
                  <a:txBody>
                    <a:bodyPr/>
                    <a:lstStyle/>
                    <a:p>
                      <a:endParaRPr lang="zh-CN" altLang="en-US"/>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Dress</a:t>
                      </a:r>
                      <a:endParaRPr lang="zh-CN" altLang="en-US" dirty="0" smtClean="0"/>
                    </a:p>
                  </a:txBody>
                  <a:tcPr/>
                </a:tc>
                <a:tc>
                  <a:txBody>
                    <a:bodyPr/>
                    <a:lstStyle/>
                    <a:p>
                      <a:pPr marL="0" algn="l" defTabSz="914400" rtl="0" eaLnBrk="1" fontAlgn="b" latinLnBrk="0" hangingPunct="1"/>
                      <a:r>
                        <a:rPr lang="nb-NO" sz="1800" kern="1200">
                          <a:solidFill>
                            <a:schemeClr val="dk1"/>
                          </a:solidFill>
                          <a:latin typeface="+mn-lt"/>
                          <a:ea typeface="+mn-ea"/>
                          <a:cs typeface="+mn-cs"/>
                        </a:rPr>
                        <a:t>1.031</a:t>
                      </a:r>
                    </a:p>
                  </a:txBody>
                  <a:tcPr marL="6350" marR="6350" marT="6350" marB="0" anchor="b"/>
                </a:tc>
                <a:tc>
                  <a:txBody>
                    <a:bodyPr/>
                    <a:lstStyle/>
                    <a:p>
                      <a:pPr marL="0" algn="l" defTabSz="914400" rtl="0" eaLnBrk="1" fontAlgn="b" latinLnBrk="0" hangingPunct="1"/>
                      <a:r>
                        <a:rPr lang="hr-HR" sz="1800" kern="1200">
                          <a:solidFill>
                            <a:schemeClr val="dk1"/>
                          </a:solidFill>
                          <a:latin typeface="+mn-lt"/>
                          <a:ea typeface="+mn-ea"/>
                          <a:cs typeface="+mn-cs"/>
                        </a:rPr>
                        <a:t>0.607</a:t>
                      </a:r>
                    </a:p>
                  </a:txBody>
                  <a:tcPr marL="6350" marR="6350" marT="6350" marB="0" anchor="b"/>
                </a:tc>
                <a:tc>
                  <a:txBody>
                    <a:bodyPr/>
                    <a:lstStyle/>
                    <a:p>
                      <a:pPr marL="0" algn="l" defTabSz="914400" rtl="0" eaLnBrk="1" fontAlgn="b" latinLnBrk="0" hangingPunct="1"/>
                      <a:r>
                        <a:rPr lang="nb-NO" sz="1800" kern="1200">
                          <a:solidFill>
                            <a:schemeClr val="dk1"/>
                          </a:solidFill>
                          <a:latin typeface="+mn-lt"/>
                          <a:ea typeface="+mn-ea"/>
                          <a:cs typeface="+mn-cs"/>
                        </a:rPr>
                        <a:t>1.216</a:t>
                      </a:r>
                    </a:p>
                  </a:txBody>
                  <a:tcPr marL="6350" marR="6350" marT="6350" marB="0" anchor="b"/>
                </a:tc>
                <a:tc>
                  <a:txBody>
                    <a:bodyPr/>
                    <a:lstStyle/>
                    <a:p>
                      <a:pPr marL="0" algn="l" defTabSz="914400" rtl="0" eaLnBrk="1" fontAlgn="b" latinLnBrk="0" hangingPunct="1"/>
                      <a:r>
                        <a:rPr lang="nb-NO" sz="1800" kern="1200">
                          <a:solidFill>
                            <a:schemeClr val="dk1"/>
                          </a:solidFill>
                          <a:latin typeface="+mn-lt"/>
                          <a:ea typeface="+mn-ea"/>
                          <a:cs typeface="+mn-cs"/>
                        </a:rPr>
                        <a:t>0.919</a:t>
                      </a:r>
                    </a:p>
                  </a:txBody>
                  <a:tcPr marL="6350" marR="6350" marT="6350" marB="0" anchor="b"/>
                </a:tc>
                <a:tc>
                  <a:txBody>
                    <a:bodyPr/>
                    <a:lstStyle/>
                    <a:p>
                      <a:pPr marL="0" algn="l" defTabSz="914400" rtl="0" eaLnBrk="1" fontAlgn="b" latinLnBrk="0" hangingPunct="1"/>
                      <a:r>
                        <a:rPr lang="en-US" altLang="zh-CN" sz="1800" kern="1200" dirty="0">
                          <a:solidFill>
                            <a:schemeClr val="dk1"/>
                          </a:solidFill>
                          <a:latin typeface="+mn-lt"/>
                          <a:ea typeface="+mn-ea"/>
                          <a:cs typeface="+mn-cs"/>
                        </a:rPr>
                        <a:t>0</a:t>
                      </a:r>
                    </a:p>
                  </a:txBody>
                  <a:tcPr marL="6350" marR="6350" marT="6350" marB="0" anchor="b"/>
                </a:tc>
                <a:tc>
                  <a:txBody>
                    <a:bodyPr/>
                    <a:lstStyle/>
                    <a:p>
                      <a:endParaRPr lang="zh-CN" altLang="en-US"/>
                    </a:p>
                  </a:txBody>
                  <a:tcPr/>
                </a:tc>
                <a:extLst>
                  <a:ext uri="{0D108BD9-81ED-4DB2-BD59-A6C34878D82A}">
                    <a16:rowId xmlns:a16="http://schemas.microsoft.com/office/drawing/2014/main" val="10005"/>
                  </a:ext>
                </a:extLst>
              </a:tr>
              <a:tr h="370840">
                <a:tc>
                  <a:txBody>
                    <a:bodyPr/>
                    <a:lstStyle/>
                    <a:p>
                      <a:r>
                        <a:rPr lang="mr-IN" altLang="zh-CN" dirty="0" smtClean="0"/>
                        <a:t>……</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5" name="文本框 4"/>
              <p:cNvSpPr txBox="1"/>
              <p:nvPr/>
            </p:nvSpPr>
            <p:spPr>
              <a:xfrm>
                <a:off x="1069846" y="1883102"/>
                <a:ext cx="7546428" cy="646331"/>
              </a:xfrm>
              <a:prstGeom prst="rect">
                <a:avLst/>
              </a:prstGeom>
              <a:noFill/>
            </p:spPr>
            <p:txBody>
              <a:bodyPr wrap="square" rtlCol="0">
                <a:spAutoFit/>
              </a:bodyPr>
              <a:lstStyle/>
              <a:p>
                <a:r>
                  <a:rPr kumimoji="1" lang="zh-CN" altLang="en-US" dirty="0" smtClean="0"/>
                  <a:t>活动</a:t>
                </a:r>
                <a:r>
                  <a:rPr kumimoji="1" lang="en-US" altLang="zh-CN" baseline="-25000" dirty="0" err="1" smtClean="0"/>
                  <a:t>i</a:t>
                </a:r>
                <a:r>
                  <a:rPr kumimoji="1" lang="zh-CN" altLang="en-US" dirty="0" smtClean="0"/>
                  <a:t> </a:t>
                </a:r>
                <a:r>
                  <a:rPr kumimoji="1" lang="en-US" altLang="zh-CN" dirty="0" smtClean="0"/>
                  <a:t>=</a:t>
                </a:r>
                <a:r>
                  <a:rPr kumimoji="1" lang="zh-CN" altLang="en-US" dirty="0" smtClean="0"/>
                  <a:t> （传感器</a:t>
                </a:r>
                <a:r>
                  <a:rPr kumimoji="1" lang="en-US" altLang="zh-CN" baseline="-25000" dirty="0" smtClean="0"/>
                  <a:t>1</a:t>
                </a:r>
                <a:r>
                  <a:rPr kumimoji="1" lang="zh-CN" altLang="en-US" dirty="0" smtClean="0"/>
                  <a:t>触发频度，传感器</a:t>
                </a:r>
                <a:r>
                  <a:rPr kumimoji="1" lang="en-US" altLang="zh-CN" baseline="-25000" dirty="0"/>
                  <a:t>2</a:t>
                </a:r>
                <a:r>
                  <a:rPr kumimoji="1" lang="zh-CN" altLang="en-US" dirty="0" smtClean="0"/>
                  <a:t>触发频度，传感器</a:t>
                </a:r>
                <a:r>
                  <a:rPr kumimoji="1" lang="en-US" altLang="zh-CN" baseline="-25000" dirty="0" smtClean="0"/>
                  <a:t>3</a:t>
                </a:r>
                <a:r>
                  <a:rPr kumimoji="1" lang="zh-CN" altLang="en-US" dirty="0" smtClean="0"/>
                  <a:t>触发频度 </a:t>
                </a:r>
                <a:r>
                  <a:rPr kumimoji="1" lang="mr-IN" altLang="zh-CN" dirty="0" smtClean="0"/>
                  <a:t>……</a:t>
                </a:r>
                <a:r>
                  <a:rPr kumimoji="1" lang="zh-CN" altLang="en-US" dirty="0" smtClean="0"/>
                  <a:t> ）</a:t>
                </a:r>
                <a:endParaRPr kumimoji="1" lang="en-US" altLang="zh-CN" dirty="0" smtClean="0"/>
              </a:p>
              <a:p>
                <a:r>
                  <a:rPr kumimoji="1" lang="en-US" altLang="zh-CN" dirty="0" err="1" smtClean="0"/>
                  <a:t>D</a:t>
                </a:r>
                <a:r>
                  <a:rPr kumimoji="1" lang="en-US" altLang="zh-CN" baseline="-25000" dirty="0" err="1" smtClean="0"/>
                  <a:t>ij</a:t>
                </a:r>
                <a:r>
                  <a:rPr kumimoji="1" lang="zh-CN" altLang="en-US" baseline="-25000" dirty="0" smtClean="0"/>
                  <a:t> </a:t>
                </a:r>
                <a:r>
                  <a:rPr kumimoji="1" lang="en-US" altLang="zh-CN" dirty="0" smtClean="0"/>
                  <a:t>=</a:t>
                </a:r>
                <a:r>
                  <a:rPr kumimoji="1" lang="zh-CN" altLang="en-US" dirty="0" smtClean="0"/>
                  <a:t> </a:t>
                </a:r>
                <a14:m>
                  <m:oMath xmlns:m="http://schemas.openxmlformats.org/officeDocument/2006/math">
                    <m:d>
                      <m:dPr>
                        <m:begChr m:val="‖"/>
                        <m:endChr m:val="‖"/>
                        <m:ctrlPr>
                          <a:rPr kumimoji="1" lang="en-US" altLang="zh-CN" i="1" smtClean="0">
                            <a:latin typeface="Cambria Math" panose="02040503050406030204" pitchFamily="18" charset="0"/>
                          </a:rPr>
                        </m:ctrlPr>
                      </m:dPr>
                      <m:e>
                        <m:r>
                          <m:rPr>
                            <m:nor/>
                          </m:rPr>
                          <a:rPr kumimoji="1" lang="zh-CN" altLang="en-US" dirty="0"/>
                          <m:t>活动</m:t>
                        </m:r>
                        <m:r>
                          <m:rPr>
                            <m:nor/>
                          </m:rPr>
                          <a:rPr kumimoji="1" lang="en-US" altLang="zh-CN" baseline="-25000" dirty="0"/>
                          <m:t>i</m:t>
                        </m:r>
                        <m:r>
                          <m:rPr>
                            <m:nor/>
                          </m:rPr>
                          <a:rPr kumimoji="1" lang="en-US" altLang="zh-CN" b="0" i="0" dirty="0" smtClean="0"/>
                          <m:t>−</m:t>
                        </m:r>
                        <m:r>
                          <m:rPr>
                            <m:nor/>
                          </m:rPr>
                          <a:rPr kumimoji="1" lang="zh-CN" altLang="en-US" dirty="0"/>
                          <m:t>活动</m:t>
                        </m:r>
                        <m:r>
                          <a:rPr kumimoji="1" lang="en-US" altLang="zh-CN" b="0" i="1" baseline="-25000" dirty="0" smtClean="0">
                            <a:latin typeface="Cambria Math" charset="0"/>
                          </a:rPr>
                          <m:t>𝑗</m:t>
                        </m:r>
                        <m:r>
                          <a:rPr kumimoji="1" lang="zh-CN" altLang="en-US" b="0" i="1" baseline="-25000" dirty="0" smtClean="0">
                            <a:latin typeface="Cambria Math" charset="0"/>
                          </a:rPr>
                          <m:t> </m:t>
                        </m:r>
                      </m:e>
                    </m:d>
                  </m:oMath>
                </a14:m>
                <a:endParaRPr kumimoji="1"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1069846" y="1883102"/>
                <a:ext cx="7546428" cy="646331"/>
              </a:xfrm>
              <a:prstGeom prst="rect">
                <a:avLst/>
              </a:prstGeom>
              <a:blipFill rotWithShape="0">
                <a:blip r:embed="rId2"/>
                <a:stretch>
                  <a:fillRect l="-646" t="-7547" b="-556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5273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2193" y="2250370"/>
            <a:ext cx="10058400" cy="1609344"/>
          </a:xfrm>
        </p:spPr>
        <p:txBody>
          <a:bodyPr/>
          <a:lstStyle/>
          <a:p>
            <a:r>
              <a:rPr kumimoji="1" lang="zh-CN" altLang="en-US" dirty="0" smtClean="0"/>
              <a:t>离散状态的时间序列分析</a:t>
            </a:r>
            <a:endParaRPr kumimoji="1" lang="zh-CN" altLang="en-US" dirty="0"/>
          </a:p>
        </p:txBody>
      </p:sp>
    </p:spTree>
    <p:extLst>
      <p:ext uri="{BB962C8B-B14F-4D97-AF65-F5344CB8AC3E}">
        <p14:creationId xmlns:p14="http://schemas.microsoft.com/office/powerpoint/2010/main" val="6051153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07089" y="0"/>
            <a:ext cx="10058400" cy="1609344"/>
          </a:xfrm>
        </p:spPr>
        <p:txBody>
          <a:bodyPr>
            <a:normAutofit/>
          </a:bodyPr>
          <a:lstStyle/>
          <a:p>
            <a:r>
              <a:rPr lang="zh-CN" altLang="en-US" sz="4000" dirty="0" smtClean="0"/>
              <a:t>状态转移图</a:t>
            </a:r>
            <a:endParaRPr lang="zh-CN" altLang="en-US" sz="4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16" y="1178232"/>
            <a:ext cx="9243390" cy="5454869"/>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6079" y="3531476"/>
            <a:ext cx="2691838" cy="3198231"/>
          </a:xfrm>
          <a:prstGeom prst="rect">
            <a:avLst/>
          </a:prstGeom>
        </p:spPr>
      </p:pic>
      <p:sp>
        <p:nvSpPr>
          <p:cNvPr id="7" name="文本框 6"/>
          <p:cNvSpPr txBox="1"/>
          <p:nvPr/>
        </p:nvSpPr>
        <p:spPr>
          <a:xfrm>
            <a:off x="6415188" y="1274838"/>
            <a:ext cx="4542677" cy="646331"/>
          </a:xfrm>
          <a:prstGeom prst="rect">
            <a:avLst/>
          </a:prstGeom>
          <a:noFill/>
        </p:spPr>
        <p:txBody>
          <a:bodyPr wrap="square" rtlCol="0">
            <a:spAutoFit/>
          </a:bodyPr>
          <a:lstStyle/>
          <a:p>
            <a:r>
              <a:rPr lang="zh-CN" altLang="en-US" dirty="0" smtClean="0"/>
              <a:t>基于马尔科夫模型假设得到的状态转移图</a:t>
            </a:r>
            <a:endParaRPr lang="en-US" altLang="zh-CN" dirty="0"/>
          </a:p>
          <a:p>
            <a:endParaRPr lang="en-US" altLang="zh-CN" dirty="0" smtClean="0"/>
          </a:p>
        </p:txBody>
      </p:sp>
    </p:spTree>
    <p:extLst>
      <p:ext uri="{BB962C8B-B14F-4D97-AF65-F5344CB8AC3E}">
        <p14:creationId xmlns:p14="http://schemas.microsoft.com/office/powerpoint/2010/main" val="232583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7089" y="0"/>
            <a:ext cx="10058400" cy="1609344"/>
          </a:xfrm>
        </p:spPr>
        <p:txBody>
          <a:bodyPr>
            <a:normAutofit/>
          </a:bodyPr>
          <a:lstStyle/>
          <a:p>
            <a:r>
              <a:rPr lang="zh-CN" altLang="en-US" sz="4000" dirty="0" smtClean="0"/>
              <a:t>隐马尔可夫模型</a:t>
            </a:r>
            <a:endParaRPr lang="zh-CN" altLang="en-US" sz="4000" dirty="0"/>
          </a:p>
        </p:txBody>
      </p:sp>
      <p:sp>
        <p:nvSpPr>
          <p:cNvPr id="5" name="文本框 4"/>
          <p:cNvSpPr txBox="1"/>
          <p:nvPr/>
        </p:nvSpPr>
        <p:spPr>
          <a:xfrm>
            <a:off x="9438287" y="1839528"/>
            <a:ext cx="2469931" cy="1200329"/>
          </a:xfrm>
          <a:prstGeom prst="rect">
            <a:avLst/>
          </a:prstGeom>
          <a:noFill/>
        </p:spPr>
        <p:txBody>
          <a:bodyPr wrap="square" rtlCol="0">
            <a:spAutoFit/>
          </a:bodyPr>
          <a:lstStyle/>
          <a:p>
            <a:r>
              <a:rPr kumimoji="1" lang="zh-CN" altLang="en-US" dirty="0" smtClean="0"/>
              <a:t>隐含状态：当前活动</a:t>
            </a:r>
            <a:endParaRPr kumimoji="1" lang="en-US" altLang="zh-CN" dirty="0" smtClean="0"/>
          </a:p>
          <a:p>
            <a:endParaRPr kumimoji="1" lang="en-US" altLang="zh-CN" dirty="0"/>
          </a:p>
          <a:p>
            <a:endParaRPr kumimoji="1" lang="en-US" altLang="zh-CN" dirty="0" smtClean="0"/>
          </a:p>
          <a:p>
            <a:r>
              <a:rPr kumimoji="1" lang="zh-CN" altLang="en-US" dirty="0" smtClean="0"/>
              <a:t>可见状态：当前时间段</a:t>
            </a:r>
            <a:endParaRPr kumimoji="1" lang="zh-CN" altLang="en-US" dirty="0"/>
          </a:p>
        </p:txBody>
      </p:sp>
      <p:pic>
        <p:nvPicPr>
          <p:cNvPr id="8" name="图片 7"/>
          <p:cNvPicPr>
            <a:picLocks noChangeAspect="1"/>
          </p:cNvPicPr>
          <p:nvPr/>
        </p:nvPicPr>
        <p:blipFill>
          <a:blip r:embed="rId2"/>
          <a:stretch>
            <a:fillRect/>
          </a:stretch>
        </p:blipFill>
        <p:spPr>
          <a:xfrm>
            <a:off x="504494" y="1839528"/>
            <a:ext cx="8702566" cy="3958626"/>
          </a:xfrm>
          <a:prstGeom prst="rect">
            <a:avLst/>
          </a:prstGeom>
        </p:spPr>
      </p:pic>
    </p:spTree>
    <p:extLst>
      <p:ext uri="{BB962C8B-B14F-4D97-AF65-F5344CB8AC3E}">
        <p14:creationId xmlns:p14="http://schemas.microsoft.com/office/powerpoint/2010/main" val="847296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0152" y="253404"/>
            <a:ext cx="10058400" cy="1609344"/>
          </a:xfrm>
        </p:spPr>
        <p:txBody>
          <a:bodyPr>
            <a:normAutofit/>
          </a:bodyPr>
          <a:lstStyle/>
          <a:p>
            <a:r>
              <a:rPr kumimoji="1" lang="zh-CN" altLang="en-US" sz="4000" dirty="0" smtClean="0"/>
              <a:t>活动序列预测</a:t>
            </a:r>
            <a:endParaRPr kumimoji="1" lang="zh-CN" altLang="en-US" sz="40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187439989"/>
              </p:ext>
            </p:extLst>
          </p:nvPr>
        </p:nvGraphicFramePr>
        <p:xfrm>
          <a:off x="985837" y="1943100"/>
          <a:ext cx="10869831" cy="4049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131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1172" y="400549"/>
            <a:ext cx="10058400" cy="1609344"/>
          </a:xfrm>
        </p:spPr>
        <p:txBody>
          <a:bodyPr>
            <a:normAutofit/>
          </a:bodyPr>
          <a:lstStyle/>
          <a:p>
            <a:r>
              <a:rPr lang="zh-CN" altLang="en-US" sz="4000" dirty="0" smtClean="0"/>
              <a:t>研究背景</a:t>
            </a:r>
            <a:endParaRPr lang="zh-CN" altLang="en-US" sz="4000" dirty="0"/>
          </a:p>
        </p:txBody>
      </p:sp>
      <p:sp>
        <p:nvSpPr>
          <p:cNvPr id="3" name="内容占位符 2"/>
          <p:cNvSpPr>
            <a:spLocks noGrp="1"/>
          </p:cNvSpPr>
          <p:nvPr>
            <p:ph idx="1"/>
          </p:nvPr>
        </p:nvSpPr>
        <p:spPr>
          <a:xfrm>
            <a:off x="775558" y="2437318"/>
            <a:ext cx="6571173" cy="1293854"/>
          </a:xfrm>
        </p:spPr>
        <p:txBody>
          <a:bodyPr>
            <a:normAutofit fontScale="92500" lnSpcReduction="10000"/>
          </a:bodyPr>
          <a:lstStyle/>
          <a:p>
            <a:r>
              <a:rPr lang="zh-CN" altLang="en-US" dirty="0" smtClean="0">
                <a:latin typeface="等线" panose="02010600030101010101" pitchFamily="2" charset="-122"/>
                <a:ea typeface="等线" panose="02010600030101010101" pitchFamily="2" charset="-122"/>
              </a:rPr>
              <a:t>智能家居在物联网时代越来越得到普及，家居的“智能化”则有赖于对居住者特性化的生活规律画像。我们选用了</a:t>
            </a:r>
            <a:r>
              <a:rPr lang="en-US" altLang="zh-CN" dirty="0" smtClean="0">
                <a:latin typeface="等线" panose="02010600030101010101" pitchFamily="2" charset="-122"/>
                <a:ea typeface="等线" panose="02010600030101010101" pitchFamily="2" charset="-122"/>
              </a:rPr>
              <a:t>CASAS</a:t>
            </a:r>
            <a:r>
              <a:rPr lang="zh-CN" altLang="en-US" dirty="0" smtClean="0">
                <a:latin typeface="等线" panose="02010600030101010101" pitchFamily="2" charset="-122"/>
                <a:ea typeface="等线" panose="02010600030101010101" pitchFamily="2" charset="-122"/>
              </a:rPr>
              <a:t>智能家居项目组下某智能家庭的传感器数据与居住者的活动标注进行研究，其中包含了居住者</a:t>
            </a:r>
            <a:r>
              <a:rPr lang="en-US" altLang="zh-CN" dirty="0" smtClean="0">
                <a:latin typeface="等线" panose="02010600030101010101" pitchFamily="2" charset="-122"/>
                <a:ea typeface="等线" panose="02010600030101010101" pitchFamily="2" charset="-122"/>
              </a:rPr>
              <a:t>303</a:t>
            </a:r>
            <a:r>
              <a:rPr lang="zh-CN" altLang="en-US" dirty="0" smtClean="0">
                <a:latin typeface="等线" panose="02010600030101010101" pitchFamily="2" charset="-122"/>
                <a:ea typeface="等线" panose="02010600030101010101" pitchFamily="2" charset="-122"/>
              </a:rPr>
              <a:t>天内的活动数据与传感器触发信息。</a:t>
            </a:r>
            <a:endParaRPr lang="en-US" altLang="zh-CN" dirty="0" smtClean="0">
              <a:latin typeface="等线" panose="02010600030101010101" pitchFamily="2" charset="-122"/>
              <a:ea typeface="等线" panose="02010600030101010101" pitchFamily="2" charset="-122"/>
            </a:endParaRPr>
          </a:p>
          <a:p>
            <a:endParaRPr lang="en-US" altLang="zh-CN" dirty="0"/>
          </a:p>
        </p:txBody>
      </p:sp>
      <p:pic>
        <p:nvPicPr>
          <p:cNvPr id="5" name="图片 4"/>
          <p:cNvPicPr>
            <a:picLocks noChangeAspect="1"/>
          </p:cNvPicPr>
          <p:nvPr/>
        </p:nvPicPr>
        <p:blipFill>
          <a:blip r:embed="rId2"/>
          <a:stretch>
            <a:fillRect/>
          </a:stretch>
        </p:blipFill>
        <p:spPr>
          <a:xfrm>
            <a:off x="7704082" y="1512402"/>
            <a:ext cx="3413655" cy="2902099"/>
          </a:xfrm>
          <a:prstGeom prst="rect">
            <a:avLst/>
          </a:prstGeom>
        </p:spPr>
      </p:pic>
      <p:sp>
        <p:nvSpPr>
          <p:cNvPr id="6" name="文本框 5"/>
          <p:cNvSpPr txBox="1"/>
          <p:nvPr/>
        </p:nvSpPr>
        <p:spPr>
          <a:xfrm>
            <a:off x="775558" y="4684731"/>
            <a:ext cx="9648497" cy="923330"/>
          </a:xfrm>
          <a:prstGeom prst="rect">
            <a:avLst/>
          </a:prstGeom>
          <a:noFill/>
        </p:spPr>
        <p:txBody>
          <a:bodyPr wrap="square" rtlCol="0">
            <a:spAutoFit/>
          </a:bodyPr>
          <a:lstStyle/>
          <a:p>
            <a:pPr marL="182880" indent="-182880" defTabSz="914400">
              <a:lnSpc>
                <a:spcPct val="90000"/>
              </a:lnSpc>
              <a:spcBef>
                <a:spcPts val="1200"/>
              </a:spcBef>
              <a:buClr>
                <a:schemeClr val="accent1">
                  <a:lumMod val="75000"/>
                </a:schemeClr>
              </a:buClr>
              <a:buSzPct val="85000"/>
              <a:buFont typeface="Wingdings" pitchFamily="2" charset="2"/>
              <a:buChar char="§"/>
            </a:pPr>
            <a:r>
              <a:rPr lang="zh-CN" altLang="en-US" sz="2000" dirty="0"/>
              <a:t>项目组拟通过数据洞察、分析等</a:t>
            </a:r>
            <a:r>
              <a:rPr lang="zh-CN" altLang="en-US" sz="2000" dirty="0" smtClean="0"/>
              <a:t>手段刻画本数据集中智能家居居住者的</a:t>
            </a:r>
            <a:r>
              <a:rPr lang="zh-CN" altLang="en-US" sz="2000" b="1" dirty="0"/>
              <a:t>日常活动规律</a:t>
            </a:r>
            <a:r>
              <a:rPr lang="zh-CN" altLang="en-US" sz="2000" dirty="0"/>
              <a:t>，并以此</a:t>
            </a:r>
            <a:r>
              <a:rPr lang="zh-CN" altLang="en-US" sz="2000" dirty="0" smtClean="0"/>
              <a:t>对其的</a:t>
            </a:r>
            <a:r>
              <a:rPr lang="zh-CN" altLang="en-US" sz="2000" dirty="0"/>
              <a:t>行为活动进行</a:t>
            </a:r>
            <a:r>
              <a:rPr lang="zh-CN" altLang="en-US" sz="2000" b="1" dirty="0"/>
              <a:t>预测</a:t>
            </a:r>
            <a:r>
              <a:rPr lang="zh-CN" altLang="en-US" sz="2000" dirty="0"/>
              <a:t>，使得智能家居系统</a:t>
            </a:r>
            <a:r>
              <a:rPr lang="zh-CN" altLang="en-US" sz="2000" dirty="0" smtClean="0"/>
              <a:t>更加适应居住者的生活。</a:t>
            </a:r>
            <a:endParaRPr lang="zh-CN" altLang="en-US" sz="2000" dirty="0"/>
          </a:p>
          <a:p>
            <a:endParaRPr kumimoji="1" lang="zh-CN" altLang="en-US" dirty="0"/>
          </a:p>
        </p:txBody>
      </p:sp>
    </p:spTree>
    <p:extLst>
      <p:ext uri="{BB962C8B-B14F-4D97-AF65-F5344CB8AC3E}">
        <p14:creationId xmlns:p14="http://schemas.microsoft.com/office/powerpoint/2010/main" val="26037177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229978"/>
            <a:ext cx="10058400" cy="1609344"/>
          </a:xfrm>
        </p:spPr>
        <p:txBody>
          <a:bodyPr>
            <a:normAutofit/>
          </a:bodyPr>
          <a:lstStyle/>
          <a:p>
            <a:r>
              <a:rPr kumimoji="1" lang="zh-CN" altLang="en-US" sz="4000" dirty="0" smtClean="0"/>
              <a:t>预测结果展示</a:t>
            </a:r>
            <a:endParaRPr kumimoji="1" lang="zh-CN" altLang="en-US" sz="4000" dirty="0"/>
          </a:p>
        </p:txBody>
      </p:sp>
      <p:sp>
        <p:nvSpPr>
          <p:cNvPr id="3" name="内容占位符 2"/>
          <p:cNvSpPr>
            <a:spLocks noGrp="1"/>
          </p:cNvSpPr>
          <p:nvPr>
            <p:ph idx="1"/>
          </p:nvPr>
        </p:nvSpPr>
        <p:spPr>
          <a:xfrm>
            <a:off x="8511171" y="2093976"/>
            <a:ext cx="10058400" cy="4050792"/>
          </a:xfrm>
        </p:spPr>
        <p:txBody>
          <a:bodyPr>
            <a:normAutofit/>
          </a:bodyPr>
          <a:lstStyle/>
          <a:p>
            <a:r>
              <a:rPr kumimoji="1" lang="zh-CN" altLang="en-US" sz="1800" dirty="0" smtClean="0"/>
              <a:t>模型参数</a:t>
            </a:r>
            <a:endParaRPr kumimoji="1" lang="en-US" altLang="zh-CN" sz="1800" dirty="0" smtClean="0"/>
          </a:p>
          <a:p>
            <a:pPr lvl="1"/>
            <a:r>
              <a:rPr kumimoji="1" lang="zh-CN" altLang="en-US" sz="1600" dirty="0" smtClean="0"/>
              <a:t>给定</a:t>
            </a:r>
            <a:r>
              <a:rPr kumimoji="1" lang="en-US" altLang="zh-CN" sz="1600" dirty="0" smtClean="0"/>
              <a:t>8</a:t>
            </a:r>
            <a:r>
              <a:rPr kumimoji="1" lang="zh-CN" altLang="en-US" sz="1600" dirty="0" smtClean="0"/>
              <a:t>小时的观测序列</a:t>
            </a:r>
            <a:endParaRPr kumimoji="1" lang="en-US" altLang="zh-CN" sz="1600" dirty="0" smtClean="0"/>
          </a:p>
          <a:p>
            <a:pPr lvl="1"/>
            <a:r>
              <a:rPr kumimoji="1" lang="en-US" altLang="zh-CN" sz="1600" dirty="0" smtClean="0"/>
              <a:t>K</a:t>
            </a:r>
            <a:r>
              <a:rPr kumimoji="1" lang="zh-CN" altLang="en-US" sz="1600" dirty="0" smtClean="0"/>
              <a:t> </a:t>
            </a:r>
            <a:r>
              <a:rPr kumimoji="1" lang="en-US" altLang="zh-CN" sz="1600" dirty="0" smtClean="0"/>
              <a:t>=</a:t>
            </a:r>
            <a:r>
              <a:rPr kumimoji="1" lang="zh-CN" altLang="en-US" sz="1600" dirty="0" smtClean="0"/>
              <a:t> </a:t>
            </a:r>
            <a:r>
              <a:rPr kumimoji="1" lang="en-US" altLang="zh-CN" sz="1600" dirty="0"/>
              <a:t>1</a:t>
            </a:r>
            <a:r>
              <a:rPr kumimoji="1" lang="en-US" altLang="zh-CN" sz="1600" dirty="0" smtClean="0"/>
              <a:t>0</a:t>
            </a:r>
          </a:p>
          <a:p>
            <a:pPr lvl="1"/>
            <a:r>
              <a:rPr kumimoji="1" lang="zh-CN" altLang="en-US" sz="1600" dirty="0" smtClean="0"/>
              <a:t>以</a:t>
            </a:r>
            <a:r>
              <a:rPr kumimoji="1" lang="en-US" altLang="zh-CN" sz="1600" dirty="0" smtClean="0"/>
              <a:t>1</a:t>
            </a:r>
            <a:r>
              <a:rPr kumimoji="1" lang="zh-CN" altLang="en-US" sz="1600" dirty="0" smtClean="0"/>
              <a:t>小时为一个观测时间状态</a:t>
            </a:r>
            <a:endParaRPr kumimoji="1" lang="en-US" altLang="zh-CN" sz="1600" dirty="0" smtClean="0"/>
          </a:p>
          <a:p>
            <a:pPr lvl="1"/>
            <a:endParaRPr kumimoji="1" lang="en-US" altLang="zh-CN" sz="1600" dirty="0"/>
          </a:p>
          <a:p>
            <a:endParaRPr kumimoji="1" lang="zh-CN" altLang="en-US" sz="1800" dirty="0"/>
          </a:p>
        </p:txBody>
      </p:sp>
      <p:graphicFrame>
        <p:nvGraphicFramePr>
          <p:cNvPr id="6" name="表格 5"/>
          <p:cNvGraphicFramePr>
            <a:graphicFrameLocks noGrp="1"/>
          </p:cNvGraphicFramePr>
          <p:nvPr>
            <p:extLst>
              <p:ext uri="{D42A27DB-BD31-4B8C-83A1-F6EECF244321}">
                <p14:modId xmlns:p14="http://schemas.microsoft.com/office/powerpoint/2010/main" val="1019031467"/>
              </p:ext>
            </p:extLst>
          </p:nvPr>
        </p:nvGraphicFramePr>
        <p:xfrm>
          <a:off x="1216992" y="1492456"/>
          <a:ext cx="7159752" cy="5304933"/>
        </p:xfrm>
        <a:graphic>
          <a:graphicData uri="http://schemas.openxmlformats.org/drawingml/2006/table">
            <a:tbl>
              <a:tblPr firstRow="1">
                <a:tableStyleId>{5C22544A-7EE6-4342-B048-85BDC9FD1C3A}</a:tableStyleId>
              </a:tblPr>
              <a:tblGrid>
                <a:gridCol w="1396374">
                  <a:extLst>
                    <a:ext uri="{9D8B030D-6E8A-4147-A177-3AD203B41FA5}">
                      <a16:colId xmlns:a16="http://schemas.microsoft.com/office/drawing/2014/main" val="20000"/>
                    </a:ext>
                  </a:extLst>
                </a:gridCol>
                <a:gridCol w="1396374">
                  <a:extLst>
                    <a:ext uri="{9D8B030D-6E8A-4147-A177-3AD203B41FA5}">
                      <a16:colId xmlns:a16="http://schemas.microsoft.com/office/drawing/2014/main" val="20001"/>
                    </a:ext>
                  </a:extLst>
                </a:gridCol>
                <a:gridCol w="1538679">
                  <a:extLst>
                    <a:ext uri="{9D8B030D-6E8A-4147-A177-3AD203B41FA5}">
                      <a16:colId xmlns:a16="http://schemas.microsoft.com/office/drawing/2014/main" val="20002"/>
                    </a:ext>
                  </a:extLst>
                </a:gridCol>
                <a:gridCol w="1271857">
                  <a:extLst>
                    <a:ext uri="{9D8B030D-6E8A-4147-A177-3AD203B41FA5}">
                      <a16:colId xmlns:a16="http://schemas.microsoft.com/office/drawing/2014/main" val="20003"/>
                    </a:ext>
                  </a:extLst>
                </a:gridCol>
                <a:gridCol w="1556468">
                  <a:extLst>
                    <a:ext uri="{9D8B030D-6E8A-4147-A177-3AD203B41FA5}">
                      <a16:colId xmlns:a16="http://schemas.microsoft.com/office/drawing/2014/main" val="20004"/>
                    </a:ext>
                  </a:extLst>
                </a:gridCol>
              </a:tblGrid>
              <a:tr h="196479">
                <a:tc>
                  <a:txBody>
                    <a:bodyPr/>
                    <a:lstStyle/>
                    <a:p>
                      <a:pPr algn="l" fontAlgn="b"/>
                      <a:endParaRPr lang="en-US" sz="1000" b="0" i="0" u="none" strike="noStrike" dirty="0">
                        <a:solidFill>
                          <a:srgbClr val="000000"/>
                        </a:solidFill>
                        <a:effectLst/>
                        <a:latin typeface="等线" charset="-122"/>
                      </a:endParaRPr>
                    </a:p>
                  </a:txBody>
                  <a:tcPr marL="5627" marR="5627" marT="5627" marB="0" anchor="b"/>
                </a:tc>
                <a:tc gridSpan="2">
                  <a:txBody>
                    <a:bodyPr/>
                    <a:lstStyle/>
                    <a:p>
                      <a:pPr algn="ctr" fontAlgn="b"/>
                      <a:r>
                        <a:rPr lang="zh-CN" altLang="en-US" sz="1000" u="none" strike="noStrike" dirty="0" smtClean="0">
                          <a:effectLst/>
                        </a:rPr>
                        <a:t>案例一</a:t>
                      </a:r>
                      <a:endParaRPr lang="en-US" sz="1000" b="0" i="0" u="none" strike="noStrike" dirty="0">
                        <a:solidFill>
                          <a:schemeClr val="bg1"/>
                        </a:solidFill>
                        <a:effectLst/>
                        <a:latin typeface="等线" charset="-122"/>
                      </a:endParaRPr>
                    </a:p>
                  </a:txBody>
                  <a:tcPr marL="5627" marR="5627" marT="5627" marB="0" anchor="b"/>
                </a:tc>
                <a:tc hMerge="1">
                  <a:txBody>
                    <a:bodyPr/>
                    <a:lstStyle/>
                    <a:p>
                      <a:pPr algn="l" fontAlgn="b"/>
                      <a:endParaRPr lang="en-US" sz="1000" b="0" i="0" u="none" strike="noStrike" dirty="0">
                        <a:solidFill>
                          <a:srgbClr val="000000"/>
                        </a:solidFill>
                        <a:effectLst/>
                        <a:latin typeface="等线" charset="-122"/>
                      </a:endParaRPr>
                    </a:p>
                  </a:txBody>
                  <a:tcPr marL="5627" marR="5627" marT="5627" marB="0" anchor="b"/>
                </a:tc>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000" u="none" strike="noStrike" dirty="0" smtClean="0">
                          <a:effectLst/>
                        </a:rPr>
                        <a:t>案例二</a:t>
                      </a:r>
                      <a:endParaRPr lang="en-US" altLang="zh-CN" sz="1000" b="0" i="0" u="none" strike="noStrike" dirty="0" smtClean="0">
                        <a:solidFill>
                          <a:schemeClr val="bg1"/>
                        </a:solidFill>
                        <a:effectLst/>
                        <a:latin typeface="等线" charset="-122"/>
                      </a:endParaRPr>
                    </a:p>
                  </a:txBody>
                  <a:tcPr marL="5627" marR="5627" marT="5627" marB="0" anchor="b"/>
                </a:tc>
                <a:tc hMerge="1">
                  <a:txBody>
                    <a:bodyPr/>
                    <a:lstStyle/>
                    <a:p>
                      <a:pPr algn="l" fontAlgn="b"/>
                      <a:endParaRPr lang="en-US" sz="1000" b="0" i="0" u="none" strike="noStrike" dirty="0">
                        <a:solidFill>
                          <a:srgbClr val="000000"/>
                        </a:solidFill>
                        <a:effectLst/>
                        <a:latin typeface="等线" charset="-122"/>
                      </a:endParaRPr>
                    </a:p>
                  </a:txBody>
                  <a:tcPr marL="5627" marR="5627" marT="5627" marB="0" anchor="b"/>
                </a:tc>
                <a:extLst>
                  <a:ext uri="{0D108BD9-81ED-4DB2-BD59-A6C34878D82A}">
                    <a16:rowId xmlns:a16="http://schemas.microsoft.com/office/drawing/2014/main" val="10000"/>
                  </a:ext>
                </a:extLst>
              </a:tr>
              <a:tr h="196479">
                <a:tc>
                  <a:txBody>
                    <a:bodyPr/>
                    <a:lstStyle/>
                    <a:p>
                      <a:pPr algn="l" fontAlgn="b"/>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zh-CN" altLang="en-US" sz="1000" u="none" strike="noStrike" dirty="0" smtClean="0">
                          <a:effectLst/>
                        </a:rPr>
                        <a:t>预测值</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zh-CN" altLang="en-US" sz="1000" u="none" strike="noStrike" dirty="0" smtClean="0">
                          <a:effectLst/>
                        </a:rPr>
                        <a:t>真实值</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zh-CN" altLang="en-US" sz="1000" u="none" strike="noStrike" dirty="0" smtClean="0">
                          <a:effectLst/>
                        </a:rPr>
                        <a:t>预测值</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zh-CN" altLang="en-US" sz="1000" u="none" strike="noStrike" dirty="0" smtClean="0">
                          <a:effectLst/>
                        </a:rPr>
                        <a:t>真实值</a:t>
                      </a:r>
                      <a:endParaRPr lang="en-US" sz="1000" b="0" i="0" u="none" strike="noStrike" dirty="0">
                        <a:solidFill>
                          <a:srgbClr val="000000"/>
                        </a:solidFill>
                        <a:effectLst/>
                        <a:latin typeface="等线" charset="-122"/>
                      </a:endParaRPr>
                    </a:p>
                  </a:txBody>
                  <a:tcPr marL="5627" marR="5627" marT="5627" marB="0" anchor="b"/>
                </a:tc>
                <a:extLst>
                  <a:ext uri="{0D108BD9-81ED-4DB2-BD59-A6C34878D82A}">
                    <a16:rowId xmlns:a16="http://schemas.microsoft.com/office/drawing/2014/main" val="10001"/>
                  </a:ext>
                </a:extLst>
              </a:tr>
              <a:tr h="196479">
                <a:tc>
                  <a:txBody>
                    <a:bodyPr/>
                    <a:lstStyle/>
                    <a:p>
                      <a:pPr algn="l" fontAlgn="b"/>
                      <a:r>
                        <a:rPr lang="zh-CN" altLang="en-US" sz="1000" u="none" strike="noStrike" dirty="0" smtClean="0">
                          <a:effectLst/>
                        </a:rPr>
                        <a:t>预测偏差</a:t>
                      </a:r>
                      <a:endParaRPr lang="en-US" sz="1000" b="0" i="0" u="none" strike="noStrike" dirty="0">
                        <a:solidFill>
                          <a:srgbClr val="000000"/>
                        </a:solidFill>
                        <a:effectLst/>
                        <a:latin typeface="等线" charset="-122"/>
                      </a:endParaRPr>
                    </a:p>
                  </a:txBody>
                  <a:tcPr marL="5627" marR="5627" marT="5627" marB="0" anchor="b"/>
                </a:tc>
                <a:tc gridSpan="2">
                  <a:txBody>
                    <a:bodyPr/>
                    <a:lstStyle/>
                    <a:p>
                      <a:pPr algn="ctr" fontAlgn="b"/>
                      <a:r>
                        <a:rPr lang="en-US" altLang="zh-CN" sz="1000" u="none" strike="noStrike" dirty="0" smtClean="0">
                          <a:effectLst/>
                        </a:rPr>
                        <a:t>2.88</a:t>
                      </a:r>
                      <a:endParaRPr lang="en-US" sz="1000" b="0" i="0" u="none" strike="noStrike" dirty="0">
                        <a:solidFill>
                          <a:srgbClr val="FF0000"/>
                        </a:solidFill>
                        <a:effectLst/>
                        <a:latin typeface="等线" charset="-122"/>
                      </a:endParaRPr>
                    </a:p>
                  </a:txBody>
                  <a:tcPr marL="5627" marR="5627" marT="5627" marB="0" anchor="b"/>
                </a:tc>
                <a:tc hMerge="1">
                  <a:txBody>
                    <a:bodyPr/>
                    <a:lstStyle/>
                    <a:p>
                      <a:pPr algn="l" fontAlgn="b"/>
                      <a:endParaRPr lang="en-US" sz="1000" b="0" i="0" u="none" strike="noStrike" dirty="0">
                        <a:solidFill>
                          <a:srgbClr val="000000"/>
                        </a:solidFill>
                        <a:effectLst/>
                        <a:latin typeface="等线" charset="-122"/>
                      </a:endParaRPr>
                    </a:p>
                  </a:txBody>
                  <a:tcPr marL="5627" marR="5627" marT="5627" marB="0" anchor="b"/>
                </a:tc>
                <a:tc gridSpan="2">
                  <a:txBody>
                    <a:bodyPr/>
                    <a:lstStyle/>
                    <a:p>
                      <a:pPr algn="ctr" fontAlgn="b"/>
                      <a:r>
                        <a:rPr lang="en-US" altLang="zh-CN" sz="1000" u="none" strike="noStrike" baseline="0" dirty="0" smtClean="0">
                          <a:effectLst/>
                        </a:rPr>
                        <a:t>2.13</a:t>
                      </a:r>
                      <a:endParaRPr lang="en-US" sz="1000" b="0" i="0" u="none" strike="noStrike" dirty="0">
                        <a:solidFill>
                          <a:srgbClr val="FF0000"/>
                        </a:solidFill>
                        <a:effectLst/>
                        <a:latin typeface="等线" charset="-122"/>
                      </a:endParaRPr>
                    </a:p>
                  </a:txBody>
                  <a:tcPr marL="5627" marR="5627" marT="5627" marB="0" anchor="b"/>
                </a:tc>
                <a:tc hMerge="1">
                  <a:txBody>
                    <a:bodyPr/>
                    <a:lstStyle/>
                    <a:p>
                      <a:pPr algn="l" fontAlgn="b"/>
                      <a:endParaRPr lang="en-US" sz="1000" b="0" i="0" u="none" strike="noStrike" dirty="0">
                        <a:solidFill>
                          <a:srgbClr val="000000"/>
                        </a:solidFill>
                        <a:effectLst/>
                        <a:latin typeface="等线" charset="-122"/>
                      </a:endParaRPr>
                    </a:p>
                  </a:txBody>
                  <a:tcPr marL="5627" marR="5627" marT="5627" marB="0" anchor="b"/>
                </a:tc>
                <a:extLst>
                  <a:ext uri="{0D108BD9-81ED-4DB2-BD59-A6C34878D82A}">
                    <a16:rowId xmlns:a16="http://schemas.microsoft.com/office/drawing/2014/main" val="10002"/>
                  </a:ext>
                </a:extLst>
              </a:tr>
              <a:tr h="196479">
                <a:tc>
                  <a:txBody>
                    <a:bodyPr/>
                    <a:lstStyle/>
                    <a:p>
                      <a:pPr algn="l" fontAlgn="b"/>
                      <a:r>
                        <a:rPr lang="en-US" altLang="zh-CN" sz="1000" u="none" strike="noStrike" dirty="0" smtClean="0">
                          <a:effectLst/>
                        </a:rPr>
                        <a:t>00</a:t>
                      </a:r>
                      <a:r>
                        <a:rPr lang="zh-CN" altLang="en-US" sz="1000" u="none" strike="noStrike" dirty="0" smtClean="0">
                          <a:effectLst/>
                        </a:rPr>
                        <a:t>：</a:t>
                      </a:r>
                      <a:r>
                        <a:rPr lang="en-US" altLang="zh-CN" sz="1000" u="none" strike="noStrike" dirty="0" smtClean="0">
                          <a:effectLst/>
                        </a:rPr>
                        <a:t>00-01</a:t>
                      </a:r>
                      <a:r>
                        <a:rPr lang="zh-CN" altLang="en-US" sz="1000" u="none" strike="noStrike" dirty="0" smtClean="0">
                          <a:effectLst/>
                        </a:rPr>
                        <a:t>：</a:t>
                      </a:r>
                      <a:r>
                        <a:rPr lang="en-US" altLang="zh-CN" sz="1000" u="none" strike="noStrike" dirty="0" smtClean="0">
                          <a:effectLst/>
                        </a:rPr>
                        <a:t>00</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dirty="0">
                          <a:effectLst/>
                        </a:rPr>
                        <a:t>sleep</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extLst>
                  <a:ext uri="{0D108BD9-81ED-4DB2-BD59-A6C34878D82A}">
                    <a16:rowId xmlns:a16="http://schemas.microsoft.com/office/drawing/2014/main" val="10003"/>
                  </a:ext>
                </a:extLst>
              </a:tr>
              <a:tr h="19647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altLang="zh-CN" sz="1000" u="none" strike="noStrike" dirty="0" smtClean="0">
                          <a:effectLst/>
                        </a:rPr>
                        <a:t>01</a:t>
                      </a:r>
                      <a:r>
                        <a:rPr lang="zh-CN" altLang="en-US" sz="1000" u="none" strike="noStrike" dirty="0" smtClean="0">
                          <a:effectLst/>
                        </a:rPr>
                        <a:t>：</a:t>
                      </a:r>
                      <a:r>
                        <a:rPr lang="en-US" altLang="zh-CN" sz="1000" u="none" strike="noStrike" dirty="0" smtClean="0">
                          <a:effectLst/>
                        </a:rPr>
                        <a:t>00-02</a:t>
                      </a:r>
                      <a:r>
                        <a:rPr lang="zh-CN" altLang="en-US" sz="1000" u="none" strike="noStrike" dirty="0" smtClean="0">
                          <a:effectLst/>
                        </a:rPr>
                        <a:t>：</a:t>
                      </a:r>
                      <a:r>
                        <a:rPr lang="en-US" altLang="zh-CN" sz="1000" u="none" strike="noStrike" dirty="0" smtClean="0">
                          <a:effectLst/>
                        </a:rPr>
                        <a:t>00</a:t>
                      </a:r>
                      <a:endParaRPr lang="en-US" altLang="zh-CN" sz="1000" b="0" i="0" u="none" strike="noStrike" dirty="0" smtClean="0">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dirty="0" err="1">
                          <a:effectLst/>
                        </a:rPr>
                        <a:t>bed_toilet_transition</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dirty="0">
                          <a:effectLst/>
                        </a:rPr>
                        <a:t>sleep</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extLst>
                  <a:ext uri="{0D108BD9-81ED-4DB2-BD59-A6C34878D82A}">
                    <a16:rowId xmlns:a16="http://schemas.microsoft.com/office/drawing/2014/main" val="10004"/>
                  </a:ext>
                </a:extLst>
              </a:tr>
              <a:tr h="19647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altLang="zh-CN" sz="1000" u="none" strike="noStrike" dirty="0" smtClean="0">
                          <a:effectLst/>
                        </a:rPr>
                        <a:t>02</a:t>
                      </a:r>
                      <a:r>
                        <a:rPr lang="zh-CN" altLang="en-US" sz="1000" u="none" strike="noStrike" dirty="0" smtClean="0">
                          <a:effectLst/>
                        </a:rPr>
                        <a:t>：</a:t>
                      </a:r>
                      <a:r>
                        <a:rPr lang="en-US" altLang="zh-CN" sz="1000" u="none" strike="noStrike" dirty="0" smtClean="0">
                          <a:effectLst/>
                        </a:rPr>
                        <a:t>00-03</a:t>
                      </a:r>
                      <a:r>
                        <a:rPr lang="zh-CN" altLang="en-US" sz="1000" u="none" strike="noStrike" dirty="0" smtClean="0">
                          <a:effectLst/>
                        </a:rPr>
                        <a:t>：</a:t>
                      </a:r>
                      <a:r>
                        <a:rPr lang="en-US" altLang="zh-CN" sz="1000" u="none" strike="noStrike" dirty="0" smtClean="0">
                          <a:effectLst/>
                        </a:rPr>
                        <a:t>00</a:t>
                      </a:r>
                      <a:endParaRPr lang="en-US" altLang="zh-CN" sz="1000" b="0" i="0" u="none" strike="noStrike" dirty="0" smtClean="0">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dirty="0">
                          <a:effectLst/>
                        </a:rPr>
                        <a:t>sleep</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extLst>
                  <a:ext uri="{0D108BD9-81ED-4DB2-BD59-A6C34878D82A}">
                    <a16:rowId xmlns:a16="http://schemas.microsoft.com/office/drawing/2014/main" val="10005"/>
                  </a:ext>
                </a:extLst>
              </a:tr>
              <a:tr h="19647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altLang="zh-CN" sz="1000" u="none" strike="noStrike" dirty="0" smtClean="0">
                          <a:effectLst/>
                        </a:rPr>
                        <a:t>03</a:t>
                      </a:r>
                      <a:r>
                        <a:rPr lang="zh-CN" altLang="en-US" sz="1000" u="none" strike="noStrike" dirty="0" smtClean="0">
                          <a:effectLst/>
                        </a:rPr>
                        <a:t>：</a:t>
                      </a:r>
                      <a:r>
                        <a:rPr lang="en-US" altLang="zh-CN" sz="1000" u="none" strike="noStrike" dirty="0" smtClean="0">
                          <a:effectLst/>
                        </a:rPr>
                        <a:t>00-04</a:t>
                      </a:r>
                      <a:r>
                        <a:rPr lang="zh-CN" altLang="en-US" sz="1000" u="none" strike="noStrike" dirty="0" smtClean="0">
                          <a:effectLst/>
                        </a:rPr>
                        <a:t>：</a:t>
                      </a:r>
                      <a:r>
                        <a:rPr lang="en-US" altLang="zh-CN" sz="1000" u="none" strike="noStrike" dirty="0" smtClean="0">
                          <a:effectLst/>
                        </a:rPr>
                        <a:t>00</a:t>
                      </a:r>
                      <a:endParaRPr lang="en-US" altLang="zh-CN" sz="1000" b="0" i="0" u="none" strike="noStrike" dirty="0" smtClean="0">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dirty="0">
                          <a:effectLst/>
                        </a:rPr>
                        <a:t>sleep</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extLst>
                  <a:ext uri="{0D108BD9-81ED-4DB2-BD59-A6C34878D82A}">
                    <a16:rowId xmlns:a16="http://schemas.microsoft.com/office/drawing/2014/main" val="10006"/>
                  </a:ext>
                </a:extLst>
              </a:tr>
              <a:tr h="19647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altLang="zh-CN" sz="1000" u="none" strike="noStrike" dirty="0" smtClean="0">
                          <a:effectLst/>
                        </a:rPr>
                        <a:t>04</a:t>
                      </a:r>
                      <a:r>
                        <a:rPr lang="zh-CN" altLang="en-US" sz="1000" u="none" strike="noStrike" dirty="0" smtClean="0">
                          <a:effectLst/>
                        </a:rPr>
                        <a:t>：</a:t>
                      </a:r>
                      <a:r>
                        <a:rPr lang="en-US" altLang="zh-CN" sz="1000" u="none" strike="noStrike" dirty="0" smtClean="0">
                          <a:effectLst/>
                        </a:rPr>
                        <a:t>00-05</a:t>
                      </a:r>
                      <a:r>
                        <a:rPr lang="zh-CN" altLang="en-US" sz="1000" u="none" strike="noStrike" dirty="0" smtClean="0">
                          <a:effectLst/>
                        </a:rPr>
                        <a:t>：</a:t>
                      </a:r>
                      <a:r>
                        <a:rPr lang="en-US" altLang="zh-CN" sz="1000" u="none" strike="noStrike" dirty="0" smtClean="0">
                          <a:effectLst/>
                        </a:rPr>
                        <a:t>00</a:t>
                      </a:r>
                      <a:endParaRPr lang="en-US" altLang="zh-CN" sz="1000" b="0" i="0" u="none" strike="noStrike" dirty="0" smtClean="0">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extLst>
                  <a:ext uri="{0D108BD9-81ED-4DB2-BD59-A6C34878D82A}">
                    <a16:rowId xmlns:a16="http://schemas.microsoft.com/office/drawing/2014/main" val="10007"/>
                  </a:ext>
                </a:extLst>
              </a:tr>
              <a:tr h="19647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altLang="zh-CN" sz="1000" u="none" strike="noStrike" dirty="0" smtClean="0">
                          <a:effectLst/>
                        </a:rPr>
                        <a:t>05</a:t>
                      </a:r>
                      <a:r>
                        <a:rPr lang="zh-CN" altLang="en-US" sz="1000" u="none" strike="noStrike" dirty="0" smtClean="0">
                          <a:effectLst/>
                        </a:rPr>
                        <a:t>：</a:t>
                      </a:r>
                      <a:r>
                        <a:rPr lang="en-US" altLang="zh-CN" sz="1000" u="none" strike="noStrike" dirty="0" smtClean="0">
                          <a:effectLst/>
                        </a:rPr>
                        <a:t>00-06</a:t>
                      </a:r>
                      <a:r>
                        <a:rPr lang="zh-CN" altLang="en-US" sz="1000" u="none" strike="noStrike" dirty="0" smtClean="0">
                          <a:effectLst/>
                        </a:rPr>
                        <a:t>：</a:t>
                      </a:r>
                      <a:r>
                        <a:rPr lang="en-US" altLang="zh-CN" sz="1000" u="none" strike="noStrike" dirty="0" smtClean="0">
                          <a:effectLst/>
                        </a:rPr>
                        <a:t>00</a:t>
                      </a:r>
                      <a:endParaRPr lang="en-US" altLang="zh-CN" sz="1000" b="0" i="0" u="none" strike="noStrike" dirty="0" smtClean="0">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extLst>
                  <a:ext uri="{0D108BD9-81ED-4DB2-BD59-A6C34878D82A}">
                    <a16:rowId xmlns:a16="http://schemas.microsoft.com/office/drawing/2014/main" val="10008"/>
                  </a:ext>
                </a:extLst>
              </a:tr>
              <a:tr h="19647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altLang="zh-CN" sz="1000" u="none" strike="noStrike" dirty="0" smtClean="0">
                          <a:effectLst/>
                        </a:rPr>
                        <a:t>06</a:t>
                      </a:r>
                      <a:r>
                        <a:rPr lang="zh-CN" altLang="en-US" sz="1000" u="none" strike="noStrike" dirty="0" smtClean="0">
                          <a:effectLst/>
                        </a:rPr>
                        <a:t>：</a:t>
                      </a:r>
                      <a:r>
                        <a:rPr lang="en-US" altLang="zh-CN" sz="1000" u="none" strike="noStrike" dirty="0" smtClean="0">
                          <a:effectLst/>
                        </a:rPr>
                        <a:t>00-07</a:t>
                      </a:r>
                      <a:r>
                        <a:rPr lang="zh-CN" altLang="en-US" sz="1000" u="none" strike="noStrike" dirty="0" smtClean="0">
                          <a:effectLst/>
                        </a:rPr>
                        <a:t>：</a:t>
                      </a:r>
                      <a:r>
                        <a:rPr lang="en-US" altLang="zh-CN" sz="1000" u="none" strike="noStrike" dirty="0" smtClean="0">
                          <a:effectLst/>
                        </a:rPr>
                        <a:t>00</a:t>
                      </a:r>
                      <a:endParaRPr lang="en-US" altLang="zh-CN" sz="1000" b="0" i="0" u="none" strike="noStrike" dirty="0" smtClean="0">
                        <a:solidFill>
                          <a:srgbClr val="000000"/>
                        </a:solidFill>
                        <a:effectLst/>
                        <a:latin typeface="等线" charset="-122"/>
                      </a:endParaRPr>
                    </a:p>
                  </a:txBody>
                  <a:tcPr marL="5627" marR="5627" marT="5627" marB="0" anchor="b"/>
                </a:tc>
                <a:tc>
                  <a:txBody>
                    <a:bodyPr/>
                    <a:lstStyle/>
                    <a:p>
                      <a:pPr algn="l" fontAlgn="b"/>
                      <a:r>
                        <a:rPr lang="en-US" sz="1000" u="none" strike="noStrike">
                          <a:effectLst/>
                        </a:rPr>
                        <a:t>personal_hygiene</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bathe</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dirty="0">
                          <a:effectLst/>
                        </a:rPr>
                        <a:t>sleep</a:t>
                      </a:r>
                      <a:endParaRPr lang="en-US" sz="1000" b="0" i="0" u="none" strike="noStrike" dirty="0">
                        <a:solidFill>
                          <a:srgbClr val="000000"/>
                        </a:solidFill>
                        <a:effectLst/>
                        <a:latin typeface="等线" charset="-122"/>
                      </a:endParaRPr>
                    </a:p>
                  </a:txBody>
                  <a:tcPr marL="5627" marR="5627" marT="5627" marB="0" anchor="b"/>
                </a:tc>
                <a:extLst>
                  <a:ext uri="{0D108BD9-81ED-4DB2-BD59-A6C34878D82A}">
                    <a16:rowId xmlns:a16="http://schemas.microsoft.com/office/drawing/2014/main" val="10009"/>
                  </a:ext>
                </a:extLst>
              </a:tr>
              <a:tr h="19647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altLang="zh-CN" sz="1000" u="none" strike="noStrike" dirty="0" smtClean="0">
                          <a:effectLst/>
                        </a:rPr>
                        <a:t>07</a:t>
                      </a:r>
                      <a:r>
                        <a:rPr lang="zh-CN" altLang="en-US" sz="1000" u="none" strike="noStrike" dirty="0" smtClean="0">
                          <a:effectLst/>
                        </a:rPr>
                        <a:t>：</a:t>
                      </a:r>
                      <a:r>
                        <a:rPr lang="en-US" altLang="zh-CN" sz="1000" u="none" strike="noStrike" dirty="0" smtClean="0">
                          <a:effectLst/>
                        </a:rPr>
                        <a:t>00-08</a:t>
                      </a:r>
                      <a:r>
                        <a:rPr lang="zh-CN" altLang="en-US" sz="1000" u="none" strike="noStrike" dirty="0" smtClean="0">
                          <a:effectLst/>
                        </a:rPr>
                        <a:t>：</a:t>
                      </a:r>
                      <a:r>
                        <a:rPr lang="en-US" altLang="zh-CN" sz="1000" u="none" strike="noStrike" dirty="0" smtClean="0">
                          <a:effectLst/>
                        </a:rPr>
                        <a:t>00</a:t>
                      </a:r>
                      <a:endParaRPr lang="en-US" altLang="zh-CN" sz="1000" b="0" i="0" u="none" strike="noStrike" dirty="0" smtClean="0">
                        <a:solidFill>
                          <a:srgbClr val="000000"/>
                        </a:solidFill>
                        <a:effectLst/>
                        <a:latin typeface="等线" charset="-122"/>
                      </a:endParaRPr>
                    </a:p>
                  </a:txBody>
                  <a:tcPr marL="5627" marR="5627" marT="5627" marB="0" anchor="b"/>
                </a:tc>
                <a:tc>
                  <a:txBody>
                    <a:bodyPr/>
                    <a:lstStyle/>
                    <a:p>
                      <a:pPr algn="l" fontAlgn="b"/>
                      <a:r>
                        <a:rPr lang="en-US" sz="1000" u="none" strike="noStrike">
                          <a:effectLst/>
                        </a:rPr>
                        <a:t>leave_home</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cook_breakfast</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dress</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cook_breakfast</a:t>
                      </a:r>
                      <a:endParaRPr lang="en-US" sz="1000" b="0" i="0" u="none" strike="noStrike">
                        <a:solidFill>
                          <a:srgbClr val="000000"/>
                        </a:solidFill>
                        <a:effectLst/>
                        <a:latin typeface="等线" charset="-122"/>
                      </a:endParaRPr>
                    </a:p>
                  </a:txBody>
                  <a:tcPr marL="5627" marR="5627" marT="5627" marB="0" anchor="b"/>
                </a:tc>
                <a:extLst>
                  <a:ext uri="{0D108BD9-81ED-4DB2-BD59-A6C34878D82A}">
                    <a16:rowId xmlns:a16="http://schemas.microsoft.com/office/drawing/2014/main" val="10010"/>
                  </a:ext>
                </a:extLst>
              </a:tr>
              <a:tr h="19647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altLang="zh-CN" sz="1000" u="none" strike="noStrike" dirty="0" smtClean="0">
                          <a:effectLst/>
                        </a:rPr>
                        <a:t>08</a:t>
                      </a:r>
                      <a:r>
                        <a:rPr lang="zh-CN" altLang="en-US" sz="1000" u="none" strike="noStrike" dirty="0" smtClean="0">
                          <a:effectLst/>
                        </a:rPr>
                        <a:t>：</a:t>
                      </a:r>
                      <a:r>
                        <a:rPr lang="en-US" altLang="zh-CN" sz="1000" u="none" strike="noStrike" dirty="0" smtClean="0">
                          <a:effectLst/>
                        </a:rPr>
                        <a:t>00-09</a:t>
                      </a:r>
                      <a:r>
                        <a:rPr lang="zh-CN" altLang="en-US" sz="1000" u="none" strike="noStrike" dirty="0" smtClean="0">
                          <a:effectLst/>
                        </a:rPr>
                        <a:t>：</a:t>
                      </a:r>
                      <a:r>
                        <a:rPr lang="en-US" altLang="zh-CN" sz="1000" u="none" strike="noStrike" dirty="0" smtClean="0">
                          <a:effectLst/>
                        </a:rPr>
                        <a:t>00</a:t>
                      </a:r>
                      <a:endParaRPr lang="en-US" altLang="zh-CN" sz="1000" b="0" i="0" u="none" strike="noStrike" dirty="0" smtClean="0">
                        <a:solidFill>
                          <a:srgbClr val="000000"/>
                        </a:solidFill>
                        <a:effectLst/>
                        <a:latin typeface="等线" charset="-122"/>
                      </a:endParaRPr>
                    </a:p>
                  </a:txBody>
                  <a:tcPr marL="5627" marR="5627" marT="5627" marB="0" anchor="b"/>
                </a:tc>
                <a:tc>
                  <a:txBody>
                    <a:bodyPr/>
                    <a:lstStyle/>
                    <a:p>
                      <a:pPr algn="l" fontAlgn="b"/>
                      <a:r>
                        <a:rPr lang="en-US" sz="1000" u="none" strike="noStrike" dirty="0" err="1">
                          <a:effectLst/>
                        </a:rPr>
                        <a:t>leave_home</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dirty="0" err="1">
                          <a:effectLst/>
                        </a:rPr>
                        <a:t>leave_home</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dirty="0" err="1">
                          <a:effectLst/>
                        </a:rPr>
                        <a:t>leave_home</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dirty="0" err="1">
                          <a:effectLst/>
                        </a:rPr>
                        <a:t>leave_home</a:t>
                      </a:r>
                      <a:endParaRPr lang="en-US" sz="1000" b="0" i="0" u="none" strike="noStrike" dirty="0">
                        <a:solidFill>
                          <a:srgbClr val="000000"/>
                        </a:solidFill>
                        <a:effectLst/>
                        <a:latin typeface="等线" charset="-122"/>
                      </a:endParaRPr>
                    </a:p>
                  </a:txBody>
                  <a:tcPr marL="5627" marR="5627" marT="5627" marB="0" anchor="b"/>
                </a:tc>
                <a:extLst>
                  <a:ext uri="{0D108BD9-81ED-4DB2-BD59-A6C34878D82A}">
                    <a16:rowId xmlns:a16="http://schemas.microsoft.com/office/drawing/2014/main" val="10011"/>
                  </a:ext>
                </a:extLst>
              </a:tr>
              <a:tr h="196479">
                <a:tc>
                  <a:txBody>
                    <a:bodyPr/>
                    <a:lstStyle/>
                    <a:p>
                      <a:pPr algn="l" fontAlgn="b"/>
                      <a:r>
                        <a:rPr lang="en-US" altLang="zh-CN" sz="1000" u="none" strike="noStrike" dirty="0" smtClean="0">
                          <a:effectLst/>
                        </a:rPr>
                        <a:t>09</a:t>
                      </a:r>
                      <a:r>
                        <a:rPr lang="zh-CN" altLang="en-US" sz="1000" u="none" strike="noStrike" dirty="0" smtClean="0">
                          <a:effectLst/>
                        </a:rPr>
                        <a:t>：</a:t>
                      </a:r>
                      <a:r>
                        <a:rPr lang="en-US" altLang="zh-CN" sz="1000" u="none" strike="noStrike" dirty="0" smtClean="0">
                          <a:effectLst/>
                        </a:rPr>
                        <a:t>00-10</a:t>
                      </a:r>
                      <a:r>
                        <a:rPr lang="zh-CN" altLang="en-US" sz="1000" u="none" strike="noStrike" dirty="0" smtClean="0">
                          <a:effectLst/>
                        </a:rPr>
                        <a:t>：</a:t>
                      </a:r>
                      <a:r>
                        <a:rPr lang="en-US" altLang="zh-CN" sz="1000" u="none" strike="noStrike" dirty="0" smtClean="0">
                          <a:effectLst/>
                        </a:rPr>
                        <a:t>00</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a:effectLst/>
                        </a:rPr>
                        <a:t>leave_home</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leave_home</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dirty="0" err="1">
                          <a:effectLst/>
                        </a:rPr>
                        <a:t>leave_home</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a:effectLst/>
                        </a:rPr>
                        <a:t>leave_home</a:t>
                      </a:r>
                      <a:endParaRPr lang="en-US" sz="1000" b="0" i="0" u="none" strike="noStrike">
                        <a:solidFill>
                          <a:srgbClr val="000000"/>
                        </a:solidFill>
                        <a:effectLst/>
                        <a:latin typeface="等线" charset="-122"/>
                      </a:endParaRPr>
                    </a:p>
                  </a:txBody>
                  <a:tcPr marL="5627" marR="5627" marT="5627" marB="0" anchor="b"/>
                </a:tc>
                <a:extLst>
                  <a:ext uri="{0D108BD9-81ED-4DB2-BD59-A6C34878D82A}">
                    <a16:rowId xmlns:a16="http://schemas.microsoft.com/office/drawing/2014/main" val="10012"/>
                  </a:ext>
                </a:extLst>
              </a:tr>
              <a:tr h="196479">
                <a:tc>
                  <a:txBody>
                    <a:bodyPr/>
                    <a:lstStyle/>
                    <a:p>
                      <a:pPr algn="l" fontAlgn="b"/>
                      <a:r>
                        <a:rPr lang="mr-IN" altLang="zh-CN" sz="1000" u="none" strike="noStrike" dirty="0" smtClean="0">
                          <a:effectLst/>
                        </a:rPr>
                        <a:t>…</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a:effectLst/>
                        </a:rPr>
                        <a:t>leave_home</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leave_home</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dirty="0">
                          <a:effectLst/>
                        </a:rPr>
                        <a:t>cook</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a:effectLst/>
                        </a:rPr>
                        <a:t>leave_home</a:t>
                      </a:r>
                      <a:endParaRPr lang="en-US" sz="1000" b="0" i="0" u="none" strike="noStrike">
                        <a:solidFill>
                          <a:srgbClr val="000000"/>
                        </a:solidFill>
                        <a:effectLst/>
                        <a:latin typeface="等线" charset="-122"/>
                      </a:endParaRPr>
                    </a:p>
                  </a:txBody>
                  <a:tcPr marL="5627" marR="5627" marT="5627" marB="0" anchor="b"/>
                </a:tc>
                <a:extLst>
                  <a:ext uri="{0D108BD9-81ED-4DB2-BD59-A6C34878D82A}">
                    <a16:rowId xmlns:a16="http://schemas.microsoft.com/office/drawing/2014/main" val="10013"/>
                  </a:ext>
                </a:extLst>
              </a:tr>
              <a:tr h="196479">
                <a:tc>
                  <a:txBody>
                    <a:bodyPr/>
                    <a:lstStyle/>
                    <a:p>
                      <a:pPr algn="l" fontAlgn="b"/>
                      <a:r>
                        <a:rPr lang="mr-IN" altLang="zh-CN" sz="1000" u="none" strike="noStrike" dirty="0" smtClean="0">
                          <a:effectLst/>
                        </a:rPr>
                        <a:t>…</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a:effectLst/>
                        </a:rPr>
                        <a:t>leave_home</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leave_home</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dirty="0" err="1">
                          <a:effectLst/>
                        </a:rPr>
                        <a:t>leave_home</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dirty="0" err="1">
                          <a:effectLst/>
                        </a:rPr>
                        <a:t>leave_home</a:t>
                      </a:r>
                      <a:endParaRPr lang="en-US" sz="1000" b="0" i="0" u="none" strike="noStrike" dirty="0">
                        <a:solidFill>
                          <a:srgbClr val="000000"/>
                        </a:solidFill>
                        <a:effectLst/>
                        <a:latin typeface="等线" charset="-122"/>
                      </a:endParaRPr>
                    </a:p>
                  </a:txBody>
                  <a:tcPr marL="5627" marR="5627" marT="5627" marB="0" anchor="b"/>
                </a:tc>
                <a:extLst>
                  <a:ext uri="{0D108BD9-81ED-4DB2-BD59-A6C34878D82A}">
                    <a16:rowId xmlns:a16="http://schemas.microsoft.com/office/drawing/2014/main" val="10014"/>
                  </a:ext>
                </a:extLst>
              </a:tr>
              <a:tr h="196479">
                <a:tc>
                  <a:txBody>
                    <a:bodyPr/>
                    <a:lstStyle/>
                    <a:p>
                      <a:pPr algn="l" fontAlgn="b"/>
                      <a:r>
                        <a:rPr lang="mr-IN" altLang="zh-CN" sz="1000" u="none" strike="noStrike" dirty="0" smtClean="0">
                          <a:effectLst/>
                        </a:rPr>
                        <a:t>…</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a:effectLst/>
                        </a:rPr>
                        <a:t>watch_tv</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leave_home</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dirty="0" err="1">
                          <a:effectLst/>
                        </a:rPr>
                        <a:t>leave_home</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dirty="0" err="1">
                          <a:effectLst/>
                        </a:rPr>
                        <a:t>leave_home</a:t>
                      </a:r>
                      <a:endParaRPr lang="en-US" sz="1000" b="0" i="0" u="none" strike="noStrike" dirty="0">
                        <a:solidFill>
                          <a:srgbClr val="000000"/>
                        </a:solidFill>
                        <a:effectLst/>
                        <a:latin typeface="等线" charset="-122"/>
                      </a:endParaRPr>
                    </a:p>
                  </a:txBody>
                  <a:tcPr marL="5627" marR="5627" marT="5627" marB="0" anchor="b"/>
                </a:tc>
                <a:extLst>
                  <a:ext uri="{0D108BD9-81ED-4DB2-BD59-A6C34878D82A}">
                    <a16:rowId xmlns:a16="http://schemas.microsoft.com/office/drawing/2014/main" val="10015"/>
                  </a:ext>
                </a:extLst>
              </a:tr>
              <a:tr h="196479">
                <a:tc>
                  <a:txBody>
                    <a:bodyPr/>
                    <a:lstStyle/>
                    <a:p>
                      <a:pPr algn="l" fontAlgn="b"/>
                      <a:r>
                        <a:rPr lang="mr-IN" altLang="zh-CN" sz="1000" u="none" strike="noStrike" dirty="0" smtClean="0">
                          <a:effectLst/>
                        </a:rPr>
                        <a:t>…</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a:effectLst/>
                        </a:rPr>
                        <a:t>watch_tv</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watch_tv</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leave_home</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dirty="0" err="1">
                          <a:effectLst/>
                        </a:rPr>
                        <a:t>leave_home</a:t>
                      </a:r>
                      <a:endParaRPr lang="en-US" sz="1000" b="0" i="0" u="none" strike="noStrike" dirty="0">
                        <a:solidFill>
                          <a:srgbClr val="000000"/>
                        </a:solidFill>
                        <a:effectLst/>
                        <a:latin typeface="等线" charset="-122"/>
                      </a:endParaRPr>
                    </a:p>
                  </a:txBody>
                  <a:tcPr marL="5627" marR="5627" marT="5627" marB="0" anchor="b"/>
                </a:tc>
                <a:extLst>
                  <a:ext uri="{0D108BD9-81ED-4DB2-BD59-A6C34878D82A}">
                    <a16:rowId xmlns:a16="http://schemas.microsoft.com/office/drawing/2014/main" val="10016"/>
                  </a:ext>
                </a:extLst>
              </a:tr>
              <a:tr h="196479">
                <a:tc>
                  <a:txBody>
                    <a:bodyPr/>
                    <a:lstStyle/>
                    <a:p>
                      <a:pPr algn="l" fontAlgn="b"/>
                      <a:r>
                        <a:rPr lang="mr-IN" altLang="zh-CN" sz="1000" u="none" strike="noStrike" dirty="0" smtClean="0">
                          <a:effectLst/>
                        </a:rPr>
                        <a:t>…</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a:effectLst/>
                        </a:rPr>
                        <a:t>watch_tv</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relax</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work</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dirty="0" err="1">
                          <a:effectLst/>
                        </a:rPr>
                        <a:t>leave_home</a:t>
                      </a:r>
                      <a:endParaRPr lang="en-US" sz="1000" b="0" i="0" u="none" strike="noStrike" dirty="0">
                        <a:solidFill>
                          <a:srgbClr val="000000"/>
                        </a:solidFill>
                        <a:effectLst/>
                        <a:latin typeface="等线" charset="-122"/>
                      </a:endParaRPr>
                    </a:p>
                  </a:txBody>
                  <a:tcPr marL="5627" marR="5627" marT="5627" marB="0" anchor="b"/>
                </a:tc>
                <a:extLst>
                  <a:ext uri="{0D108BD9-81ED-4DB2-BD59-A6C34878D82A}">
                    <a16:rowId xmlns:a16="http://schemas.microsoft.com/office/drawing/2014/main" val="10017"/>
                  </a:ext>
                </a:extLst>
              </a:tr>
              <a:tr h="196479">
                <a:tc>
                  <a:txBody>
                    <a:bodyPr/>
                    <a:lstStyle/>
                    <a:p>
                      <a:pPr algn="l" fontAlgn="b"/>
                      <a:r>
                        <a:rPr lang="mr-IN" altLang="zh-CN" sz="1000" u="none" strike="noStrike" dirty="0" smtClean="0">
                          <a:effectLst/>
                        </a:rPr>
                        <a:t>…</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a:effectLst/>
                        </a:rPr>
                        <a:t>leave_home</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watch_tv</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leave_home</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personal_guests</a:t>
                      </a:r>
                      <a:endParaRPr lang="en-US" sz="1000" b="0" i="0" u="none" strike="noStrike">
                        <a:solidFill>
                          <a:srgbClr val="000000"/>
                        </a:solidFill>
                        <a:effectLst/>
                        <a:latin typeface="等线" charset="-122"/>
                      </a:endParaRPr>
                    </a:p>
                  </a:txBody>
                  <a:tcPr marL="5627" marR="5627" marT="5627" marB="0" anchor="b"/>
                </a:tc>
                <a:extLst>
                  <a:ext uri="{0D108BD9-81ED-4DB2-BD59-A6C34878D82A}">
                    <a16:rowId xmlns:a16="http://schemas.microsoft.com/office/drawing/2014/main" val="10018"/>
                  </a:ext>
                </a:extLst>
              </a:tr>
              <a:tr h="196479">
                <a:tc>
                  <a:txBody>
                    <a:bodyPr/>
                    <a:lstStyle/>
                    <a:p>
                      <a:pPr algn="l" fontAlgn="b"/>
                      <a:r>
                        <a:rPr lang="mr-IN" altLang="zh-CN" sz="1000" u="none" strike="noStrike" dirty="0" smtClean="0">
                          <a:effectLst/>
                        </a:rPr>
                        <a:t>…</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a:effectLst/>
                        </a:rPr>
                        <a:t>bathe</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leave_home</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work</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watch_tv</a:t>
                      </a:r>
                      <a:endParaRPr lang="en-US" sz="1000" b="0" i="0" u="none" strike="noStrike">
                        <a:solidFill>
                          <a:srgbClr val="000000"/>
                        </a:solidFill>
                        <a:effectLst/>
                        <a:latin typeface="等线" charset="-122"/>
                      </a:endParaRPr>
                    </a:p>
                  </a:txBody>
                  <a:tcPr marL="5627" marR="5627" marT="5627" marB="0" anchor="b"/>
                </a:tc>
                <a:extLst>
                  <a:ext uri="{0D108BD9-81ED-4DB2-BD59-A6C34878D82A}">
                    <a16:rowId xmlns:a16="http://schemas.microsoft.com/office/drawing/2014/main" val="10019"/>
                  </a:ext>
                </a:extLst>
              </a:tr>
              <a:tr h="196479">
                <a:tc>
                  <a:txBody>
                    <a:bodyPr/>
                    <a:lstStyle/>
                    <a:p>
                      <a:pPr algn="l" fontAlgn="b"/>
                      <a:r>
                        <a:rPr lang="mr-IN" altLang="zh-CN" sz="1000" u="none" strike="noStrike" dirty="0" smtClean="0">
                          <a:effectLst/>
                        </a:rPr>
                        <a:t>…</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a:effectLst/>
                        </a:rPr>
                        <a:t>work</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personal_hygiene</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watch_tv</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watch_tv</a:t>
                      </a:r>
                      <a:endParaRPr lang="en-US" sz="1000" b="0" i="0" u="none" strike="noStrike">
                        <a:solidFill>
                          <a:srgbClr val="000000"/>
                        </a:solidFill>
                        <a:effectLst/>
                        <a:latin typeface="等线" charset="-122"/>
                      </a:endParaRPr>
                    </a:p>
                  </a:txBody>
                  <a:tcPr marL="5627" marR="5627" marT="5627" marB="0" anchor="b"/>
                </a:tc>
                <a:extLst>
                  <a:ext uri="{0D108BD9-81ED-4DB2-BD59-A6C34878D82A}">
                    <a16:rowId xmlns:a16="http://schemas.microsoft.com/office/drawing/2014/main" val="10020"/>
                  </a:ext>
                </a:extLst>
              </a:tr>
              <a:tr h="196479">
                <a:tc>
                  <a:txBody>
                    <a:bodyPr/>
                    <a:lstStyle/>
                    <a:p>
                      <a:pPr algn="l" fontAlgn="b"/>
                      <a:r>
                        <a:rPr lang="mr-IN" altLang="zh-CN" sz="1000" u="none" strike="noStrike" dirty="0" smtClean="0">
                          <a:effectLst/>
                        </a:rPr>
                        <a:t>…</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a:effectLst/>
                        </a:rPr>
                        <a:t>leave_home</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watch_tv</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leave_home</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leave_home</a:t>
                      </a:r>
                      <a:endParaRPr lang="en-US" sz="1000" b="0" i="0" u="none" strike="noStrike">
                        <a:solidFill>
                          <a:srgbClr val="000000"/>
                        </a:solidFill>
                        <a:effectLst/>
                        <a:latin typeface="等线" charset="-122"/>
                      </a:endParaRPr>
                    </a:p>
                  </a:txBody>
                  <a:tcPr marL="5627" marR="5627" marT="5627" marB="0" anchor="b"/>
                </a:tc>
                <a:extLst>
                  <a:ext uri="{0D108BD9-81ED-4DB2-BD59-A6C34878D82A}">
                    <a16:rowId xmlns:a16="http://schemas.microsoft.com/office/drawing/2014/main" val="10021"/>
                  </a:ext>
                </a:extLst>
              </a:tr>
              <a:tr h="196479">
                <a:tc>
                  <a:txBody>
                    <a:bodyPr/>
                    <a:lstStyle/>
                    <a:p>
                      <a:pPr algn="l" fontAlgn="b"/>
                      <a:r>
                        <a:rPr lang="mr-IN" altLang="zh-CN" sz="1000" u="none" strike="noStrike" dirty="0" smtClean="0">
                          <a:effectLst/>
                        </a:rPr>
                        <a:t>…</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a:effectLst/>
                        </a:rPr>
                        <a:t>entertain_guests</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entertain_guests</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toilet</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leave_home</a:t>
                      </a:r>
                      <a:endParaRPr lang="en-US" sz="1000" b="0" i="0" u="none" strike="noStrike">
                        <a:solidFill>
                          <a:srgbClr val="000000"/>
                        </a:solidFill>
                        <a:effectLst/>
                        <a:latin typeface="等线" charset="-122"/>
                      </a:endParaRPr>
                    </a:p>
                  </a:txBody>
                  <a:tcPr marL="5627" marR="5627" marT="5627" marB="0" anchor="b"/>
                </a:tc>
                <a:extLst>
                  <a:ext uri="{0D108BD9-81ED-4DB2-BD59-A6C34878D82A}">
                    <a16:rowId xmlns:a16="http://schemas.microsoft.com/office/drawing/2014/main" val="10022"/>
                  </a:ext>
                </a:extLst>
              </a:tr>
              <a:tr h="196479">
                <a:tc>
                  <a:txBody>
                    <a:bodyPr/>
                    <a:lstStyle/>
                    <a:p>
                      <a:pPr algn="l" fontAlgn="b"/>
                      <a:r>
                        <a:rPr lang="mr-IN" altLang="zh-CN" sz="1000" u="none" strike="noStrike" dirty="0" smtClean="0">
                          <a:effectLst/>
                        </a:rPr>
                        <a:t>…</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a:effectLst/>
                        </a:rPr>
                        <a:t>entertain_guests</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watch_tv</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entertain_guests</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toilet</a:t>
                      </a:r>
                      <a:endParaRPr lang="en-US" sz="1000" b="0" i="0" u="none" strike="noStrike">
                        <a:solidFill>
                          <a:srgbClr val="000000"/>
                        </a:solidFill>
                        <a:effectLst/>
                        <a:latin typeface="等线" charset="-122"/>
                      </a:endParaRPr>
                    </a:p>
                  </a:txBody>
                  <a:tcPr marL="5627" marR="5627" marT="5627" marB="0" anchor="b"/>
                </a:tc>
                <a:extLst>
                  <a:ext uri="{0D108BD9-81ED-4DB2-BD59-A6C34878D82A}">
                    <a16:rowId xmlns:a16="http://schemas.microsoft.com/office/drawing/2014/main" val="10023"/>
                  </a:ext>
                </a:extLst>
              </a:tr>
              <a:tr h="196479">
                <a:tc>
                  <a:txBody>
                    <a:bodyPr/>
                    <a:lstStyle/>
                    <a:p>
                      <a:pPr algn="l" fontAlgn="b"/>
                      <a:r>
                        <a:rPr lang="mr-IN" altLang="zh-CN" sz="1000" u="none" strike="noStrike" dirty="0" smtClean="0">
                          <a:effectLst/>
                        </a:rPr>
                        <a:t>…</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a:effectLst/>
                        </a:rPr>
                        <a:t>watch_tv</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personal_hygiene</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watch_tv</a:t>
                      </a:r>
                      <a:endParaRPr lang="en-US" sz="1000" b="0" i="0" u="none" strike="noStrike">
                        <a:solidFill>
                          <a:srgbClr val="000000"/>
                        </a:solidFill>
                        <a:effectLst/>
                        <a:latin typeface="等线" charset="-122"/>
                      </a:endParaRPr>
                    </a:p>
                  </a:txBody>
                  <a:tcPr marL="5627" marR="5627" marT="5627" marB="0" anchor="b"/>
                </a:tc>
                <a:extLst>
                  <a:ext uri="{0D108BD9-81ED-4DB2-BD59-A6C34878D82A}">
                    <a16:rowId xmlns:a16="http://schemas.microsoft.com/office/drawing/2014/main" val="10024"/>
                  </a:ext>
                </a:extLst>
              </a:tr>
              <a:tr h="196479">
                <a:tc>
                  <a:txBody>
                    <a:bodyPr/>
                    <a:lstStyle/>
                    <a:p>
                      <a:pPr algn="l" fontAlgn="b"/>
                      <a:r>
                        <a:rPr lang="en-US" altLang="zh-CN" sz="1000" u="none" strike="noStrike" dirty="0" smtClean="0">
                          <a:effectLst/>
                        </a:rPr>
                        <a:t>22</a:t>
                      </a:r>
                      <a:r>
                        <a:rPr lang="zh-CN" altLang="en-US" sz="1000" u="none" strike="noStrike" dirty="0" smtClean="0">
                          <a:effectLst/>
                        </a:rPr>
                        <a:t>：</a:t>
                      </a:r>
                      <a:r>
                        <a:rPr lang="en-US" altLang="zh-CN" sz="1000" u="none" strike="noStrike" dirty="0" smtClean="0">
                          <a:effectLst/>
                        </a:rPr>
                        <a:t>00-23</a:t>
                      </a:r>
                      <a:r>
                        <a:rPr lang="zh-CN" altLang="en-US" sz="1000" u="none" strike="noStrike" dirty="0" smtClean="0">
                          <a:effectLst/>
                        </a:rPr>
                        <a:t>：</a:t>
                      </a:r>
                      <a:r>
                        <a:rPr lang="en-US" altLang="zh-CN" sz="1000" u="none" strike="noStrike" dirty="0" smtClean="0">
                          <a:effectLst/>
                        </a:rPr>
                        <a:t>00</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extLst>
                  <a:ext uri="{0D108BD9-81ED-4DB2-BD59-A6C34878D82A}">
                    <a16:rowId xmlns:a16="http://schemas.microsoft.com/office/drawing/2014/main" val="10025"/>
                  </a:ext>
                </a:extLst>
              </a:tr>
              <a:tr h="196479">
                <a:tc>
                  <a:txBody>
                    <a:bodyPr/>
                    <a:lstStyle/>
                    <a:p>
                      <a:pPr algn="l" fontAlgn="b"/>
                      <a:r>
                        <a:rPr lang="en-US" altLang="zh-CN" sz="1000" u="none" strike="noStrike" dirty="0" smtClean="0">
                          <a:effectLst/>
                        </a:rPr>
                        <a:t>23</a:t>
                      </a:r>
                      <a:r>
                        <a:rPr lang="zh-CN" altLang="en-US" sz="1000" u="none" strike="noStrike" dirty="0" smtClean="0">
                          <a:effectLst/>
                        </a:rPr>
                        <a:t>：</a:t>
                      </a:r>
                      <a:r>
                        <a:rPr lang="en-US" altLang="zh-CN" sz="1000" u="none" strike="noStrike" dirty="0" smtClean="0">
                          <a:effectLst/>
                        </a:rPr>
                        <a:t>00-24</a:t>
                      </a:r>
                      <a:r>
                        <a:rPr lang="zh-CN" altLang="en-US" sz="1000" u="none" strike="noStrike" dirty="0" smtClean="0">
                          <a:effectLst/>
                        </a:rPr>
                        <a:t>：</a:t>
                      </a:r>
                      <a:r>
                        <a:rPr lang="en-US" altLang="zh-CN" sz="1000" u="none" strike="noStrike" dirty="0" smtClean="0">
                          <a:effectLst/>
                        </a:rPr>
                        <a:t>00</a:t>
                      </a:r>
                      <a:endParaRPr lang="en-US" sz="1000" b="0" i="0" u="none" strike="noStrike" dirty="0">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a:effectLst/>
                        </a:rPr>
                        <a:t>sleep</a:t>
                      </a:r>
                      <a:endParaRPr lang="en-US" sz="1000" b="0" i="0" u="none" strike="noStrike">
                        <a:solidFill>
                          <a:srgbClr val="000000"/>
                        </a:solidFill>
                        <a:effectLst/>
                        <a:latin typeface="等线" charset="-122"/>
                      </a:endParaRPr>
                    </a:p>
                  </a:txBody>
                  <a:tcPr marL="5627" marR="5627" marT="5627" marB="0" anchor="b"/>
                </a:tc>
                <a:tc>
                  <a:txBody>
                    <a:bodyPr/>
                    <a:lstStyle/>
                    <a:p>
                      <a:pPr algn="l" fontAlgn="b"/>
                      <a:r>
                        <a:rPr lang="en-US" sz="1000" u="none" strike="noStrike" dirty="0">
                          <a:effectLst/>
                        </a:rPr>
                        <a:t>sleep</a:t>
                      </a:r>
                      <a:endParaRPr lang="en-US" sz="1000" b="0" i="0" u="none" strike="noStrike" dirty="0">
                        <a:solidFill>
                          <a:srgbClr val="000000"/>
                        </a:solidFill>
                        <a:effectLst/>
                        <a:latin typeface="等线" charset="-122"/>
                      </a:endParaRPr>
                    </a:p>
                  </a:txBody>
                  <a:tcPr marL="5627" marR="5627" marT="5627" marB="0" anchor="b"/>
                </a:tc>
                <a:extLst>
                  <a:ext uri="{0D108BD9-81ED-4DB2-BD59-A6C34878D82A}">
                    <a16:rowId xmlns:a16="http://schemas.microsoft.com/office/drawing/2014/main" val="10026"/>
                  </a:ext>
                </a:extLst>
              </a:tr>
            </a:tbl>
          </a:graphicData>
        </a:graphic>
      </p:graphicFrame>
    </p:spTree>
    <p:extLst>
      <p:ext uri="{BB962C8B-B14F-4D97-AF65-F5344CB8AC3E}">
        <p14:creationId xmlns:p14="http://schemas.microsoft.com/office/powerpoint/2010/main" val="1730100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用户想做</a:t>
            </a:r>
            <a:r>
              <a:rPr lang="zh-CN" altLang="en-US" dirty="0" smtClean="0"/>
              <a:t>什么？</a:t>
            </a:r>
            <a:endParaRPr lang="zh-CN" altLang="en-US" dirty="0"/>
          </a:p>
          <a:p>
            <a:r>
              <a:rPr lang="zh-CN" altLang="en-US" dirty="0"/>
              <a:t>想何时</a:t>
            </a:r>
            <a:r>
              <a:rPr lang="zh-CN" altLang="en-US" dirty="0" smtClean="0"/>
              <a:t>做？</a:t>
            </a:r>
            <a:endParaRPr lang="zh-CN" altLang="en-US" dirty="0"/>
          </a:p>
          <a:p>
            <a:r>
              <a:rPr lang="zh-CN" altLang="en-US" dirty="0"/>
              <a:t>想做</a:t>
            </a:r>
            <a:r>
              <a:rPr lang="zh-CN" altLang="en-US" dirty="0" smtClean="0"/>
              <a:t>多久？</a:t>
            </a:r>
            <a:endParaRPr lang="en-US" altLang="zh-CN" dirty="0" smtClean="0"/>
          </a:p>
          <a:p>
            <a:endParaRPr lang="en-US" altLang="zh-CN" dirty="0"/>
          </a:p>
          <a:p>
            <a:endParaRPr lang="zh-CN" altLang="en-US" dirty="0"/>
          </a:p>
        </p:txBody>
      </p:sp>
      <p:sp>
        <p:nvSpPr>
          <p:cNvPr id="4" name="标题 1"/>
          <p:cNvSpPr>
            <a:spLocks noGrp="1"/>
          </p:cNvSpPr>
          <p:nvPr>
            <p:ph type="title"/>
          </p:nvPr>
        </p:nvSpPr>
        <p:spPr>
          <a:xfrm>
            <a:off x="1069848" y="229978"/>
            <a:ext cx="10058400" cy="1609344"/>
          </a:xfrm>
        </p:spPr>
        <p:txBody>
          <a:bodyPr>
            <a:normAutofit/>
          </a:bodyPr>
          <a:lstStyle/>
          <a:p>
            <a:r>
              <a:rPr kumimoji="1" lang="zh-CN" altLang="en-US" sz="4000" dirty="0"/>
              <a:t>刻画用户在家庭场景画像的解决方案</a:t>
            </a:r>
          </a:p>
        </p:txBody>
      </p:sp>
      <p:sp>
        <p:nvSpPr>
          <p:cNvPr id="2" name="椭圆 1"/>
          <p:cNvSpPr/>
          <p:nvPr/>
        </p:nvSpPr>
        <p:spPr>
          <a:xfrm>
            <a:off x="4530437" y="2394065"/>
            <a:ext cx="1737359" cy="615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大量失业</a:t>
            </a:r>
          </a:p>
        </p:txBody>
      </p:sp>
      <p:sp>
        <p:nvSpPr>
          <p:cNvPr id="5" name="椭圆 4"/>
          <p:cNvSpPr/>
          <p:nvPr/>
        </p:nvSpPr>
        <p:spPr>
          <a:xfrm>
            <a:off x="4619106" y="4258887"/>
            <a:ext cx="2067098" cy="9116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休闲时间变长</a:t>
            </a:r>
          </a:p>
        </p:txBody>
      </p:sp>
      <p:sp>
        <p:nvSpPr>
          <p:cNvPr id="6" name="椭圆 5"/>
          <p:cNvSpPr/>
          <p:nvPr/>
        </p:nvSpPr>
        <p:spPr>
          <a:xfrm>
            <a:off x="6686204" y="2139833"/>
            <a:ext cx="1884217" cy="72597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涌向文化娱乐业</a:t>
            </a:r>
            <a:endParaRPr lang="zh-CN" altLang="en-US" dirty="0"/>
          </a:p>
        </p:txBody>
      </p:sp>
      <p:sp>
        <p:nvSpPr>
          <p:cNvPr id="7" name="椭圆 6"/>
          <p:cNvSpPr/>
          <p:nvPr/>
        </p:nvSpPr>
        <p:spPr>
          <a:xfrm>
            <a:off x="5835535" y="3407247"/>
            <a:ext cx="2008908" cy="73623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虚拟现实</a:t>
            </a:r>
            <a:endParaRPr lang="zh-CN" altLang="en-US" dirty="0"/>
          </a:p>
        </p:txBody>
      </p:sp>
      <p:sp>
        <p:nvSpPr>
          <p:cNvPr id="8" name="矩形 7"/>
          <p:cNvSpPr/>
          <p:nvPr/>
        </p:nvSpPr>
        <p:spPr>
          <a:xfrm>
            <a:off x="9421091" y="2701635"/>
            <a:ext cx="1330036" cy="118040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4400" dirty="0" smtClean="0"/>
              <a:t>宅</a:t>
            </a:r>
            <a:endParaRPr lang="zh-CN" altLang="en-US" sz="4400" dirty="0"/>
          </a:p>
        </p:txBody>
      </p:sp>
      <p:cxnSp>
        <p:nvCxnSpPr>
          <p:cNvPr id="10" name="直接箭头连接符 9"/>
          <p:cNvCxnSpPr>
            <a:stCxn id="2" idx="6"/>
            <a:endCxn id="8" idx="1"/>
          </p:cNvCxnSpPr>
          <p:nvPr/>
        </p:nvCxnSpPr>
        <p:spPr>
          <a:xfrm>
            <a:off x="6267796" y="2701636"/>
            <a:ext cx="3153295" cy="590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6"/>
            <a:endCxn id="8" idx="1"/>
          </p:cNvCxnSpPr>
          <p:nvPr/>
        </p:nvCxnSpPr>
        <p:spPr>
          <a:xfrm>
            <a:off x="8570421" y="2502823"/>
            <a:ext cx="850670" cy="78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6"/>
            <a:endCxn id="8" idx="1"/>
          </p:cNvCxnSpPr>
          <p:nvPr/>
        </p:nvCxnSpPr>
        <p:spPr>
          <a:xfrm flipV="1">
            <a:off x="6686204" y="3291839"/>
            <a:ext cx="2734887" cy="1422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6"/>
            <a:endCxn id="8" idx="1"/>
          </p:cNvCxnSpPr>
          <p:nvPr/>
        </p:nvCxnSpPr>
        <p:spPr>
          <a:xfrm flipV="1">
            <a:off x="7844443" y="3291839"/>
            <a:ext cx="1576648" cy="483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931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信息精准</a:t>
            </a:r>
            <a:r>
              <a:rPr lang="zh-CN" altLang="en-US" dirty="0" smtClean="0"/>
              <a:t>投放</a:t>
            </a:r>
            <a:endParaRPr lang="en-US" altLang="zh-CN" dirty="0"/>
          </a:p>
          <a:p>
            <a:r>
              <a:rPr lang="zh-CN" altLang="en-US" dirty="0" smtClean="0"/>
              <a:t>用户</a:t>
            </a:r>
            <a:r>
              <a:rPr lang="zh-CN" altLang="en-US" dirty="0"/>
              <a:t>家居体验增强</a:t>
            </a:r>
          </a:p>
          <a:p>
            <a:r>
              <a:rPr lang="zh-CN" altLang="en-US" dirty="0"/>
              <a:t>用户痛点带来的新家居产品功能的</a:t>
            </a:r>
            <a:r>
              <a:rPr lang="zh-CN" altLang="en-US" dirty="0" smtClean="0"/>
              <a:t>诞生</a:t>
            </a:r>
            <a:endParaRPr lang="zh-CN" altLang="en-US" dirty="0"/>
          </a:p>
        </p:txBody>
      </p:sp>
      <p:sp>
        <p:nvSpPr>
          <p:cNvPr id="4" name="标题 1"/>
          <p:cNvSpPr>
            <a:spLocks noGrp="1"/>
          </p:cNvSpPr>
          <p:nvPr>
            <p:ph type="title"/>
          </p:nvPr>
        </p:nvSpPr>
        <p:spPr>
          <a:xfrm>
            <a:off x="1069848" y="229978"/>
            <a:ext cx="10058400" cy="1609344"/>
          </a:xfrm>
        </p:spPr>
        <p:txBody>
          <a:bodyPr>
            <a:normAutofit/>
          </a:bodyPr>
          <a:lstStyle/>
          <a:p>
            <a:r>
              <a:rPr kumimoji="1" lang="zh-CN" altLang="en-US" sz="4000" dirty="0"/>
              <a:t>刻画用户在家庭场景画像的解决方案</a:t>
            </a:r>
          </a:p>
        </p:txBody>
      </p:sp>
    </p:spTree>
    <p:extLst>
      <p:ext uri="{BB962C8B-B14F-4D97-AF65-F5344CB8AC3E}">
        <p14:creationId xmlns:p14="http://schemas.microsoft.com/office/powerpoint/2010/main" val="2359243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8310" y="105678"/>
            <a:ext cx="10058400" cy="1609344"/>
          </a:xfrm>
        </p:spPr>
        <p:txBody>
          <a:bodyPr>
            <a:normAutofit/>
          </a:bodyPr>
          <a:lstStyle/>
          <a:p>
            <a:r>
              <a:rPr lang="zh-CN" altLang="en-US" sz="4000" dirty="0" smtClean="0">
                <a:solidFill>
                  <a:schemeClr val="tx1"/>
                </a:solidFill>
              </a:rPr>
              <a:t>数据</a:t>
            </a:r>
            <a:endParaRPr lang="zh-CN" altLang="en-US" sz="4000" dirty="0">
              <a:solidFill>
                <a:schemeClr val="tx1"/>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1899" y="1928326"/>
            <a:ext cx="6213826" cy="3661165"/>
          </a:xfrm>
        </p:spPr>
      </p:pic>
      <p:sp>
        <p:nvSpPr>
          <p:cNvPr id="6" name="文本框 5"/>
          <p:cNvSpPr txBox="1"/>
          <p:nvPr/>
        </p:nvSpPr>
        <p:spPr>
          <a:xfrm>
            <a:off x="1038310" y="1530356"/>
            <a:ext cx="7535918" cy="369332"/>
          </a:xfrm>
          <a:prstGeom prst="rect">
            <a:avLst/>
          </a:prstGeom>
          <a:noFill/>
        </p:spPr>
        <p:txBody>
          <a:bodyPr wrap="square" rtlCol="0">
            <a:spAutoFit/>
          </a:bodyPr>
          <a:lstStyle/>
          <a:p>
            <a:r>
              <a:rPr lang="zh-CN" altLang="en-US" dirty="0" smtClean="0"/>
              <a:t>数据格式      日期</a:t>
            </a:r>
            <a:r>
              <a:rPr lang="en-US" altLang="zh-CN" dirty="0" smtClean="0"/>
              <a:t>--</a:t>
            </a:r>
            <a:r>
              <a:rPr lang="zh-CN" altLang="en-US" dirty="0" smtClean="0"/>
              <a:t>时间</a:t>
            </a:r>
            <a:r>
              <a:rPr lang="en-US" altLang="zh-CN" dirty="0" smtClean="0"/>
              <a:t>–</a:t>
            </a:r>
            <a:r>
              <a:rPr lang="zh-CN" altLang="en-US" dirty="0" smtClean="0"/>
              <a:t>传感器编号</a:t>
            </a:r>
            <a:r>
              <a:rPr lang="en-US" altLang="zh-CN" dirty="0" smtClean="0"/>
              <a:t>–</a:t>
            </a:r>
            <a:r>
              <a:rPr lang="zh-CN" altLang="en-US" dirty="0" smtClean="0"/>
              <a:t>传感器状态</a:t>
            </a:r>
            <a:r>
              <a:rPr lang="en-US" altLang="zh-CN" dirty="0" smtClean="0"/>
              <a:t>–</a:t>
            </a:r>
            <a:r>
              <a:rPr lang="zh-CN" altLang="en-US" dirty="0" smtClean="0"/>
              <a:t>活动名称（起</a:t>
            </a:r>
            <a:r>
              <a:rPr lang="en-US" altLang="zh-CN" dirty="0" smtClean="0"/>
              <a:t>-</a:t>
            </a:r>
            <a:r>
              <a:rPr lang="zh-CN" altLang="en-US" dirty="0" smtClean="0"/>
              <a:t>止等） </a:t>
            </a:r>
            <a:endParaRPr lang="zh-CN" altLang="en-US" dirty="0"/>
          </a:p>
        </p:txBody>
      </p:sp>
      <p:sp>
        <p:nvSpPr>
          <p:cNvPr id="7" name="文本框 6"/>
          <p:cNvSpPr txBox="1"/>
          <p:nvPr/>
        </p:nvSpPr>
        <p:spPr>
          <a:xfrm>
            <a:off x="1038309" y="5798817"/>
            <a:ext cx="7779869" cy="923330"/>
          </a:xfrm>
          <a:prstGeom prst="rect">
            <a:avLst/>
          </a:prstGeom>
          <a:noFill/>
        </p:spPr>
        <p:txBody>
          <a:bodyPr wrap="square" rtlCol="0">
            <a:spAutoFit/>
          </a:bodyPr>
          <a:lstStyle/>
          <a:p>
            <a:r>
              <a:rPr lang="zh-CN" altLang="en-US" dirty="0" smtClean="0"/>
              <a:t>数据量          </a:t>
            </a:r>
            <a:r>
              <a:rPr lang="en-US" altLang="zh-CN" dirty="0" smtClean="0"/>
              <a:t>2169364</a:t>
            </a:r>
            <a:r>
              <a:rPr lang="zh-CN" altLang="en-US" dirty="0" smtClean="0"/>
              <a:t>条</a:t>
            </a:r>
            <a:endParaRPr lang="en-US" altLang="zh-CN" dirty="0" smtClean="0"/>
          </a:p>
          <a:p>
            <a:r>
              <a:rPr lang="zh-CN" altLang="en-US" dirty="0"/>
              <a:t>时间</a:t>
            </a:r>
            <a:r>
              <a:rPr lang="zh-CN" altLang="en-US" dirty="0" smtClean="0"/>
              <a:t>跨度      </a:t>
            </a:r>
            <a:r>
              <a:rPr lang="en-US" altLang="zh-CN" dirty="0" smtClean="0"/>
              <a:t>2011</a:t>
            </a:r>
            <a:r>
              <a:rPr lang="zh-CN" altLang="en-US" dirty="0" smtClean="0"/>
              <a:t>年</a:t>
            </a:r>
            <a:r>
              <a:rPr lang="en-US" altLang="zh-CN" dirty="0" smtClean="0"/>
              <a:t>6</a:t>
            </a:r>
            <a:r>
              <a:rPr lang="zh-CN" altLang="en-US" dirty="0" smtClean="0"/>
              <a:t>月</a:t>
            </a:r>
            <a:r>
              <a:rPr lang="en-US" altLang="zh-CN" dirty="0" smtClean="0"/>
              <a:t>15</a:t>
            </a:r>
            <a:r>
              <a:rPr lang="zh-CN" altLang="en-US" dirty="0" smtClean="0"/>
              <a:t>日 </a:t>
            </a:r>
            <a:r>
              <a:rPr lang="en-US" altLang="zh-CN" dirty="0" smtClean="0"/>
              <a:t>– 2012</a:t>
            </a:r>
            <a:r>
              <a:rPr lang="zh-CN" altLang="en-US" dirty="0" smtClean="0"/>
              <a:t>年</a:t>
            </a:r>
            <a:r>
              <a:rPr lang="en-US" altLang="zh-CN" dirty="0" smtClean="0"/>
              <a:t>4</a:t>
            </a:r>
            <a:r>
              <a:rPr lang="zh-CN" altLang="en-US" dirty="0" smtClean="0"/>
              <a:t>月</a:t>
            </a:r>
            <a:r>
              <a:rPr lang="en-US" altLang="zh-CN" dirty="0" smtClean="0"/>
              <a:t>29</a:t>
            </a:r>
            <a:r>
              <a:rPr lang="zh-CN" altLang="en-US" dirty="0" smtClean="0"/>
              <a:t>日</a:t>
            </a:r>
            <a:endParaRPr lang="en-US" altLang="zh-CN" dirty="0" smtClean="0"/>
          </a:p>
          <a:p>
            <a:r>
              <a:rPr lang="zh-CN" altLang="en-US" dirty="0" smtClean="0"/>
              <a:t>数据来源 </a:t>
            </a:r>
            <a:r>
              <a:rPr lang="zh-CN" altLang="en-US" dirty="0"/>
              <a:t> </a:t>
            </a:r>
            <a:r>
              <a:rPr lang="zh-CN" altLang="en-US" dirty="0" smtClean="0"/>
              <a:t>    </a:t>
            </a:r>
            <a:r>
              <a:rPr lang="en-US" altLang="zh-CN" dirty="0" smtClean="0"/>
              <a:t>Center</a:t>
            </a:r>
            <a:r>
              <a:rPr lang="zh-CN" altLang="en-US" dirty="0" smtClean="0"/>
              <a:t> </a:t>
            </a:r>
            <a:r>
              <a:rPr lang="en-US" altLang="zh-CN" dirty="0" smtClean="0"/>
              <a:t>for</a:t>
            </a:r>
            <a:r>
              <a:rPr lang="zh-CN" altLang="en-US" dirty="0" smtClean="0"/>
              <a:t> </a:t>
            </a:r>
            <a:r>
              <a:rPr lang="en-US" altLang="zh-CN" dirty="0" smtClean="0"/>
              <a:t>Advanced</a:t>
            </a:r>
            <a:r>
              <a:rPr lang="zh-CN" altLang="en-US" dirty="0" smtClean="0"/>
              <a:t> </a:t>
            </a:r>
            <a:r>
              <a:rPr lang="en-US" altLang="zh-CN" dirty="0" smtClean="0"/>
              <a:t>Studies</a:t>
            </a:r>
            <a:r>
              <a:rPr lang="zh-CN" altLang="en-US" dirty="0" smtClean="0"/>
              <a:t> </a:t>
            </a:r>
            <a:r>
              <a:rPr lang="en-US" altLang="zh-CN" dirty="0" smtClean="0"/>
              <a:t>in</a:t>
            </a:r>
            <a:r>
              <a:rPr lang="zh-CN" altLang="en-US" dirty="0" smtClean="0"/>
              <a:t> </a:t>
            </a:r>
            <a:r>
              <a:rPr lang="en-US" altLang="zh-CN" dirty="0" smtClean="0"/>
              <a:t>Adaptive</a:t>
            </a:r>
            <a:r>
              <a:rPr lang="zh-CN" altLang="en-US" dirty="0" smtClean="0"/>
              <a:t> </a:t>
            </a:r>
            <a:r>
              <a:rPr lang="en-US" altLang="zh-CN" dirty="0" smtClean="0"/>
              <a:t>Systems</a:t>
            </a:r>
            <a:r>
              <a:rPr lang="zh-CN" altLang="en-US" dirty="0" smtClean="0"/>
              <a:t> </a:t>
            </a:r>
            <a:r>
              <a:rPr lang="en-US" altLang="zh-CN" dirty="0" smtClean="0"/>
              <a:t>(WSU)</a:t>
            </a:r>
          </a:p>
        </p:txBody>
      </p:sp>
    </p:spTree>
    <p:extLst>
      <p:ext uri="{BB962C8B-B14F-4D97-AF65-F5344CB8AC3E}">
        <p14:creationId xmlns:p14="http://schemas.microsoft.com/office/powerpoint/2010/main" val="4170284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p:cNvGraphicFramePr>
            <a:graphicFrameLocks noGrp="1"/>
          </p:cNvGraphicFramePr>
          <p:nvPr>
            <p:ph idx="1"/>
            <p:extLst>
              <p:ext uri="{D42A27DB-BD31-4B8C-83A1-F6EECF244321}">
                <p14:modId xmlns:p14="http://schemas.microsoft.com/office/powerpoint/2010/main" val="1549145638"/>
              </p:ext>
            </p:extLst>
          </p:nvPr>
        </p:nvGraphicFramePr>
        <p:xfrm>
          <a:off x="1069975" y="1797269"/>
          <a:ext cx="10058400" cy="4374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a:spLocks noGrp="1"/>
          </p:cNvSpPr>
          <p:nvPr>
            <p:ph type="title"/>
          </p:nvPr>
        </p:nvSpPr>
        <p:spPr>
          <a:xfrm>
            <a:off x="1069848" y="484632"/>
            <a:ext cx="10058400" cy="1609344"/>
          </a:xfrm>
        </p:spPr>
        <p:txBody>
          <a:bodyPr>
            <a:normAutofit/>
          </a:bodyPr>
          <a:lstStyle/>
          <a:p>
            <a:r>
              <a:rPr lang="zh-CN" altLang="en-US" sz="4000" dirty="0" smtClean="0"/>
              <a:t>数据处理总览</a:t>
            </a:r>
            <a:endParaRPr lang="zh-CN" altLang="en-US" sz="4000" dirty="0"/>
          </a:p>
        </p:txBody>
      </p:sp>
    </p:spTree>
    <p:extLst>
      <p:ext uri="{BB962C8B-B14F-4D97-AF65-F5344CB8AC3E}">
        <p14:creationId xmlns:p14="http://schemas.microsoft.com/office/powerpoint/2010/main" val="2125811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8317" y="2229349"/>
            <a:ext cx="10058400" cy="1609344"/>
          </a:xfrm>
        </p:spPr>
        <p:txBody>
          <a:bodyPr/>
          <a:lstStyle/>
          <a:p>
            <a:r>
              <a:rPr kumimoji="1" lang="zh-CN" altLang="en-US" dirty="0" smtClean="0"/>
              <a:t>一维分析与数据洞察</a:t>
            </a:r>
            <a:endParaRPr kumimoji="1" lang="zh-CN" altLang="en-US" dirty="0"/>
          </a:p>
        </p:txBody>
      </p:sp>
    </p:spTree>
    <p:extLst>
      <p:ext uri="{BB962C8B-B14F-4D97-AF65-F5344CB8AC3E}">
        <p14:creationId xmlns:p14="http://schemas.microsoft.com/office/powerpoint/2010/main" val="567008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620" y="1701767"/>
            <a:ext cx="7927007" cy="4205046"/>
          </a:xfrm>
        </p:spPr>
      </p:pic>
      <p:sp>
        <p:nvSpPr>
          <p:cNvPr id="4" name="标题 1"/>
          <p:cNvSpPr>
            <a:spLocks noGrp="1"/>
          </p:cNvSpPr>
          <p:nvPr>
            <p:ph type="title"/>
          </p:nvPr>
        </p:nvSpPr>
        <p:spPr>
          <a:xfrm>
            <a:off x="838620" y="166904"/>
            <a:ext cx="10058401" cy="1609344"/>
          </a:xfrm>
        </p:spPr>
        <p:txBody>
          <a:bodyPr>
            <a:normAutofit/>
          </a:bodyPr>
          <a:lstStyle/>
          <a:p>
            <a:r>
              <a:rPr lang="zh-CN" altLang="en-US" sz="4000" dirty="0" smtClean="0"/>
              <a:t>各活动花费时间</a:t>
            </a:r>
            <a:endParaRPr lang="zh-CN" altLang="en-US" sz="4000" dirty="0"/>
          </a:p>
        </p:txBody>
      </p:sp>
      <p:sp>
        <p:nvSpPr>
          <p:cNvPr id="2" name="文本框 1"/>
          <p:cNvSpPr txBox="1"/>
          <p:nvPr/>
        </p:nvSpPr>
        <p:spPr>
          <a:xfrm>
            <a:off x="9028387" y="1712277"/>
            <a:ext cx="2974427" cy="2862322"/>
          </a:xfrm>
          <a:prstGeom prst="rect">
            <a:avLst/>
          </a:prstGeom>
          <a:noFill/>
        </p:spPr>
        <p:txBody>
          <a:bodyPr wrap="square" rtlCol="0">
            <a:spAutoFit/>
          </a:bodyPr>
          <a:lstStyle/>
          <a:p>
            <a:r>
              <a:rPr kumimoji="1" lang="zh-CN" altLang="en-US" dirty="0" smtClean="0"/>
              <a:t>最占用时间的活动</a:t>
            </a:r>
            <a:endParaRPr kumimoji="1" lang="en-US" altLang="zh-CN" dirty="0" smtClean="0"/>
          </a:p>
          <a:p>
            <a:endParaRPr kumimoji="1" lang="en-US" altLang="zh-CN" dirty="0" smtClean="0"/>
          </a:p>
          <a:p>
            <a:pPr marL="342900" indent="-342900">
              <a:buFont typeface="Arial" charset="0"/>
              <a:buChar char="•"/>
            </a:pPr>
            <a:r>
              <a:rPr kumimoji="1" lang="zh-CN" altLang="en-US" dirty="0" smtClean="0"/>
              <a:t>睡觉</a:t>
            </a:r>
            <a:endParaRPr kumimoji="1" lang="en-US" altLang="zh-CN" dirty="0" smtClean="0"/>
          </a:p>
          <a:p>
            <a:pPr marL="342900" indent="-342900">
              <a:buFont typeface="Arial" charset="0"/>
              <a:buChar char="•"/>
            </a:pPr>
            <a:r>
              <a:rPr kumimoji="1" lang="zh-CN" altLang="en-US" dirty="0" smtClean="0"/>
              <a:t>看电视</a:t>
            </a:r>
            <a:endParaRPr kumimoji="1" lang="en-US" altLang="zh-CN" dirty="0" smtClean="0"/>
          </a:p>
          <a:p>
            <a:pPr marL="342900" indent="-342900">
              <a:buFont typeface="Arial" charset="0"/>
              <a:buChar char="•"/>
            </a:pPr>
            <a:r>
              <a:rPr kumimoji="1" lang="zh-CN" altLang="en-US" dirty="0" smtClean="0"/>
              <a:t>工作</a:t>
            </a:r>
            <a:endParaRPr kumimoji="1" lang="en-US" altLang="zh-CN" dirty="0" smtClean="0"/>
          </a:p>
          <a:p>
            <a:pPr marL="342900" indent="-342900">
              <a:buFont typeface="Arial" charset="0"/>
              <a:buChar char="•"/>
            </a:pPr>
            <a:r>
              <a:rPr kumimoji="1" lang="zh-CN" altLang="en-US" dirty="0" smtClean="0"/>
              <a:t>个人清洁</a:t>
            </a:r>
            <a:endParaRPr kumimoji="1" lang="en-US" altLang="zh-CN" dirty="0" smtClean="0"/>
          </a:p>
          <a:p>
            <a:pPr marL="342900" indent="-342900">
              <a:buFont typeface="Arial" charset="0"/>
              <a:buChar char="•"/>
            </a:pPr>
            <a:r>
              <a:rPr kumimoji="1" lang="zh-CN" altLang="en-US" dirty="0" smtClean="0"/>
              <a:t>着装</a:t>
            </a:r>
            <a:endParaRPr kumimoji="1" lang="en-US" altLang="zh-CN" dirty="0" smtClean="0"/>
          </a:p>
          <a:p>
            <a:pPr marL="342900" indent="-342900">
              <a:buFont typeface="Arial" charset="0"/>
              <a:buChar char="•"/>
            </a:pPr>
            <a:r>
              <a:rPr kumimoji="1" lang="zh-CN" altLang="en-US" dirty="0" smtClean="0"/>
              <a:t>招待客人</a:t>
            </a:r>
            <a:endParaRPr kumimoji="1" lang="en-US" altLang="zh-CN" dirty="0" smtClean="0"/>
          </a:p>
          <a:p>
            <a:pPr marL="342900" indent="-342900">
              <a:buFont typeface="Arial" charset="0"/>
              <a:buChar char="•"/>
            </a:pPr>
            <a:endParaRPr kumimoji="1" lang="en-US" altLang="zh-CN" dirty="0"/>
          </a:p>
          <a:p>
            <a:r>
              <a:rPr kumimoji="1" lang="mr-IN" altLang="zh-CN" dirty="0" smtClean="0"/>
              <a:t>…</a:t>
            </a:r>
            <a:r>
              <a:rPr kumimoji="1" lang="en-US" altLang="zh-CN" dirty="0" smtClean="0"/>
              <a:t>.</a:t>
            </a:r>
            <a:endParaRPr kumimoji="1" lang="zh-CN" altLang="en-US" dirty="0"/>
          </a:p>
        </p:txBody>
      </p:sp>
    </p:spTree>
    <p:extLst>
      <p:ext uri="{BB962C8B-B14F-4D97-AF65-F5344CB8AC3E}">
        <p14:creationId xmlns:p14="http://schemas.microsoft.com/office/powerpoint/2010/main" val="144809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07394" y="148301"/>
            <a:ext cx="10058400" cy="1609344"/>
          </a:xfrm>
        </p:spPr>
        <p:txBody>
          <a:bodyPr>
            <a:normAutofit/>
          </a:bodyPr>
          <a:lstStyle/>
          <a:p>
            <a:r>
              <a:rPr lang="zh-CN" altLang="en-US" sz="4000" dirty="0" smtClean="0"/>
              <a:t>各活动出现天数</a:t>
            </a:r>
            <a:endParaRPr lang="zh-CN" altLang="en-US" sz="40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94" y="1585433"/>
            <a:ext cx="8410813" cy="4560542"/>
          </a:xfrm>
          <a:prstGeom prst="rect">
            <a:avLst/>
          </a:prstGeom>
        </p:spPr>
      </p:pic>
      <p:sp>
        <p:nvSpPr>
          <p:cNvPr id="9" name="文本框 8"/>
          <p:cNvSpPr txBox="1"/>
          <p:nvPr/>
        </p:nvSpPr>
        <p:spPr>
          <a:xfrm>
            <a:off x="9354208" y="1511861"/>
            <a:ext cx="2974427" cy="3139321"/>
          </a:xfrm>
          <a:prstGeom prst="rect">
            <a:avLst/>
          </a:prstGeom>
          <a:noFill/>
        </p:spPr>
        <p:txBody>
          <a:bodyPr wrap="square" rtlCol="0">
            <a:spAutoFit/>
          </a:bodyPr>
          <a:lstStyle/>
          <a:p>
            <a:r>
              <a:rPr kumimoji="1" lang="zh-CN" altLang="en-US" dirty="0" smtClean="0"/>
              <a:t>最日常的活动</a:t>
            </a:r>
            <a:endParaRPr kumimoji="1" lang="en-US" altLang="zh-CN" dirty="0" smtClean="0"/>
          </a:p>
          <a:p>
            <a:endParaRPr kumimoji="1" lang="en-US" altLang="zh-CN" dirty="0" smtClean="0"/>
          </a:p>
          <a:p>
            <a:pPr marL="342900" indent="-342900">
              <a:buFont typeface="Arial" charset="0"/>
              <a:buChar char="•"/>
            </a:pPr>
            <a:r>
              <a:rPr kumimoji="1" lang="zh-CN" altLang="en-US" dirty="0" smtClean="0"/>
              <a:t>出门</a:t>
            </a:r>
            <a:endParaRPr kumimoji="1" lang="en-US" altLang="zh-CN" dirty="0" smtClean="0"/>
          </a:p>
          <a:p>
            <a:pPr marL="342900" indent="-342900">
              <a:buFont typeface="Arial" charset="0"/>
              <a:buChar char="•"/>
            </a:pPr>
            <a:r>
              <a:rPr kumimoji="1" lang="zh-CN" altLang="en-US" dirty="0" smtClean="0"/>
              <a:t>进家</a:t>
            </a:r>
            <a:endParaRPr kumimoji="1" lang="en-US" altLang="zh-CN" dirty="0" smtClean="0"/>
          </a:p>
          <a:p>
            <a:pPr marL="342900" indent="-342900">
              <a:buFont typeface="Arial" charset="0"/>
              <a:buChar char="•"/>
            </a:pPr>
            <a:r>
              <a:rPr kumimoji="1" lang="zh-CN" altLang="en-US" dirty="0" smtClean="0"/>
              <a:t>着装</a:t>
            </a:r>
            <a:endParaRPr kumimoji="1" lang="en-US" altLang="zh-CN" dirty="0" smtClean="0"/>
          </a:p>
          <a:p>
            <a:pPr marL="342900" indent="-342900">
              <a:buFont typeface="Arial" charset="0"/>
              <a:buChar char="•"/>
            </a:pPr>
            <a:r>
              <a:rPr kumimoji="1" lang="zh-CN" altLang="en-US" dirty="0" smtClean="0"/>
              <a:t>卫生间</a:t>
            </a:r>
            <a:endParaRPr kumimoji="1" lang="en-US" altLang="zh-CN" dirty="0" smtClean="0"/>
          </a:p>
          <a:p>
            <a:pPr marL="342900" indent="-342900">
              <a:buFont typeface="Arial" charset="0"/>
              <a:buChar char="•"/>
            </a:pPr>
            <a:r>
              <a:rPr kumimoji="1" lang="zh-CN" altLang="en-US" dirty="0" smtClean="0"/>
              <a:t>个人卫生</a:t>
            </a:r>
            <a:endParaRPr kumimoji="1" lang="en-US" altLang="zh-CN" dirty="0" smtClean="0"/>
          </a:p>
          <a:p>
            <a:pPr marL="342900" indent="-342900">
              <a:buFont typeface="Arial" charset="0"/>
              <a:buChar char="•"/>
            </a:pPr>
            <a:r>
              <a:rPr kumimoji="1" lang="zh-CN" altLang="en-US" dirty="0" smtClean="0"/>
              <a:t>睡觉</a:t>
            </a:r>
            <a:endParaRPr kumimoji="1" lang="en-US" altLang="zh-CN" dirty="0" smtClean="0"/>
          </a:p>
          <a:p>
            <a:pPr marL="342900" indent="-342900">
              <a:buFont typeface="Arial" charset="0"/>
              <a:buChar char="•"/>
            </a:pPr>
            <a:r>
              <a:rPr kumimoji="1" lang="zh-CN" altLang="en-US" dirty="0" smtClean="0"/>
              <a:t>看电视</a:t>
            </a:r>
            <a:endParaRPr kumimoji="1" lang="en-US" altLang="zh-CN" dirty="0" smtClean="0"/>
          </a:p>
          <a:p>
            <a:pPr marL="342900" indent="-342900">
              <a:buFont typeface="Arial" charset="0"/>
              <a:buChar char="•"/>
            </a:pPr>
            <a:endParaRPr kumimoji="1" lang="en-US" altLang="zh-CN" dirty="0"/>
          </a:p>
          <a:p>
            <a:r>
              <a:rPr kumimoji="1" lang="mr-IN" altLang="zh-CN" dirty="0" smtClean="0"/>
              <a:t>…</a:t>
            </a:r>
            <a:r>
              <a:rPr kumimoji="1" lang="en-US" altLang="zh-CN" dirty="0" smtClean="0"/>
              <a:t>.</a:t>
            </a:r>
            <a:endParaRPr kumimoji="1" lang="zh-CN" altLang="en-US" dirty="0"/>
          </a:p>
        </p:txBody>
      </p:sp>
    </p:spTree>
    <p:extLst>
      <p:ext uri="{BB962C8B-B14F-4D97-AF65-F5344CB8AC3E}">
        <p14:creationId xmlns:p14="http://schemas.microsoft.com/office/powerpoint/2010/main" val="126596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95802" y="81913"/>
            <a:ext cx="10058400" cy="1609344"/>
          </a:xfrm>
        </p:spPr>
        <p:txBody>
          <a:bodyPr>
            <a:normAutofit/>
          </a:bodyPr>
          <a:lstStyle/>
          <a:p>
            <a:r>
              <a:rPr lang="zh-CN" altLang="en-US" sz="4000" smtClean="0"/>
              <a:t>各活动出现频次</a:t>
            </a:r>
            <a:endParaRPr lang="zh-CN" altLang="en-US" sz="4000"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802" y="1541978"/>
            <a:ext cx="7963031" cy="4322794"/>
          </a:xfrm>
          <a:prstGeom prst="rect">
            <a:avLst/>
          </a:prstGeom>
        </p:spPr>
      </p:pic>
      <p:sp>
        <p:nvSpPr>
          <p:cNvPr id="9" name="文本框 8"/>
          <p:cNvSpPr txBox="1"/>
          <p:nvPr/>
        </p:nvSpPr>
        <p:spPr>
          <a:xfrm>
            <a:off x="9022368" y="1541978"/>
            <a:ext cx="2974427" cy="3416320"/>
          </a:xfrm>
          <a:prstGeom prst="rect">
            <a:avLst/>
          </a:prstGeom>
          <a:noFill/>
        </p:spPr>
        <p:txBody>
          <a:bodyPr wrap="square" rtlCol="0">
            <a:spAutoFit/>
          </a:bodyPr>
          <a:lstStyle/>
          <a:p>
            <a:r>
              <a:rPr kumimoji="1" lang="zh-CN" altLang="en-US" dirty="0" smtClean="0"/>
              <a:t>活动总频次排序</a:t>
            </a:r>
            <a:endParaRPr kumimoji="1" lang="en-US" altLang="zh-CN" dirty="0" smtClean="0"/>
          </a:p>
          <a:p>
            <a:endParaRPr kumimoji="1" lang="en-US" altLang="zh-CN" dirty="0" smtClean="0"/>
          </a:p>
          <a:p>
            <a:pPr marL="342900" indent="-342900">
              <a:buFont typeface="Arial" charset="0"/>
              <a:buChar char="•"/>
            </a:pPr>
            <a:r>
              <a:rPr kumimoji="1" lang="zh-CN" altLang="en-US" dirty="0" smtClean="0"/>
              <a:t>工作</a:t>
            </a:r>
            <a:endParaRPr kumimoji="1" lang="en-US" altLang="zh-CN" dirty="0" smtClean="0"/>
          </a:p>
          <a:p>
            <a:pPr marL="342900" indent="-342900">
              <a:buFont typeface="Arial" charset="0"/>
              <a:buChar char="•"/>
            </a:pPr>
            <a:r>
              <a:rPr kumimoji="1" lang="zh-CN" altLang="en-US" dirty="0" smtClean="0"/>
              <a:t>着装</a:t>
            </a:r>
            <a:endParaRPr kumimoji="1" lang="en-US" altLang="zh-CN" dirty="0" smtClean="0"/>
          </a:p>
          <a:p>
            <a:pPr marL="342900" indent="-342900">
              <a:buFont typeface="Arial" charset="0"/>
              <a:buChar char="•"/>
            </a:pPr>
            <a:r>
              <a:rPr kumimoji="1" lang="zh-CN" altLang="en-US" dirty="0" smtClean="0"/>
              <a:t>个人卫生</a:t>
            </a:r>
            <a:endParaRPr kumimoji="1" lang="en-US" altLang="zh-CN" dirty="0" smtClean="0"/>
          </a:p>
          <a:p>
            <a:pPr marL="342900" indent="-342900">
              <a:buFont typeface="Arial" charset="0"/>
              <a:buChar char="•"/>
            </a:pPr>
            <a:r>
              <a:rPr kumimoji="1" lang="zh-CN" altLang="en-US" dirty="0" smtClean="0"/>
              <a:t>卫生间</a:t>
            </a:r>
            <a:endParaRPr kumimoji="1" lang="en-US" altLang="zh-CN" dirty="0" smtClean="0"/>
          </a:p>
          <a:p>
            <a:pPr marL="342900" indent="-342900">
              <a:buFont typeface="Arial" charset="0"/>
              <a:buChar char="•"/>
            </a:pPr>
            <a:r>
              <a:rPr kumimoji="1" lang="zh-CN" altLang="en-US" dirty="0" smtClean="0"/>
              <a:t>看电视</a:t>
            </a:r>
            <a:endParaRPr kumimoji="1" lang="en-US" altLang="zh-CN" dirty="0" smtClean="0"/>
          </a:p>
          <a:p>
            <a:pPr marL="342900" indent="-342900">
              <a:buFont typeface="Arial" charset="0"/>
              <a:buChar char="•"/>
            </a:pPr>
            <a:r>
              <a:rPr kumimoji="1" lang="zh-CN" altLang="en-US" dirty="0" smtClean="0"/>
              <a:t>出门</a:t>
            </a:r>
            <a:endParaRPr kumimoji="1" lang="en-US" altLang="zh-CN" dirty="0" smtClean="0"/>
          </a:p>
          <a:p>
            <a:pPr marL="342900" indent="-342900">
              <a:buFont typeface="Arial" charset="0"/>
              <a:buChar char="•"/>
            </a:pPr>
            <a:r>
              <a:rPr kumimoji="1" lang="zh-CN" altLang="en-US" dirty="0" smtClean="0"/>
              <a:t>进家</a:t>
            </a:r>
            <a:endParaRPr kumimoji="1" lang="en-US" altLang="zh-CN" dirty="0" smtClean="0"/>
          </a:p>
          <a:p>
            <a:pPr marL="342900" indent="-342900">
              <a:buFont typeface="Arial" charset="0"/>
              <a:buChar char="•"/>
            </a:pPr>
            <a:r>
              <a:rPr kumimoji="1" lang="zh-CN" altLang="en-US" dirty="0" smtClean="0"/>
              <a:t>吃药</a:t>
            </a:r>
            <a:endParaRPr kumimoji="1" lang="en-US" altLang="zh-CN" dirty="0" smtClean="0"/>
          </a:p>
          <a:p>
            <a:pPr marL="342900" indent="-342900">
              <a:buFont typeface="Arial" charset="0"/>
              <a:buChar char="•"/>
            </a:pPr>
            <a:endParaRPr kumimoji="1" lang="en-US" altLang="zh-CN" dirty="0"/>
          </a:p>
          <a:p>
            <a:r>
              <a:rPr kumimoji="1" lang="mr-IN" altLang="zh-CN" dirty="0" smtClean="0"/>
              <a:t>…</a:t>
            </a:r>
            <a:r>
              <a:rPr kumimoji="1" lang="en-US" altLang="zh-CN" dirty="0" smtClean="0"/>
              <a:t>.</a:t>
            </a:r>
            <a:endParaRPr kumimoji="1" lang="zh-CN" altLang="en-US" dirty="0"/>
          </a:p>
        </p:txBody>
      </p:sp>
    </p:spTree>
    <p:extLst>
      <p:ext uri="{BB962C8B-B14F-4D97-AF65-F5344CB8AC3E}">
        <p14:creationId xmlns:p14="http://schemas.microsoft.com/office/powerpoint/2010/main" val="194965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65050" y="88674"/>
            <a:ext cx="10058400" cy="1609344"/>
          </a:xfrm>
        </p:spPr>
        <p:txBody>
          <a:bodyPr>
            <a:normAutofit/>
          </a:bodyPr>
          <a:lstStyle/>
          <a:p>
            <a:r>
              <a:rPr lang="zh-CN" altLang="en-US" sz="4000" dirty="0" smtClean="0"/>
              <a:t>活动的时空图</a:t>
            </a:r>
            <a:endParaRPr lang="zh-CN" altLang="en-US" sz="40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543" y="1254978"/>
            <a:ext cx="9008784" cy="4699888"/>
          </a:xfrm>
          <a:prstGeom prst="rect">
            <a:avLst/>
          </a:prstGeom>
        </p:spPr>
      </p:pic>
      <p:sp>
        <p:nvSpPr>
          <p:cNvPr id="9" name="文本框 8"/>
          <p:cNvSpPr txBox="1"/>
          <p:nvPr/>
        </p:nvSpPr>
        <p:spPr>
          <a:xfrm>
            <a:off x="5794250" y="5954866"/>
            <a:ext cx="1664514" cy="369332"/>
          </a:xfrm>
          <a:prstGeom prst="rect">
            <a:avLst/>
          </a:prstGeom>
          <a:noFill/>
        </p:spPr>
        <p:txBody>
          <a:bodyPr wrap="square" rtlCol="0">
            <a:spAutoFit/>
          </a:bodyPr>
          <a:lstStyle/>
          <a:p>
            <a:r>
              <a:rPr lang="zh-CN" altLang="en-US" smtClean="0"/>
              <a:t>日期</a:t>
            </a:r>
            <a:endParaRPr lang="zh-CN" altLang="en-US" dirty="0"/>
          </a:p>
        </p:txBody>
      </p:sp>
      <p:sp>
        <p:nvSpPr>
          <p:cNvPr id="10" name="文本框 9"/>
          <p:cNvSpPr txBox="1"/>
          <p:nvPr/>
        </p:nvSpPr>
        <p:spPr>
          <a:xfrm>
            <a:off x="774410" y="3450352"/>
            <a:ext cx="1664514" cy="369332"/>
          </a:xfrm>
          <a:prstGeom prst="rect">
            <a:avLst/>
          </a:prstGeom>
          <a:noFill/>
        </p:spPr>
        <p:txBody>
          <a:bodyPr wrap="square" rtlCol="0">
            <a:spAutoFit/>
          </a:bodyPr>
          <a:lstStyle/>
          <a:p>
            <a:r>
              <a:rPr lang="zh-CN" altLang="en-US" dirty="0" smtClean="0"/>
              <a:t>时刻</a:t>
            </a:r>
            <a:endParaRPr lang="zh-CN" altLang="en-US" dirty="0"/>
          </a:p>
        </p:txBody>
      </p:sp>
      <p:sp>
        <p:nvSpPr>
          <p:cNvPr id="3" name="文本框 2"/>
          <p:cNvSpPr txBox="1"/>
          <p:nvPr/>
        </p:nvSpPr>
        <p:spPr>
          <a:xfrm>
            <a:off x="10695067" y="893346"/>
            <a:ext cx="1145628" cy="861774"/>
          </a:xfrm>
          <a:prstGeom prst="rect">
            <a:avLst/>
          </a:prstGeom>
          <a:noFill/>
        </p:spPr>
        <p:txBody>
          <a:bodyPr wrap="square" rtlCol="0">
            <a:spAutoFit/>
          </a:bodyPr>
          <a:lstStyle/>
          <a:p>
            <a:r>
              <a:rPr kumimoji="1" lang="zh-CN" altLang="en-US" sz="1600" dirty="0" smtClean="0"/>
              <a:t>睡觉</a:t>
            </a:r>
            <a:endParaRPr kumimoji="1" lang="en-US" altLang="zh-CN" sz="1600" dirty="0" smtClean="0"/>
          </a:p>
          <a:p>
            <a:r>
              <a:rPr kumimoji="1" lang="zh-CN" altLang="en-US" sz="1600" dirty="0" smtClean="0"/>
              <a:t>离家</a:t>
            </a:r>
            <a:endParaRPr kumimoji="1" lang="en-US" altLang="zh-CN" sz="1600" dirty="0" smtClean="0"/>
          </a:p>
          <a:p>
            <a:r>
              <a:rPr kumimoji="1" lang="zh-CN" altLang="en-US" sz="1600" dirty="0" smtClean="0"/>
              <a:t>看电视</a:t>
            </a:r>
            <a:endParaRPr kumimoji="1" lang="zh-CN" altLang="en-US" sz="1600" dirty="0"/>
          </a:p>
        </p:txBody>
      </p:sp>
      <p:sp>
        <p:nvSpPr>
          <p:cNvPr id="7" name="矩形 6"/>
          <p:cNvSpPr/>
          <p:nvPr/>
        </p:nvSpPr>
        <p:spPr>
          <a:xfrm>
            <a:off x="11414236" y="966952"/>
            <a:ext cx="273269" cy="16816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11414235" y="1203434"/>
            <a:ext cx="273269" cy="16816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11430001" y="1437236"/>
            <a:ext cx="273269" cy="168165"/>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4635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TM03090434[[fn=木头类型]]</Template>
  <TotalTime>202</TotalTime>
  <Words>793</Words>
  <Application>Microsoft Office PowerPoint</Application>
  <PresentationFormat>宽屏</PresentationFormat>
  <Paragraphs>283</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Mangal</vt:lpstr>
      <vt:lpstr>等线</vt:lpstr>
      <vt:lpstr>等线</vt:lpstr>
      <vt:lpstr>方正姚体</vt:lpstr>
      <vt:lpstr>Arial</vt:lpstr>
      <vt:lpstr>Cambria Math</vt:lpstr>
      <vt:lpstr>Rockwell</vt:lpstr>
      <vt:lpstr>Rockwell Condensed</vt:lpstr>
      <vt:lpstr>Wingdings</vt:lpstr>
      <vt:lpstr>木活字</vt:lpstr>
      <vt:lpstr>智能家庭居住者行为分析</vt:lpstr>
      <vt:lpstr>研究背景</vt:lpstr>
      <vt:lpstr>数据</vt:lpstr>
      <vt:lpstr>数据处理总览</vt:lpstr>
      <vt:lpstr>一维分析与数据洞察</vt:lpstr>
      <vt:lpstr>各活动花费时间</vt:lpstr>
      <vt:lpstr>各活动出现天数</vt:lpstr>
      <vt:lpstr>各活动出现频次</vt:lpstr>
      <vt:lpstr>活动的时空图</vt:lpstr>
      <vt:lpstr>时间维度的活动频次分布</vt:lpstr>
      <vt:lpstr>多维度分析</vt:lpstr>
      <vt:lpstr>基于日期的聚类分析</vt:lpstr>
      <vt:lpstr>PowerPoint 演示文稿</vt:lpstr>
      <vt:lpstr>星期中每一天的活动特点</vt:lpstr>
      <vt:lpstr>活动相关性分析</vt:lpstr>
      <vt:lpstr>离散状态的时间序列分析</vt:lpstr>
      <vt:lpstr>状态转移图</vt:lpstr>
      <vt:lpstr>隐马尔可夫模型</vt:lpstr>
      <vt:lpstr>活动序列预测</vt:lpstr>
      <vt:lpstr>预测结果展示</vt:lpstr>
      <vt:lpstr>刻画用户在家庭场景画像的解决方案</vt:lpstr>
      <vt:lpstr>刻画用户在家庭场景画像的解决方案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智能家庭居住者行为分析</dc:title>
  <dc:creator>Wenqi Ji</dc:creator>
  <cp:lastModifiedBy>Wenqi Ji</cp:lastModifiedBy>
  <cp:revision>26</cp:revision>
  <dcterms:created xsi:type="dcterms:W3CDTF">2017-06-11T12:37:19Z</dcterms:created>
  <dcterms:modified xsi:type="dcterms:W3CDTF">2017-06-11T16:34:54Z</dcterms:modified>
</cp:coreProperties>
</file>