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6f54de3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6f54de3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6f54de34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6f54de34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6f54de34c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6f54de34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6f54de34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6f54de34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6f54de34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6f54de34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6f54de34c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6f54de34c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6f54de34c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6f54de34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6f54de34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6f54de34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6f54de34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6f54de34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f54de3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f54de3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6f54de34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6f54de34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f54de34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f54de34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f54de34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f54de34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f54de34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f54de34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6f54de34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6f54de34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5263D"/>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Cairn Alumni Application User Training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Tyler Carrier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5263D"/>
        </a:solidFill>
      </p:bgPr>
    </p:bg>
    <p:spTree>
      <p:nvGrpSpPr>
        <p:cNvPr id="193" name="Shape 193"/>
        <p:cNvGrpSpPr/>
        <p:nvPr/>
      </p:nvGrpSpPr>
      <p:grpSpPr>
        <a:xfrm>
          <a:off x="0" y="0"/>
          <a:ext cx="0" cy="0"/>
          <a:chOff x="0" y="0"/>
          <a:chExt cx="0" cy="0"/>
        </a:xfrm>
      </p:grpSpPr>
      <p:sp>
        <p:nvSpPr>
          <p:cNvPr id="194" name="Google Shape;194;p22"/>
          <p:cNvSpPr txBox="1"/>
          <p:nvPr>
            <p:ph type="title"/>
          </p:nvPr>
        </p:nvSpPr>
        <p:spPr>
          <a:xfrm>
            <a:off x="727650" y="20365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Faculty</a:t>
            </a:r>
            <a:r>
              <a:rPr lang="en" sz="3600"/>
              <a:t> User Training</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5263D"/>
        </a:solidFill>
      </p:bgPr>
    </p:bg>
    <p:spTree>
      <p:nvGrpSpPr>
        <p:cNvPr id="198" name="Shape 198"/>
        <p:cNvGrpSpPr/>
        <p:nvPr/>
      </p:nvGrpSpPr>
      <p:grpSpPr>
        <a:xfrm>
          <a:off x="0" y="0"/>
          <a:ext cx="0" cy="0"/>
          <a:chOff x="0" y="0"/>
          <a:chExt cx="0" cy="0"/>
        </a:xfrm>
      </p:grpSpPr>
      <p:pic>
        <p:nvPicPr>
          <p:cNvPr id="199" name="Google Shape;199;p23"/>
          <p:cNvPicPr preferRelativeResize="0"/>
          <p:nvPr/>
        </p:nvPicPr>
        <p:blipFill>
          <a:blip r:embed="rId3">
            <a:alphaModFix/>
          </a:blip>
          <a:stretch>
            <a:fillRect/>
          </a:stretch>
        </p:blipFill>
        <p:spPr>
          <a:xfrm>
            <a:off x="4305425" y="1539075"/>
            <a:ext cx="3667301" cy="2373375"/>
          </a:xfrm>
          <a:prstGeom prst="rect">
            <a:avLst/>
          </a:prstGeom>
          <a:noFill/>
          <a:ln>
            <a:noFill/>
          </a:ln>
        </p:spPr>
      </p:pic>
      <p:sp>
        <p:nvSpPr>
          <p:cNvPr id="200" name="Google Shape;200;p23"/>
          <p:cNvSpPr txBox="1"/>
          <p:nvPr/>
        </p:nvSpPr>
        <p:spPr>
          <a:xfrm>
            <a:off x="1072150" y="1738825"/>
            <a:ext cx="1757700" cy="15582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This is the basic login page. The register button will direct the user to the online Faculty Registration Page.</a:t>
            </a:r>
            <a:endParaRPr>
              <a:solidFill>
                <a:schemeClr val="lt1"/>
              </a:solidFill>
              <a:latin typeface="Lato"/>
              <a:ea typeface="Lato"/>
              <a:cs typeface="Lato"/>
              <a:sym typeface="Lato"/>
            </a:endParaRPr>
          </a:p>
        </p:txBody>
      </p:sp>
      <p:sp>
        <p:nvSpPr>
          <p:cNvPr id="201" name="Google Shape;201;p23"/>
          <p:cNvSpPr txBox="1"/>
          <p:nvPr/>
        </p:nvSpPr>
        <p:spPr>
          <a:xfrm>
            <a:off x="1128750" y="657975"/>
            <a:ext cx="27696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Lato"/>
                <a:ea typeface="Lato"/>
                <a:cs typeface="Lato"/>
                <a:sym typeface="Lato"/>
              </a:rPr>
              <a:t>Faculty Login Page</a:t>
            </a:r>
            <a:endParaRPr sz="2400">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5263D"/>
        </a:solidFill>
      </p:bgPr>
    </p:bg>
    <p:spTree>
      <p:nvGrpSpPr>
        <p:cNvPr id="205" name="Shape 205"/>
        <p:cNvGrpSpPr/>
        <p:nvPr/>
      </p:nvGrpSpPr>
      <p:grpSpPr>
        <a:xfrm>
          <a:off x="0" y="0"/>
          <a:ext cx="0" cy="0"/>
          <a:chOff x="0" y="0"/>
          <a:chExt cx="0" cy="0"/>
        </a:xfrm>
      </p:grpSpPr>
      <p:pic>
        <p:nvPicPr>
          <p:cNvPr id="206" name="Google Shape;206;p24"/>
          <p:cNvPicPr preferRelativeResize="0"/>
          <p:nvPr/>
        </p:nvPicPr>
        <p:blipFill>
          <a:blip r:embed="rId3">
            <a:alphaModFix/>
          </a:blip>
          <a:stretch>
            <a:fillRect/>
          </a:stretch>
        </p:blipFill>
        <p:spPr>
          <a:xfrm>
            <a:off x="4680375" y="1016300"/>
            <a:ext cx="3360850" cy="2882775"/>
          </a:xfrm>
          <a:prstGeom prst="rect">
            <a:avLst/>
          </a:prstGeom>
          <a:noFill/>
          <a:ln>
            <a:noFill/>
          </a:ln>
        </p:spPr>
      </p:pic>
      <p:sp>
        <p:nvSpPr>
          <p:cNvPr id="207" name="Google Shape;207;p24"/>
          <p:cNvSpPr txBox="1"/>
          <p:nvPr/>
        </p:nvSpPr>
        <p:spPr>
          <a:xfrm>
            <a:off x="1291475" y="1972296"/>
            <a:ext cx="1719300" cy="16500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This is the basic registration page which takes the basic information in about the faculty member.</a:t>
            </a:r>
            <a:endParaRPr>
              <a:solidFill>
                <a:schemeClr val="lt1"/>
              </a:solidFill>
              <a:latin typeface="Lato"/>
              <a:ea typeface="Lato"/>
              <a:cs typeface="Lato"/>
              <a:sym typeface="Lato"/>
            </a:endParaRPr>
          </a:p>
        </p:txBody>
      </p:sp>
      <p:sp>
        <p:nvSpPr>
          <p:cNvPr id="208" name="Google Shape;208;p24"/>
          <p:cNvSpPr txBox="1"/>
          <p:nvPr/>
        </p:nvSpPr>
        <p:spPr>
          <a:xfrm>
            <a:off x="1291475" y="799475"/>
            <a:ext cx="27696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Lato"/>
                <a:ea typeface="Lato"/>
                <a:cs typeface="Lato"/>
                <a:sym typeface="Lato"/>
              </a:rPr>
              <a:t>Faculty Registration </a:t>
            </a:r>
            <a:r>
              <a:rPr lang="en" sz="2400">
                <a:solidFill>
                  <a:srgbClr val="FFFFFF"/>
                </a:solidFill>
                <a:latin typeface="Lato"/>
                <a:ea typeface="Lato"/>
                <a:cs typeface="Lato"/>
                <a:sym typeface="Lato"/>
              </a:rPr>
              <a:t>Page</a:t>
            </a:r>
            <a:endParaRPr sz="240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5263D"/>
        </a:solidFill>
      </p:bgPr>
    </p:bg>
    <p:spTree>
      <p:nvGrpSpPr>
        <p:cNvPr id="212" name="Shape 212"/>
        <p:cNvGrpSpPr/>
        <p:nvPr/>
      </p:nvGrpSpPr>
      <p:grpSpPr>
        <a:xfrm>
          <a:off x="0" y="0"/>
          <a:ext cx="0" cy="0"/>
          <a:chOff x="0" y="0"/>
          <a:chExt cx="0" cy="0"/>
        </a:xfrm>
      </p:grpSpPr>
      <p:pic>
        <p:nvPicPr>
          <p:cNvPr id="213" name="Google Shape;213;p25"/>
          <p:cNvPicPr preferRelativeResize="0"/>
          <p:nvPr/>
        </p:nvPicPr>
        <p:blipFill>
          <a:blip r:embed="rId3">
            <a:alphaModFix/>
          </a:blip>
          <a:stretch>
            <a:fillRect/>
          </a:stretch>
        </p:blipFill>
        <p:spPr>
          <a:xfrm>
            <a:off x="4333725" y="1105200"/>
            <a:ext cx="4211325" cy="2531300"/>
          </a:xfrm>
          <a:prstGeom prst="rect">
            <a:avLst/>
          </a:prstGeom>
          <a:noFill/>
          <a:ln>
            <a:noFill/>
          </a:ln>
        </p:spPr>
      </p:pic>
      <p:sp>
        <p:nvSpPr>
          <p:cNvPr id="214" name="Google Shape;214;p25"/>
          <p:cNvSpPr txBox="1"/>
          <p:nvPr/>
        </p:nvSpPr>
        <p:spPr>
          <a:xfrm>
            <a:off x="1315950" y="771175"/>
            <a:ext cx="407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Lato"/>
                <a:ea typeface="Lato"/>
                <a:cs typeface="Lato"/>
                <a:sym typeface="Lato"/>
              </a:rPr>
              <a:t>Alumni Search Page</a:t>
            </a:r>
            <a:endParaRPr sz="2400">
              <a:solidFill>
                <a:srgbClr val="FFFFFF"/>
              </a:solidFill>
              <a:latin typeface="Lato"/>
              <a:ea typeface="Lato"/>
              <a:cs typeface="Lato"/>
              <a:sym typeface="Lato"/>
            </a:endParaRPr>
          </a:p>
        </p:txBody>
      </p:sp>
      <p:sp>
        <p:nvSpPr>
          <p:cNvPr id="215" name="Google Shape;215;p25"/>
          <p:cNvSpPr txBox="1"/>
          <p:nvPr/>
        </p:nvSpPr>
        <p:spPr>
          <a:xfrm>
            <a:off x="1315950" y="1572075"/>
            <a:ext cx="2172000" cy="13626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Here, you can search any desired information, and all relevant information will load on to the table below</a:t>
            </a:r>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5263D"/>
        </a:solidFill>
      </p:bgPr>
    </p:bg>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Cairn Alumni Application</a:t>
            </a:r>
            <a:endParaRPr/>
          </a:p>
        </p:txBody>
      </p:sp>
      <p:sp>
        <p:nvSpPr>
          <p:cNvPr id="221" name="Google Shape;221;p26"/>
          <p:cNvSpPr txBox="1"/>
          <p:nvPr>
            <p:ph idx="1" type="body"/>
          </p:nvPr>
        </p:nvSpPr>
        <p:spPr>
          <a:xfrm>
            <a:off x="1297500" y="1567550"/>
            <a:ext cx="7038900" cy="24723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Gain interest from disconnected alumni</a:t>
            </a:r>
            <a:endParaRPr sz="2000"/>
          </a:p>
          <a:p>
            <a:pPr indent="-355600" lvl="0" marL="457200" rtl="0" algn="l">
              <a:spcBef>
                <a:spcPts val="0"/>
              </a:spcBef>
              <a:spcAft>
                <a:spcPts val="0"/>
              </a:spcAft>
              <a:buSzPts val="2000"/>
              <a:buChar char="●"/>
            </a:pPr>
            <a:r>
              <a:rPr lang="en" sz="2000"/>
              <a:t>Create a means of constant interaction with alumni</a:t>
            </a:r>
            <a:endParaRPr sz="2000"/>
          </a:p>
          <a:p>
            <a:pPr indent="-355600" lvl="0" marL="457200" rtl="0" algn="l">
              <a:spcBef>
                <a:spcPts val="0"/>
              </a:spcBef>
              <a:spcAft>
                <a:spcPts val="0"/>
              </a:spcAft>
              <a:buSzPts val="2000"/>
              <a:buChar char="●"/>
            </a:pPr>
            <a:r>
              <a:rPr lang="en" sz="2000"/>
              <a:t>Gain donations</a:t>
            </a:r>
            <a:endParaRPr sz="2000"/>
          </a:p>
          <a:p>
            <a:pPr indent="-355600" lvl="0" marL="457200" rtl="0" algn="l">
              <a:spcBef>
                <a:spcPts val="0"/>
              </a:spcBef>
              <a:spcAft>
                <a:spcPts val="0"/>
              </a:spcAft>
              <a:buSzPts val="2000"/>
              <a:buChar char="●"/>
            </a:pPr>
            <a:r>
              <a:rPr lang="en" sz="2000"/>
              <a:t>Encourage interaction from with students from the alumni</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5263D"/>
        </a:solidFill>
      </p:bgPr>
    </p:bg>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of Cairn Alumni Application</a:t>
            </a:r>
            <a:endParaRPr/>
          </a:p>
        </p:txBody>
      </p:sp>
      <p:sp>
        <p:nvSpPr>
          <p:cNvPr id="227" name="Google Shape;227;p27"/>
          <p:cNvSpPr txBox="1"/>
          <p:nvPr>
            <p:ph idx="1" type="body"/>
          </p:nvPr>
        </p:nvSpPr>
        <p:spPr>
          <a:xfrm>
            <a:off x="1297500" y="1567550"/>
            <a:ext cx="5699700" cy="20337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More customizable content</a:t>
            </a:r>
            <a:endParaRPr sz="2000"/>
          </a:p>
          <a:p>
            <a:pPr indent="-355600" lvl="0" marL="457200" rtl="0" algn="l">
              <a:spcBef>
                <a:spcPts val="0"/>
              </a:spcBef>
              <a:spcAft>
                <a:spcPts val="0"/>
              </a:spcAft>
              <a:buSzPts val="2000"/>
              <a:buChar char="●"/>
            </a:pPr>
            <a:r>
              <a:rPr lang="en" sz="2000"/>
              <a:t>Interactive pages for alumni entertainment</a:t>
            </a:r>
            <a:endParaRPr sz="2000"/>
          </a:p>
          <a:p>
            <a:pPr indent="-355600" lvl="0" marL="457200" rtl="0" algn="l">
              <a:spcBef>
                <a:spcPts val="0"/>
              </a:spcBef>
              <a:spcAft>
                <a:spcPts val="0"/>
              </a:spcAft>
              <a:buSzPts val="2000"/>
              <a:buChar char="●"/>
            </a:pPr>
            <a:r>
              <a:rPr lang="en" sz="2000"/>
              <a:t>Constant stream of alumni news and events to be displayed on website</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5263D"/>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727650" y="20365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Alumni User Training</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5263D"/>
        </a:solidFill>
      </p:bgPr>
    </p:bg>
    <p:spTree>
      <p:nvGrpSpPr>
        <p:cNvPr id="144" name="Shape 144"/>
        <p:cNvGrpSpPr/>
        <p:nvPr/>
      </p:nvGrpSpPr>
      <p:grpSpPr>
        <a:xfrm>
          <a:off x="0" y="0"/>
          <a:ext cx="0" cy="0"/>
          <a:chOff x="0" y="0"/>
          <a:chExt cx="0" cy="0"/>
        </a:xfrm>
      </p:grpSpPr>
      <p:sp>
        <p:nvSpPr>
          <p:cNvPr id="145" name="Google Shape;145;p15"/>
          <p:cNvSpPr txBox="1"/>
          <p:nvPr>
            <p:ph type="title"/>
          </p:nvPr>
        </p:nvSpPr>
        <p:spPr>
          <a:xfrm>
            <a:off x="3962725" y="292800"/>
            <a:ext cx="4697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Register Alumni User</a:t>
            </a:r>
            <a:endParaRPr/>
          </a:p>
        </p:txBody>
      </p:sp>
      <p:pic>
        <p:nvPicPr>
          <p:cNvPr id="146" name="Google Shape;146;p15"/>
          <p:cNvPicPr preferRelativeResize="0"/>
          <p:nvPr/>
        </p:nvPicPr>
        <p:blipFill>
          <a:blip r:embed="rId3">
            <a:alphaModFix/>
          </a:blip>
          <a:stretch>
            <a:fillRect/>
          </a:stretch>
        </p:blipFill>
        <p:spPr>
          <a:xfrm>
            <a:off x="192600" y="498325"/>
            <a:ext cx="3286026" cy="4411701"/>
          </a:xfrm>
          <a:prstGeom prst="rect">
            <a:avLst/>
          </a:prstGeom>
          <a:noFill/>
          <a:ln cap="flat" cmpd="sng" w="19050">
            <a:solidFill>
              <a:schemeClr val="dk2"/>
            </a:solidFill>
            <a:prstDash val="solid"/>
            <a:round/>
            <a:headEnd len="sm" w="sm" type="none"/>
            <a:tailEnd len="sm" w="sm" type="none"/>
          </a:ln>
        </p:spPr>
      </p:pic>
      <p:sp>
        <p:nvSpPr>
          <p:cNvPr id="147" name="Google Shape;147;p15"/>
          <p:cNvSpPr txBox="1"/>
          <p:nvPr/>
        </p:nvSpPr>
        <p:spPr>
          <a:xfrm>
            <a:off x="4407700" y="1075400"/>
            <a:ext cx="2745000" cy="13128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Students must first fill out registration form. This information will be able to be accessed later on.</a:t>
            </a:r>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5263D"/>
        </a:solid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6564525" y="437650"/>
            <a:ext cx="1437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a:t>
            </a:r>
            <a:endParaRPr/>
          </a:p>
        </p:txBody>
      </p:sp>
      <p:pic>
        <p:nvPicPr>
          <p:cNvPr id="153" name="Google Shape;153;p16"/>
          <p:cNvPicPr preferRelativeResize="0"/>
          <p:nvPr/>
        </p:nvPicPr>
        <p:blipFill rotWithShape="1">
          <a:blip r:embed="rId3">
            <a:alphaModFix/>
          </a:blip>
          <a:srcRect b="0" l="27172" r="26026" t="0"/>
          <a:stretch/>
        </p:blipFill>
        <p:spPr>
          <a:xfrm>
            <a:off x="486225" y="555425"/>
            <a:ext cx="4947374" cy="2608975"/>
          </a:xfrm>
          <a:prstGeom prst="rect">
            <a:avLst/>
          </a:prstGeom>
          <a:noFill/>
          <a:ln cap="flat" cmpd="sng" w="19050">
            <a:solidFill>
              <a:schemeClr val="dk2"/>
            </a:solidFill>
            <a:prstDash val="solid"/>
            <a:round/>
            <a:headEnd len="sm" w="sm" type="none"/>
            <a:tailEnd len="sm" w="sm" type="none"/>
          </a:ln>
        </p:spPr>
      </p:pic>
      <p:sp>
        <p:nvSpPr>
          <p:cNvPr id="154" name="Google Shape;154;p16"/>
          <p:cNvSpPr txBox="1"/>
          <p:nvPr/>
        </p:nvSpPr>
        <p:spPr>
          <a:xfrm>
            <a:off x="5999575" y="1115650"/>
            <a:ext cx="1959900" cy="18648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Once your account is registered, you can then access your account via the login page. This is the first page you will be directed to.</a:t>
            </a:r>
            <a:endParaRPr>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5263D"/>
        </a:solidFill>
      </p:bgPr>
    </p:bg>
    <p:spTree>
      <p:nvGrpSpPr>
        <p:cNvPr id="158" name="Shape 158"/>
        <p:cNvGrpSpPr/>
        <p:nvPr/>
      </p:nvGrpSpPr>
      <p:grpSpPr>
        <a:xfrm>
          <a:off x="0" y="0"/>
          <a:ext cx="0" cy="0"/>
          <a:chOff x="0" y="0"/>
          <a:chExt cx="0" cy="0"/>
        </a:xfrm>
      </p:grpSpPr>
      <p:sp>
        <p:nvSpPr>
          <p:cNvPr id="159" name="Google Shape;159;p17"/>
          <p:cNvSpPr txBox="1"/>
          <p:nvPr>
            <p:ph type="title"/>
          </p:nvPr>
        </p:nvSpPr>
        <p:spPr>
          <a:xfrm>
            <a:off x="6615800" y="342300"/>
            <a:ext cx="2136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Page</a:t>
            </a:r>
            <a:endParaRPr/>
          </a:p>
        </p:txBody>
      </p:sp>
      <p:pic>
        <p:nvPicPr>
          <p:cNvPr id="160" name="Google Shape;160;p17"/>
          <p:cNvPicPr preferRelativeResize="0"/>
          <p:nvPr/>
        </p:nvPicPr>
        <p:blipFill rotWithShape="1">
          <a:blip r:embed="rId3">
            <a:alphaModFix/>
          </a:blip>
          <a:srcRect b="0" l="0" r="1989" t="0"/>
          <a:stretch/>
        </p:blipFill>
        <p:spPr>
          <a:xfrm>
            <a:off x="308025" y="342300"/>
            <a:ext cx="6147540" cy="3182949"/>
          </a:xfrm>
          <a:prstGeom prst="rect">
            <a:avLst/>
          </a:prstGeom>
          <a:noFill/>
          <a:ln cap="flat" cmpd="sng" w="19050">
            <a:solidFill>
              <a:srgbClr val="FFFFFF"/>
            </a:solidFill>
            <a:prstDash val="solid"/>
            <a:round/>
            <a:headEnd len="sm" w="sm" type="none"/>
            <a:tailEnd len="sm" w="sm" type="none"/>
          </a:ln>
        </p:spPr>
      </p:pic>
      <p:sp>
        <p:nvSpPr>
          <p:cNvPr id="161" name="Google Shape;161;p17"/>
          <p:cNvSpPr txBox="1"/>
          <p:nvPr/>
        </p:nvSpPr>
        <p:spPr>
          <a:xfrm>
            <a:off x="6728300" y="1121798"/>
            <a:ext cx="1584900" cy="26208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The first page you will be directed to after login is the home page. Here, you will find information on Cairn’s Forward campaign. Click “Find out more” to learn more about it.</a:t>
            </a:r>
            <a:endParaRPr>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5263D"/>
        </a:solidFill>
      </p:bgPr>
    </p:bg>
    <p:spTree>
      <p:nvGrpSpPr>
        <p:cNvPr id="165" name="Shape 165"/>
        <p:cNvGrpSpPr/>
        <p:nvPr/>
      </p:nvGrpSpPr>
      <p:grpSpPr>
        <a:xfrm>
          <a:off x="0" y="0"/>
          <a:ext cx="0" cy="0"/>
          <a:chOff x="0" y="0"/>
          <a:chExt cx="0" cy="0"/>
        </a:xfrm>
      </p:grpSpPr>
      <p:sp>
        <p:nvSpPr>
          <p:cNvPr id="166" name="Google Shape;166;p18"/>
          <p:cNvSpPr txBox="1"/>
          <p:nvPr>
            <p:ph type="title"/>
          </p:nvPr>
        </p:nvSpPr>
        <p:spPr>
          <a:xfrm>
            <a:off x="6205475" y="356475"/>
            <a:ext cx="2517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Profile Page</a:t>
            </a:r>
            <a:endParaRPr/>
          </a:p>
        </p:txBody>
      </p:sp>
      <p:sp>
        <p:nvSpPr>
          <p:cNvPr id="167" name="Google Shape;167;p18"/>
          <p:cNvSpPr txBox="1"/>
          <p:nvPr/>
        </p:nvSpPr>
        <p:spPr>
          <a:xfrm>
            <a:off x="6622150" y="1170100"/>
            <a:ext cx="1825500" cy="20064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This is your basic profile page which will give you access to all information you previously entered. Here you can view and edit your info.</a:t>
            </a:r>
            <a:endParaRPr>
              <a:solidFill>
                <a:schemeClr val="lt1"/>
              </a:solidFill>
              <a:latin typeface="Lato"/>
              <a:ea typeface="Lato"/>
              <a:cs typeface="Lato"/>
              <a:sym typeface="Lato"/>
            </a:endParaRPr>
          </a:p>
        </p:txBody>
      </p:sp>
      <p:pic>
        <p:nvPicPr>
          <p:cNvPr id="168" name="Google Shape;168;p18"/>
          <p:cNvPicPr preferRelativeResize="0"/>
          <p:nvPr/>
        </p:nvPicPr>
        <p:blipFill rotWithShape="1">
          <a:blip r:embed="rId3">
            <a:alphaModFix/>
          </a:blip>
          <a:srcRect b="0" l="0" r="842" t="0"/>
          <a:stretch/>
        </p:blipFill>
        <p:spPr>
          <a:xfrm>
            <a:off x="517200" y="512213"/>
            <a:ext cx="5535674" cy="280852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5263D"/>
        </a:solidFill>
      </p:bgPr>
    </p:bg>
    <p:spTree>
      <p:nvGrpSpPr>
        <p:cNvPr id="172" name="Shape 172"/>
        <p:cNvGrpSpPr/>
        <p:nvPr/>
      </p:nvGrpSpPr>
      <p:grpSpPr>
        <a:xfrm>
          <a:off x="0" y="0"/>
          <a:ext cx="0" cy="0"/>
          <a:chOff x="0" y="0"/>
          <a:chExt cx="0" cy="0"/>
        </a:xfrm>
      </p:grpSpPr>
      <p:sp>
        <p:nvSpPr>
          <p:cNvPr id="173" name="Google Shape;173;p19"/>
          <p:cNvSpPr txBox="1"/>
          <p:nvPr>
            <p:ph type="title"/>
          </p:nvPr>
        </p:nvSpPr>
        <p:spPr>
          <a:xfrm>
            <a:off x="6187500" y="328150"/>
            <a:ext cx="2956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Edit Profile Info</a:t>
            </a:r>
            <a:endParaRPr/>
          </a:p>
        </p:txBody>
      </p:sp>
      <p:pic>
        <p:nvPicPr>
          <p:cNvPr id="174" name="Google Shape;174;p19"/>
          <p:cNvPicPr preferRelativeResize="0"/>
          <p:nvPr/>
        </p:nvPicPr>
        <p:blipFill rotWithShape="1">
          <a:blip r:embed="rId3">
            <a:alphaModFix/>
          </a:blip>
          <a:srcRect b="6568" l="0" r="13666" t="0"/>
          <a:stretch/>
        </p:blipFill>
        <p:spPr>
          <a:xfrm>
            <a:off x="506150" y="427200"/>
            <a:ext cx="5237250" cy="2548376"/>
          </a:xfrm>
          <a:prstGeom prst="rect">
            <a:avLst/>
          </a:prstGeom>
          <a:noFill/>
          <a:ln cap="flat" cmpd="sng" w="19050">
            <a:solidFill>
              <a:schemeClr val="dk2"/>
            </a:solidFill>
            <a:prstDash val="solid"/>
            <a:round/>
            <a:headEnd len="sm" w="sm" type="none"/>
            <a:tailEnd len="sm" w="sm" type="none"/>
          </a:ln>
        </p:spPr>
      </p:pic>
      <p:sp>
        <p:nvSpPr>
          <p:cNvPr id="175" name="Google Shape;175;p19"/>
          <p:cNvSpPr txBox="1"/>
          <p:nvPr/>
        </p:nvSpPr>
        <p:spPr>
          <a:xfrm>
            <a:off x="6296750" y="1114675"/>
            <a:ext cx="1683900" cy="13758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By clicking the edit button you will be able to update all info you previously entered.</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5263D"/>
        </a:solidFill>
      </p:bgPr>
    </p:bg>
    <p:spTree>
      <p:nvGrpSpPr>
        <p:cNvPr id="179" name="Shape 179"/>
        <p:cNvGrpSpPr/>
        <p:nvPr/>
      </p:nvGrpSpPr>
      <p:grpSpPr>
        <a:xfrm>
          <a:off x="0" y="0"/>
          <a:ext cx="0" cy="0"/>
          <a:chOff x="0" y="0"/>
          <a:chExt cx="0" cy="0"/>
        </a:xfrm>
      </p:grpSpPr>
      <p:sp>
        <p:nvSpPr>
          <p:cNvPr id="180" name="Google Shape;180;p20"/>
          <p:cNvSpPr txBox="1"/>
          <p:nvPr>
            <p:ph type="title"/>
          </p:nvPr>
        </p:nvSpPr>
        <p:spPr>
          <a:xfrm>
            <a:off x="6062200" y="299850"/>
            <a:ext cx="3991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Contact </a:t>
            </a:r>
            <a:endParaRPr/>
          </a:p>
          <a:p>
            <a:pPr indent="0" lvl="0" marL="0" rtl="0" algn="l">
              <a:spcBef>
                <a:spcPts val="0"/>
              </a:spcBef>
              <a:spcAft>
                <a:spcPts val="0"/>
              </a:spcAft>
              <a:buNone/>
            </a:pPr>
            <a:r>
              <a:rPr lang="en"/>
              <a:t>Cairn University</a:t>
            </a:r>
            <a:endParaRPr/>
          </a:p>
        </p:txBody>
      </p:sp>
      <p:pic>
        <p:nvPicPr>
          <p:cNvPr id="181" name="Google Shape;181;p20"/>
          <p:cNvPicPr preferRelativeResize="0"/>
          <p:nvPr/>
        </p:nvPicPr>
        <p:blipFill rotWithShape="1">
          <a:blip r:embed="rId3">
            <a:alphaModFix/>
          </a:blip>
          <a:srcRect b="4616" l="0" r="507" t="0"/>
          <a:stretch/>
        </p:blipFill>
        <p:spPr>
          <a:xfrm>
            <a:off x="520350" y="470975"/>
            <a:ext cx="5238673" cy="2849898"/>
          </a:xfrm>
          <a:prstGeom prst="rect">
            <a:avLst/>
          </a:prstGeom>
          <a:noFill/>
          <a:ln cap="flat" cmpd="sng" w="19050">
            <a:solidFill>
              <a:schemeClr val="dk2"/>
            </a:solidFill>
            <a:prstDash val="solid"/>
            <a:round/>
            <a:headEnd len="sm" w="sm" type="none"/>
            <a:tailEnd len="sm" w="sm" type="none"/>
          </a:ln>
        </p:spPr>
      </p:pic>
      <p:sp>
        <p:nvSpPr>
          <p:cNvPr id="182" name="Google Shape;182;p20"/>
          <p:cNvSpPr txBox="1"/>
          <p:nvPr/>
        </p:nvSpPr>
        <p:spPr>
          <a:xfrm>
            <a:off x="6310850" y="1354825"/>
            <a:ext cx="1698000" cy="20382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Click the “Resources” button on the Contact Page to be directed to Cairn University’s  website for a full list of resources.</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5263D"/>
        </a:solidFill>
      </p:bgPr>
    </p:bg>
    <p:spTree>
      <p:nvGrpSpPr>
        <p:cNvPr id="186" name="Shape 186"/>
        <p:cNvGrpSpPr/>
        <p:nvPr/>
      </p:nvGrpSpPr>
      <p:grpSpPr>
        <a:xfrm>
          <a:off x="0" y="0"/>
          <a:ext cx="0" cy="0"/>
          <a:chOff x="0" y="0"/>
          <a:chExt cx="0" cy="0"/>
        </a:xfrm>
      </p:grpSpPr>
      <p:sp>
        <p:nvSpPr>
          <p:cNvPr id="187" name="Google Shape;187;p21"/>
          <p:cNvSpPr txBox="1"/>
          <p:nvPr>
            <p:ph type="title"/>
          </p:nvPr>
        </p:nvSpPr>
        <p:spPr>
          <a:xfrm>
            <a:off x="6292625" y="172500"/>
            <a:ext cx="2739000" cy="91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to </a:t>
            </a:r>
            <a:endParaRPr/>
          </a:p>
          <a:p>
            <a:pPr indent="0" lvl="0" marL="0" rtl="0" algn="l">
              <a:spcBef>
                <a:spcPts val="0"/>
              </a:spcBef>
              <a:spcAft>
                <a:spcPts val="0"/>
              </a:spcAft>
              <a:buNone/>
            </a:pPr>
            <a:r>
              <a:rPr lang="en"/>
              <a:t>Cairn University</a:t>
            </a:r>
            <a:endParaRPr/>
          </a:p>
        </p:txBody>
      </p:sp>
      <p:pic>
        <p:nvPicPr>
          <p:cNvPr id="188" name="Google Shape;188;p21"/>
          <p:cNvPicPr preferRelativeResize="0"/>
          <p:nvPr/>
        </p:nvPicPr>
        <p:blipFill rotWithShape="1">
          <a:blip r:embed="rId3">
            <a:alphaModFix/>
          </a:blip>
          <a:srcRect b="0" l="0" r="9526" t="0"/>
          <a:stretch/>
        </p:blipFill>
        <p:spPr>
          <a:xfrm>
            <a:off x="400000" y="391825"/>
            <a:ext cx="5457198" cy="2876800"/>
          </a:xfrm>
          <a:prstGeom prst="rect">
            <a:avLst/>
          </a:prstGeom>
          <a:noFill/>
          <a:ln cap="flat" cmpd="sng" w="19050">
            <a:solidFill>
              <a:schemeClr val="dk2"/>
            </a:solidFill>
            <a:prstDash val="solid"/>
            <a:round/>
            <a:headEnd len="sm" w="sm" type="none"/>
            <a:tailEnd len="sm" w="sm" type="none"/>
          </a:ln>
        </p:spPr>
      </p:pic>
      <p:sp>
        <p:nvSpPr>
          <p:cNvPr id="189" name="Google Shape;189;p21"/>
          <p:cNvSpPr txBox="1"/>
          <p:nvPr/>
        </p:nvSpPr>
        <p:spPr>
          <a:xfrm>
            <a:off x="6565550" y="1139075"/>
            <a:ext cx="1726200" cy="24267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Click the “Give” Button to be directed to Cairn University’s donation page where you can learn more about the Forward Movement and make donations.</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