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 b="def" i="def"/>
      <a:tcStyle>
        <a:tcBdr/>
        <a:fill>
          <a:solidFill>
            <a:srgbClr val="FBE9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 b="def" i="def"/>
      <a:tcStyle>
        <a:tcBdr/>
        <a:fill>
          <a:solidFill>
            <a:srgbClr val="FFF3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8" name="Google Shape;11;p2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729626" y="3172899"/>
            <a:ext cx="7688101" cy="5412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1" name="xx%"/>
          <p:cNvSpPr txBox="1"/>
          <p:nvPr>
            <p:ph type="title" hasCustomPrompt="1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12" name="Body Level One…"/>
          <p:cNvSpPr txBox="1"/>
          <p:nvPr>
            <p:ph type="body" sz="half" idx="1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1" name="Title Text"/>
          <p:cNvSpPr txBox="1"/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8;p5"/>
          <p:cNvSpPr txBox="1"/>
          <p:nvPr>
            <p:ph type="body" sz="quarter" idx="21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8" name="Title Text"/>
          <p:cNvSpPr txBox="1"/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89" name="Google Shape;63;p9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0" name="Title Text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Google Shape;68;p9"/>
          <p:cNvSpPr txBox="1"/>
          <p:nvPr>
            <p:ph type="body" sz="half" idx="21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/>
          <a:lstStyle/>
          <a:p>
            <a:pPr>
              <a:buChar char="●"/>
            </a:pP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  <a:buChar char="○"/>
            </a:lvl2pPr>
            <a:lvl3pPr>
              <a:lnSpc>
                <a:spcPct val="100000"/>
              </a:lnSpc>
              <a:buClrTx/>
              <a:buFontTx/>
              <a:buChar char="■"/>
            </a:lvl3pPr>
            <a:lvl4pPr>
              <a:lnSpc>
                <a:spcPct val="100000"/>
              </a:lnSpc>
              <a:buClrTx/>
              <a:buFontTx/>
              <a:buChar char="●"/>
            </a:lvl4pPr>
            <a:lvl5pPr>
              <a:lnSpc>
                <a:spcPct val="100000"/>
              </a:lnSpc>
              <a:buClrTx/>
              <a:buFontTx/>
              <a:buChar char="○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" name="Title Text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AutoNum type="arabicPeriod" startAt="1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tychen17/The-Product-Recommendation-for-H-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i.org/10.1109/icccbda.2019.8725694" TargetMode="External"/><Relationship Id="rId3" Type="http://schemas.openxmlformats.org/officeDocument/2006/relationships/hyperlink" Target="https://www.digitalcommerce360.com/article/us-ecommerce-sales/" TargetMode="External"/><Relationship Id="rId4" Type="http://schemas.openxmlformats.org/officeDocument/2006/relationships/hyperlink" Target="https://towardsdatascience.com/prototyping-a-recommender-system-step-by-step-part-2-alternating-least-square-als-matrix-4a76c58714a1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 txBox="1"/>
          <p:nvPr>
            <p:ph type="ctrTitle"/>
          </p:nvPr>
        </p:nvSpPr>
        <p:spPr>
          <a:xfrm>
            <a:off x="729450" y="1322449"/>
            <a:ext cx="7688099" cy="16647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The Product Recommendation for H&amp;M</a:t>
            </a:r>
          </a:p>
        </p:txBody>
      </p:sp>
      <p:sp>
        <p:nvSpPr>
          <p:cNvPr id="130" name="Google Shape;87;p13"/>
          <p:cNvSpPr txBox="1"/>
          <p:nvPr>
            <p:ph type="subTitle" sz="quarter" idx="1"/>
          </p:nvPr>
        </p:nvSpPr>
        <p:spPr>
          <a:xfrm>
            <a:off x="729627" y="3172899"/>
            <a:ext cx="7688099" cy="541201"/>
          </a:xfrm>
          <a:prstGeom prst="rect">
            <a:avLst/>
          </a:prstGeom>
        </p:spPr>
        <p:txBody>
          <a:bodyPr/>
          <a:lstStyle/>
          <a:p>
            <a:pPr marL="0" indent="0" defTabSz="768095">
              <a:lnSpc>
                <a:spcPct val="120000"/>
              </a:lnSpc>
              <a:spcBef>
                <a:spcPts val="1000"/>
              </a:spcBef>
              <a:defRPr sz="1175">
                <a:solidFill>
                  <a:srgbClr val="1A99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Course: BIA 679</a:t>
            </a:r>
            <a:endParaRPr sz="4956"/>
          </a:p>
          <a:p>
            <a:pPr marL="0" indent="0" defTabSz="768095">
              <a:lnSpc>
                <a:spcPct val="80000"/>
              </a:lnSpc>
              <a:defRPr sz="1175">
                <a:solidFill>
                  <a:srgbClr val="1A99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Instructor: Dr. Mohammad Nikouei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92;p14" descr="Google Shape;9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52400"/>
            <a:ext cx="8602133" cy="4838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1;p20" descr="Google Shape;131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488" y="73600"/>
            <a:ext cx="7135032" cy="483869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Google Shape;132;p20"/>
          <p:cNvSpPr/>
          <p:nvPr/>
        </p:nvSpPr>
        <p:spPr>
          <a:xfrm>
            <a:off x="3770523" y="3524217"/>
            <a:ext cx="1412701" cy="123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2369" y="2700"/>
                </a:moveTo>
                <a:lnTo>
                  <a:pt x="2369" y="18900"/>
                </a:lnTo>
                <a:lnTo>
                  <a:pt x="19231" y="18900"/>
                </a:lnTo>
                <a:lnTo>
                  <a:pt x="19231" y="270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1A1A1A"/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What’s New?</a:t>
            </a:r>
          </a:p>
        </p:txBody>
      </p:sp>
      <p:sp>
        <p:nvSpPr>
          <p:cNvPr id="138" name="Google Shape;138;p21"/>
          <p:cNvSpPr txBox="1"/>
          <p:nvPr>
            <p:ph type="body" sz="half" idx="1"/>
          </p:nvPr>
        </p:nvSpPr>
        <p:spPr>
          <a:xfrm>
            <a:off x="727650" y="2091808"/>
            <a:ext cx="7688700" cy="22611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indent="-330200">
              <a:lnSpc>
                <a:spcPct val="200000"/>
              </a:lnSpc>
              <a:spcBef>
                <a:spcPts val="1200"/>
              </a:spcBef>
              <a:buClr>
                <a:srgbClr val="1A1A1A"/>
              </a:buClr>
              <a:buSzPts val="1900"/>
              <a:buFont typeface="Times New Roman"/>
              <a:defRPr b="1" sz="19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Load to AWS</a:t>
            </a:r>
          </a:p>
          <a:p>
            <a:pPr indent="-330200">
              <a:lnSpc>
                <a:spcPct val="200000"/>
              </a:lnSpc>
              <a:buClr>
                <a:srgbClr val="1A1A1A"/>
              </a:buClr>
              <a:buSzPts val="1900"/>
              <a:buFont typeface="Times New Roman"/>
              <a:defRPr b="1" sz="19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Keep Optimizing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ifficul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Difficulty</a:t>
            </a:r>
          </a:p>
        </p:txBody>
      </p:sp>
      <p:sp>
        <p:nvSpPr>
          <p:cNvPr id="141" name="Overtime during the modeling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1150">
              <a:lnSpc>
                <a:spcPct val="200000"/>
              </a:lnSpc>
              <a:buSzPts val="1900"/>
              <a:defRPr b="1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Overtime during the modeling</a:t>
            </a:r>
          </a:p>
          <a:p>
            <a:pPr lvl="1" marL="952500" indent="-317500">
              <a:lnSpc>
                <a:spcPct val="200000"/>
              </a:lnSpc>
              <a:buClrTx/>
              <a:buSzPct val="100000"/>
              <a:buFontTx/>
              <a:buAutoNum type="alphaUcPeriod" startAt="1"/>
              <a:defRPr b="1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When tuning the parameter</a:t>
            </a:r>
          </a:p>
          <a:p>
            <a:pPr marL="457200" indent="-311150">
              <a:lnSpc>
                <a:spcPct val="200000"/>
              </a:lnSpc>
              <a:buSzPts val="1900"/>
              <a:defRPr b="1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Development environment not used to</a:t>
            </a:r>
          </a:p>
          <a:p>
            <a:pPr lvl="1" marL="952500" indent="-317500">
              <a:lnSpc>
                <a:spcPct val="200000"/>
              </a:lnSpc>
              <a:buClrTx/>
              <a:buSzPct val="100000"/>
              <a:buFontTx/>
              <a:buAutoNum type="alphaUcPeriod" startAt="2"/>
              <a:defRPr b="1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Missing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51;p23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What’s Next?</a:t>
            </a:r>
          </a:p>
        </p:txBody>
      </p:sp>
      <p:sp>
        <p:nvSpPr>
          <p:cNvPr id="144" name="Google Shape;152;p23"/>
          <p:cNvSpPr txBox="1"/>
          <p:nvPr>
            <p:ph type="body" sz="half" idx="1"/>
          </p:nvPr>
        </p:nvSpPr>
        <p:spPr>
          <a:xfrm>
            <a:off x="727650" y="1940537"/>
            <a:ext cx="7688700" cy="2261101"/>
          </a:xfrm>
          <a:prstGeom prst="rect">
            <a:avLst/>
          </a:prstGeom>
        </p:spPr>
        <p:txBody>
          <a:bodyPr/>
          <a:lstStyle/>
          <a:p>
            <a:pPr marL="0" indent="0" defTabSz="777240">
              <a:lnSpc>
                <a:spcPct val="200000"/>
              </a:lnSpc>
              <a:buSzTx/>
              <a:buNone/>
              <a:defRPr b="1" sz="1615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 building:</a:t>
            </a:r>
          </a:p>
          <a:p>
            <a:pPr marL="404812" indent="-307657" defTabSz="777240">
              <a:lnSpc>
                <a:spcPct val="200000"/>
              </a:lnSpc>
              <a:spcBef>
                <a:spcPts val="1000"/>
              </a:spcBef>
              <a:buClr>
                <a:srgbClr val="1A1A1A"/>
              </a:buClr>
              <a:buSzPts val="1600"/>
              <a:buFontTx/>
              <a:defRPr b="1" sz="1615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Optimize the model</a:t>
            </a:r>
          </a:p>
          <a:p>
            <a:pPr lvl="1" marL="809625" indent="-269875" defTabSz="777240">
              <a:lnSpc>
                <a:spcPct val="200000"/>
              </a:lnSpc>
              <a:spcBef>
                <a:spcPts val="1000"/>
              </a:spcBef>
              <a:buClrTx/>
              <a:buSzPct val="100000"/>
              <a:buFontTx/>
              <a:buAutoNum type="alphaUcPeriod" startAt="1"/>
              <a:defRPr b="1" sz="1615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Link the article ID with product classified name</a:t>
            </a:r>
          </a:p>
          <a:p>
            <a:pPr lvl="1" marL="809625" indent="-269875" defTabSz="777240">
              <a:lnSpc>
                <a:spcPct val="200000"/>
              </a:lnSpc>
              <a:spcBef>
                <a:spcPts val="1000"/>
              </a:spcBef>
              <a:buClrTx/>
              <a:buSzPct val="100000"/>
              <a:buFontTx/>
              <a:buAutoNum type="alphaUcPeriod" startAt="1"/>
              <a:defRPr b="1" sz="1615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Considering the price level when doing recommendation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57;p2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/>
          <a:p>
            <a:pPr defTabSz="896111">
              <a:defRPr sz="2254"/>
            </a:pPr>
          </a:p>
        </p:txBody>
      </p:sp>
      <p:sp>
        <p:nvSpPr>
          <p:cNvPr id="147" name="Google Shape;158;p24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500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Modeling</a:t>
            </a:r>
          </a:p>
          <a:p>
            <a:pPr marL="0" indent="0">
              <a:spcBef>
                <a:spcPts val="1200"/>
              </a:spcBef>
              <a:buSzTx/>
              <a:buNone/>
              <a:defRPr u="sng">
                <a:solidFill>
                  <a:schemeClr val="accent5"/>
                </a:solidFill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https://github.com/tychen17/The-Product-Recommendation-for-H-M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63;p25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896111">
              <a:defRPr sz="2254"/>
            </a:lvl1pPr>
          </a:lstStyle>
          <a:p>
            <a:pPr/>
            <a:r>
              <a:t>Reference</a:t>
            </a:r>
          </a:p>
        </p:txBody>
      </p:sp>
      <p:sp>
        <p:nvSpPr>
          <p:cNvPr id="150" name="Google Shape;164;p25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indent="-298450">
              <a:lnSpc>
                <a:spcPct val="92000"/>
              </a:lnSpc>
              <a:spcBef>
                <a:spcPts val="1200"/>
              </a:spcBef>
              <a:buSzPts val="1100"/>
              <a:defRPr sz="1100">
                <a:solidFill>
                  <a:srgbClr val="1A9988"/>
                </a:solidFill>
              </a:defRPr>
            </a:pPr>
            <a:r>
              <a:t>Zhao, Xuesong. “A Study on e-Commerce Recommender System Based on Big Data.” </a:t>
            </a:r>
            <a:r>
              <a:rPr i="1"/>
              <a:t>2019 IEEE 4th International Conference on Cloud Computing and Big Data Analysis (ICCCBDA)</a:t>
            </a:r>
            <a:r>
              <a:t>, 2019,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https://doi.org/10.1109/icccbda.2019.8725694</a:t>
            </a:r>
            <a:r>
              <a:t>.</a:t>
            </a:r>
          </a:p>
          <a:p>
            <a:pPr indent="-298450">
              <a:lnSpc>
                <a:spcPct val="92000"/>
              </a:lnSpc>
              <a:buSzPts val="1100"/>
              <a:defRPr sz="1100">
                <a:solidFill>
                  <a:srgbClr val="1A9988"/>
                </a:solidFill>
              </a:defRPr>
            </a:pPr>
            <a:r>
              <a:t>Jessica Young | Feb 18, 2022, et al. “US Ecommerce Grows 14.2% in 2021.” </a:t>
            </a:r>
            <a:r>
              <a:rPr i="1"/>
              <a:t>Digital Commerce 360</a:t>
            </a:r>
            <a:r>
              <a:t>, 16 Sept. 2022,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https://www.digitalcommerce360.com/article/us-ecommerce-sales/</a:t>
            </a:r>
            <a:r>
              <a:t>.</a:t>
            </a:r>
          </a:p>
          <a:p>
            <a:pPr indent="-298450">
              <a:lnSpc>
                <a:spcPct val="92000"/>
              </a:lnSpc>
              <a:buClr>
                <a:srgbClr val="1A9988"/>
              </a:buClr>
              <a:buSzPts val="1100"/>
              <a:defRPr sz="1100">
                <a:solidFill>
                  <a:srgbClr val="1A9988"/>
                </a:solidFill>
              </a:defRPr>
            </a:pPr>
            <a:r>
              <a:t>“H&amp;M Personalized Fashion Recommendations.” </a:t>
            </a:r>
            <a:r>
              <a:rPr i="1"/>
              <a:t>Kaggle</a:t>
            </a:r>
            <a:r>
              <a:t>, https://www.kaggle.com/competitions/h-and-m-personalized-fashion-recommendations/data. </a:t>
            </a:r>
          </a:p>
          <a:p>
            <a:pPr indent="-298450">
              <a:lnSpc>
                <a:spcPct val="92000"/>
              </a:lnSpc>
              <a:buClr>
                <a:srgbClr val="1A9988"/>
              </a:buClr>
              <a:buSzPts val="1100"/>
              <a:defRPr sz="1100">
                <a:solidFill>
                  <a:srgbClr val="1A9988"/>
                </a:solidFill>
              </a:defRPr>
            </a:pPr>
            <a:r>
              <a:t>Liao, Kevin. “Prototyping a Recommender System Step by Step Part 2: Alternating Least Square (ALS) Matrix Factorization in Collaborative Filtering.” Medium, Towards Data Science, 19 Nov. 2018,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https://towardsdatascience.com/prototyping-a-recommender-system-step-by-step-part-2-alternating-least-square-als-matrix-4a76c58714a1</a:t>
            </a:r>
            <a:r>
              <a:t>.</a:t>
            </a:r>
          </a:p>
          <a:p>
            <a:pPr indent="-298450">
              <a:lnSpc>
                <a:spcPct val="92000"/>
              </a:lnSpc>
              <a:buClr>
                <a:srgbClr val="1A9988"/>
              </a:buClr>
              <a:buSzPts val="1100"/>
              <a:defRPr sz="1100">
                <a:solidFill>
                  <a:srgbClr val="1A9988"/>
                </a:solidFill>
              </a:defRPr>
            </a:pPr>
            <a:r>
              <a:t>“Alternating Least Squares.” Apache Flink 1.2 Documentation: Alternating Least Squares, 19 Oct. 2022, https://nightlies.apache.org/flink/flink-docs-release-1.2/dev/libs/ml/als.html.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69;p26"/>
          <p:cNvSpPr txBox="1"/>
          <p:nvPr>
            <p:ph type="title"/>
          </p:nvPr>
        </p:nvSpPr>
        <p:spPr>
          <a:xfrm>
            <a:off x="1448449" y="2099499"/>
            <a:ext cx="8520602" cy="572701"/>
          </a:xfrm>
          <a:prstGeom prst="rect">
            <a:avLst/>
          </a:prstGeom>
        </p:spPr>
        <p:txBody>
          <a:bodyPr/>
          <a:lstStyle>
            <a:lvl1pPr defTabSz="640079">
              <a:defRPr sz="2520"/>
            </a:lvl1pPr>
          </a:lstStyle>
          <a:p>
            <a:pPr/>
            <a:r>
              <a:t>Thank you</a:t>
            </a:r>
          </a:p>
        </p:txBody>
      </p:sp>
      <p:sp>
        <p:nvSpPr>
          <p:cNvPr id="153" name="Google Shape;170;p26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