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  <a:buChar char="○"/>
            </a:lvl2pPr>
            <a:lvl3pPr>
              <a:lnSpc>
                <a:spcPct val="100000"/>
              </a:lnSpc>
              <a:buClrTx/>
              <a:buFontTx/>
              <a:buChar char="■"/>
            </a:lvl3pPr>
            <a:lvl4pPr>
              <a:lnSpc>
                <a:spcPct val="100000"/>
              </a:lnSpc>
              <a:buClrTx/>
              <a:buFontTx/>
              <a:buChar char="●"/>
            </a:lvl4pPr>
            <a:lvl5pPr>
              <a:lnSpc>
                <a:spcPct val="100000"/>
              </a:lnSpc>
              <a:buClrTx/>
              <a:buFontTx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i.org/10.1109/icccbda.2019.8725694" TargetMode="External"/><Relationship Id="rId3" Type="http://schemas.openxmlformats.org/officeDocument/2006/relationships/hyperlink" Target="https://www.digitalcommerce360.com/article/us-ecommerce-sales/" TargetMode="External"/><Relationship Id="rId4" Type="http://schemas.openxmlformats.org/officeDocument/2006/relationships/hyperlink" Target="https://towardsdatascience.com/prototyping-a-recommender-system-step-by-step-part-2-alternating-least-square-als-matrix-4a76c58714a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The Product Recommendation for H&amp;M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3172899"/>
            <a:ext cx="7688099" cy="541201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20000"/>
              </a:lnSpc>
              <a:spcBef>
                <a:spcPts val="1000"/>
              </a:spcBef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Course: BIA 679</a:t>
            </a:r>
            <a:endParaRPr sz="4956"/>
          </a:p>
          <a:p>
            <a:pPr marL="0" indent="0" defTabSz="768095">
              <a:lnSpc>
                <a:spcPct val="80000"/>
              </a:lnSpc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Instructor: Dr. Mohammad Nikouei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9;p26"/>
          <p:cNvSpPr txBox="1"/>
          <p:nvPr>
            <p:ph type="title"/>
          </p:nvPr>
        </p:nvSpPr>
        <p:spPr>
          <a:xfrm>
            <a:off x="1448449" y="2099499"/>
            <a:ext cx="8520602" cy="572701"/>
          </a:xfrm>
          <a:prstGeom prst="rect">
            <a:avLst/>
          </a:prstGeom>
        </p:spPr>
        <p:txBody>
          <a:bodyPr/>
          <a:lstStyle>
            <a:lvl1pPr defTabSz="640079">
              <a:defRPr sz="2520"/>
            </a:lvl1pPr>
          </a:lstStyle>
          <a:p>
            <a:pPr/>
            <a:r>
              <a:t>Thank you</a:t>
            </a:r>
          </a:p>
        </p:txBody>
      </p:sp>
      <p:sp>
        <p:nvSpPr>
          <p:cNvPr id="161" name="Google Shape;170;p26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92;p14" descr="Google Shape;9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602133" cy="4838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1;p20" descr="Google Shape;13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488" y="73600"/>
            <a:ext cx="7135032" cy="483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32;p20"/>
          <p:cNvSpPr/>
          <p:nvPr/>
        </p:nvSpPr>
        <p:spPr>
          <a:xfrm>
            <a:off x="3770523" y="3524217"/>
            <a:ext cx="1412701" cy="123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369" y="2700"/>
                </a:moveTo>
                <a:lnTo>
                  <a:pt x="2369" y="18900"/>
                </a:lnTo>
                <a:lnTo>
                  <a:pt x="19231" y="18900"/>
                </a:lnTo>
                <a:lnTo>
                  <a:pt x="19231" y="27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1A1A1A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What’s New?</a:t>
            </a:r>
          </a:p>
        </p:txBody>
      </p:sp>
      <p:sp>
        <p:nvSpPr>
          <p:cNvPr id="138" name="Google Shape;138;p21"/>
          <p:cNvSpPr txBox="1"/>
          <p:nvPr>
            <p:ph type="body" sz="half" idx="1"/>
          </p:nvPr>
        </p:nvSpPr>
        <p:spPr>
          <a:xfrm>
            <a:off x="727650" y="2091808"/>
            <a:ext cx="7688700" cy="22611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indent="-330200">
              <a:lnSpc>
                <a:spcPct val="200000"/>
              </a:lnSpc>
              <a:spcBef>
                <a:spcPts val="1200"/>
              </a:spcBef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 to AWS</a:t>
            </a:r>
          </a:p>
          <a:p>
            <a:pPr indent="-330200">
              <a:lnSpc>
                <a:spcPct val="200000"/>
              </a:lnSpc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Visualize the recommendation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</a:p>
        </p:txBody>
      </p:sp>
      <p:sp>
        <p:nvSpPr>
          <p:cNvPr id="141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Screen Shot 2022-11-09 at 2.12.14 PM.png" descr="Screen Shot 2022-11-09 at 2.12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98075"/>
            <a:ext cx="91440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22-11-09 at 2.14.04 PM.png" descr="Screen Shot 2022-11-09 at 2.14.04 PM.png"/>
          <p:cNvPicPr>
            <a:picLocks noChangeAspect="1"/>
          </p:cNvPicPr>
          <p:nvPr/>
        </p:nvPicPr>
        <p:blipFill>
          <a:blip r:embed="rId2">
            <a:extLst/>
          </a:blip>
          <a:srcRect l="7984" t="0" r="1790" b="0"/>
          <a:stretch>
            <a:fillRect/>
          </a:stretch>
        </p:blipFill>
        <p:spPr>
          <a:xfrm>
            <a:off x="911206" y="59089"/>
            <a:ext cx="8250174" cy="655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22-11-09 at 2.14.28 PM.png" descr="Screen Shot 2022-11-09 at 2.14.28 PM.png"/>
          <p:cNvPicPr>
            <a:picLocks noChangeAspect="1"/>
          </p:cNvPicPr>
          <p:nvPr/>
        </p:nvPicPr>
        <p:blipFill>
          <a:blip r:embed="rId3">
            <a:extLst/>
          </a:blip>
          <a:srcRect l="0" t="5492" r="1472" b="0"/>
          <a:stretch>
            <a:fillRect/>
          </a:stretch>
        </p:blipFill>
        <p:spPr>
          <a:xfrm>
            <a:off x="749758" y="2152095"/>
            <a:ext cx="4116765" cy="303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2-11-09 at 2.21.21 PM.png" descr="Screen Shot 2022-11-09 at 2.21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064" y="1147661"/>
            <a:ext cx="72136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Arrow"/>
          <p:cNvSpPr/>
          <p:nvPr/>
        </p:nvSpPr>
        <p:spPr>
          <a:xfrm>
            <a:off x="95743" y="1160361"/>
            <a:ext cx="720364" cy="546101"/>
          </a:xfrm>
          <a:prstGeom prst="rightArrow">
            <a:avLst>
              <a:gd name="adj1" fmla="val 40887"/>
              <a:gd name="adj2" fmla="val 769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Arrow"/>
          <p:cNvSpPr/>
          <p:nvPr/>
        </p:nvSpPr>
        <p:spPr>
          <a:xfrm>
            <a:off x="95743" y="2164795"/>
            <a:ext cx="720364" cy="546101"/>
          </a:xfrm>
          <a:prstGeom prst="rightArrow">
            <a:avLst>
              <a:gd name="adj1" fmla="val 40887"/>
              <a:gd name="adj2" fmla="val 769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Arrow"/>
          <p:cNvSpPr/>
          <p:nvPr/>
        </p:nvSpPr>
        <p:spPr>
          <a:xfrm>
            <a:off x="95743" y="113858"/>
            <a:ext cx="720364" cy="546101"/>
          </a:xfrm>
          <a:prstGeom prst="rightArrow">
            <a:avLst>
              <a:gd name="adj1" fmla="val 40887"/>
              <a:gd name="adj2" fmla="val 769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7;p2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Visualization Code</a:t>
            </a:r>
          </a:p>
        </p:txBody>
      </p:sp>
      <p:sp>
        <p:nvSpPr>
          <p:cNvPr id="152" name="Google Shape;158;p24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Modeling</a:t>
            </a:r>
          </a:p>
          <a:p>
            <a:pPr marL="0" indent="0">
              <a:spcBef>
                <a:spcPts val="1200"/>
              </a:spcBef>
              <a:buSzTx/>
              <a:buNone/>
              <a:defRPr u="sng">
                <a:solidFill>
                  <a:schemeClr val="accent5"/>
                </a:solidFill>
              </a:defRPr>
            </a:pPr>
            <a:r>
              <a:t>https://github.com/tychen17/The-Product-Recommendation-for-H-M/blob/main/Output_image.ipynb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1;p23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What’s Next?</a:t>
            </a:r>
          </a:p>
        </p:txBody>
      </p:sp>
      <p:sp>
        <p:nvSpPr>
          <p:cNvPr id="155" name="Google Shape;152;p23"/>
          <p:cNvSpPr txBox="1"/>
          <p:nvPr>
            <p:ph type="body" sz="half" idx="1"/>
          </p:nvPr>
        </p:nvSpPr>
        <p:spPr>
          <a:xfrm>
            <a:off x="727650" y="1940537"/>
            <a:ext cx="7688700" cy="2261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SzTx/>
              <a:buNone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building:</a:t>
            </a:r>
          </a:p>
          <a:p>
            <a:pPr marL="476250" indent="-361950">
              <a:lnSpc>
                <a:spcPct val="200000"/>
              </a:lnSpc>
              <a:spcBef>
                <a:spcPts val="1200"/>
              </a:spcBef>
              <a:buClr>
                <a:srgbClr val="1A1A1A"/>
              </a:buClr>
              <a:buSzPts val="1900"/>
              <a:buFontTx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Optimize the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63;p2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Reference</a:t>
            </a:r>
          </a:p>
        </p:txBody>
      </p:sp>
      <p:sp>
        <p:nvSpPr>
          <p:cNvPr id="158" name="Google Shape;164;p2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indent="-298450">
              <a:lnSpc>
                <a:spcPct val="92000"/>
              </a:lnSpc>
              <a:spcBef>
                <a:spcPts val="1200"/>
              </a:spcBef>
              <a:buSzPts val="1100"/>
              <a:defRPr sz="1100">
                <a:solidFill>
                  <a:srgbClr val="1A9988"/>
                </a:solidFill>
              </a:defRPr>
            </a:pPr>
            <a:r>
              <a:t>Zhao, Xuesong. “A Study on e-Commerce Recommender System Based on Big Data.” </a:t>
            </a:r>
            <a:r>
              <a:rPr i="1"/>
              <a:t>2019 IEEE 4th International Conference on Cloud Computing and Big Data Analysis (ICCCBDA)</a:t>
            </a:r>
            <a:r>
              <a:t>, 2019,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https://doi.org/10.1109/icccbda.2019.8725694</a:t>
            </a:r>
            <a:r>
              <a:t>.</a:t>
            </a:r>
          </a:p>
          <a:p>
            <a:pPr indent="-298450">
              <a:lnSpc>
                <a:spcPct val="92000"/>
              </a:lnSpc>
              <a:buSzPts val="1100"/>
              <a:defRPr sz="1100">
                <a:solidFill>
                  <a:srgbClr val="1A9988"/>
                </a:solidFill>
              </a:defRPr>
            </a:pPr>
            <a:r>
              <a:t>Jessica Young | Feb 18, 2022, et al. “US Ecommerce Grows 14.2% in 2021.” </a:t>
            </a:r>
            <a:r>
              <a:rPr i="1"/>
              <a:t>Digital Commerce 360</a:t>
            </a:r>
            <a:r>
              <a:t>, 16 Sept. 2022,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https://www.digitalcommerce360.com/article/us-ecommerce-sales/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“H&amp;M Personalized Fashion Recommendations.” </a:t>
            </a:r>
            <a:r>
              <a:rPr i="1"/>
              <a:t>Kaggle</a:t>
            </a:r>
            <a:r>
              <a:t>, https://www.kaggle.com/competitions/h-and-m-personalized-fashion-recommendations/data. 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Liao, Kevin. “Prototyping a Recommender System Step by Step Part 2: Alternating Least Square (ALS) Matrix Factorization in Collaborative Filtering.” Medium, Towards Data Science, 19 Nov. 2018,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https://towardsdatascience.com/prototyping-a-recommender-system-step-by-step-part-2-alternating-least-square-als-matrix-4a76c58714a1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“Alternating Least Squares.” Apache Flink 1.2 Documentation: Alternating Least Squares, 19 Oct. 2022, https://nightlies.apache.org/flink/flink-docs-release-1.2/dev/libs/ml/als.html.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