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8" r:id="rId3"/>
    <p:sldId id="311" r:id="rId4"/>
    <p:sldId id="258" r:id="rId5"/>
    <p:sldId id="310" r:id="rId6"/>
    <p:sldId id="259" r:id="rId7"/>
    <p:sldId id="287" r:id="rId8"/>
    <p:sldId id="262" r:id="rId9"/>
    <p:sldId id="264" r:id="rId10"/>
    <p:sldId id="263" r:id="rId11"/>
    <p:sldId id="286" r:id="rId12"/>
    <p:sldId id="265" r:id="rId13"/>
    <p:sldId id="268" r:id="rId14"/>
    <p:sldId id="270" r:id="rId15"/>
    <p:sldId id="272" r:id="rId16"/>
    <p:sldId id="273" r:id="rId17"/>
    <p:sldId id="276" r:id="rId18"/>
    <p:sldId id="277" r:id="rId19"/>
    <p:sldId id="278" r:id="rId20"/>
    <p:sldId id="269" r:id="rId21"/>
    <p:sldId id="281" r:id="rId22"/>
    <p:sldId id="279" r:id="rId23"/>
    <p:sldId id="282" r:id="rId24"/>
    <p:sldId id="283" r:id="rId25"/>
    <p:sldId id="289" r:id="rId26"/>
    <p:sldId id="290" r:id="rId27"/>
    <p:sldId id="307" r:id="rId28"/>
    <p:sldId id="292" r:id="rId29"/>
    <p:sldId id="294" r:id="rId30"/>
    <p:sldId id="295" r:id="rId31"/>
    <p:sldId id="300" r:id="rId32"/>
    <p:sldId id="301" r:id="rId33"/>
    <p:sldId id="302" r:id="rId34"/>
    <p:sldId id="303" r:id="rId35"/>
    <p:sldId id="296" r:id="rId36"/>
    <p:sldId id="308" r:id="rId37"/>
    <p:sldId id="291" r:id="rId38"/>
    <p:sldId id="297" r:id="rId39"/>
    <p:sldId id="298" r:id="rId40"/>
    <p:sldId id="299" r:id="rId41"/>
    <p:sldId id="309" r:id="rId42"/>
    <p:sldId id="304" r:id="rId43"/>
    <p:sldId id="305" r:id="rId44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75" autoAdjust="0"/>
  </p:normalViewPr>
  <p:slideViewPr>
    <p:cSldViewPr snapToGrid="0">
      <p:cViewPr>
        <p:scale>
          <a:sx n="90" d="100"/>
          <a:sy n="90" d="100"/>
        </p:scale>
        <p:origin x="12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A1BA1-40D1-4C19-A710-994878F40032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D17C1-4536-4B72-B7ED-E7CB3918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0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9D3A-8889-4DC9-98D5-126A9FC4B957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CDF22-B5C9-4785-BADB-ABC99ECDA2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CPU state saved by SMM only belongs to the thread that was running when the SMI was triggered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semantic</a:t>
            </a:r>
            <a:r>
              <a:rPr lang="zh-TW" altLang="en-US" dirty="0" smtClean="0"/>
              <a:t> </a:t>
            </a:r>
            <a:r>
              <a:rPr lang="en-US" altLang="zh-TW" dirty="0" smtClean="0"/>
              <a:t>gap:</a:t>
            </a:r>
            <a:r>
              <a:rPr lang="zh-TW" altLang="en-US" dirty="0" smtClean="0"/>
              <a:t> 很多程式都可能可以進到</a:t>
            </a:r>
            <a:r>
              <a:rPr lang="en-US" altLang="zh-TW" dirty="0" smtClean="0"/>
              <a:t>SMM</a:t>
            </a:r>
            <a:r>
              <a:rPr lang="zh-TW" altLang="en-US" dirty="0" smtClean="0"/>
              <a:t>，但是為了要把真正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。呼叫</a:t>
            </a:r>
            <a:r>
              <a:rPr lang="en-US" altLang="zh-TW" dirty="0" smtClean="0"/>
              <a:t>SMM</a:t>
            </a:r>
            <a:r>
              <a:rPr lang="zh-TW" altLang="en-US" dirty="0" smtClean="0"/>
              <a:t>只在乎在乎的</a:t>
            </a:r>
            <a:endParaRPr lang="en-US" altLang="zh-TW" dirty="0" smtClean="0"/>
          </a:p>
          <a:p>
            <a:r>
              <a:rPr lang="en-US" altLang="zh-TW" dirty="0" smtClean="0"/>
              <a:t>EPROCESS:</a:t>
            </a:r>
            <a:r>
              <a:rPr lang="zh-TW" altLang="en-US" dirty="0" smtClean="0"/>
              <a:t> 雙向鏈結結構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KPCR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5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counter:</a:t>
            </a:r>
            <a:r>
              <a:rPr lang="zh-TW" altLang="en-US" dirty="0" smtClean="0"/>
              <a:t> 目前已經被執行了多少個</a:t>
            </a:r>
            <a:r>
              <a:rPr lang="en-US" altLang="zh-TW" dirty="0" smtClean="0"/>
              <a:t>instructions</a:t>
            </a:r>
            <a:r>
              <a:rPr lang="zh-TW" altLang="en-US" dirty="0" smtClean="0"/>
              <a:t> 的計數器</a:t>
            </a:r>
            <a:endParaRPr lang="en-US" altLang="zh-TW" dirty="0" smtClean="0"/>
          </a:p>
          <a:p>
            <a:r>
              <a:rPr lang="en-US" altLang="zh-TW" dirty="0" smtClean="0"/>
              <a:t>LAPIC: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interrupt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handler</a:t>
            </a:r>
            <a:r>
              <a:rPr lang="zh-TW" altLang="en-US" dirty="0" smtClean="0"/>
              <a:t>，發出</a:t>
            </a:r>
            <a:r>
              <a:rPr lang="en-US" altLang="zh-TW" dirty="0" smtClean="0"/>
              <a:t>interrupt</a:t>
            </a:r>
            <a:r>
              <a:rPr lang="zh-TW" altLang="en-US" dirty="0" smtClean="0"/>
              <a:t>後由他來控制，</a:t>
            </a:r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41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retired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instructions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event:</a:t>
            </a:r>
            <a:r>
              <a:rPr lang="zh-TW" altLang="en-US" dirty="0" smtClean="0"/>
              <a:t> 計算有多少</a:t>
            </a:r>
            <a:r>
              <a:rPr lang="en-US" altLang="zh-TW" dirty="0" smtClean="0"/>
              <a:t>instruction</a:t>
            </a:r>
            <a:r>
              <a:rPr lang="zh-TW" altLang="en-US" dirty="0" smtClean="0"/>
              <a:t>被執行了</a:t>
            </a:r>
            <a:endParaRPr lang="en-US" altLang="zh-TW" dirty="0" smtClean="0"/>
          </a:p>
          <a:p>
            <a:r>
              <a:rPr lang="zh-TW" altLang="en-US" dirty="0" smtClean="0"/>
              <a:t>把這個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counte</a:t>
            </a:r>
            <a:r>
              <a:rPr lang="zh-TW" altLang="en-US" dirty="0" smtClean="0"/>
              <a:t>設成</a:t>
            </a:r>
            <a:r>
              <a:rPr lang="en-US" altLang="zh-TW" dirty="0" smtClean="0"/>
              <a:t>max</a:t>
            </a:r>
            <a:r>
              <a:rPr lang="zh-TW" altLang="en-US" dirty="0" smtClean="0"/>
              <a:t>，下一行又加一，導致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，所以就會進入</a:t>
            </a:r>
            <a:r>
              <a:rPr lang="en-US" altLang="zh-TW" dirty="0" smtClean="0"/>
              <a:t>LAPIC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LAPIC</a:t>
            </a:r>
            <a:r>
              <a:rPr lang="zh-TW" altLang="en-US" dirty="0" smtClean="0"/>
              <a:t>又會把它導向到</a:t>
            </a:r>
            <a:r>
              <a:rPr lang="en-US" altLang="zh-TW" dirty="0" smtClean="0"/>
              <a:t>SMM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78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一步步偵測跟執行</a:t>
            </a:r>
            <a:endParaRPr lang="en-US" altLang="zh-TW" dirty="0" smtClean="0"/>
          </a:p>
          <a:p>
            <a:r>
              <a:rPr lang="zh-TW" altLang="en-US" dirty="0" smtClean="0"/>
              <a:t>有多少</a:t>
            </a:r>
            <a:r>
              <a:rPr lang="en-US" altLang="zh-TW" dirty="0" smtClean="0"/>
              <a:t>instruction</a:t>
            </a:r>
            <a:r>
              <a:rPr lang="zh-TW" altLang="en-US" dirty="0" smtClean="0"/>
              <a:t>被執行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7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triger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smi</a:t>
            </a:r>
            <a:r>
              <a:rPr lang="zh-TW" altLang="en-US" dirty="0" smtClean="0"/>
              <a:t>，確認是否為目標，是的話就錄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95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重新存回</a:t>
            </a:r>
            <a:r>
              <a:rPr lang="en-US" altLang="zh-TW" dirty="0" smtClean="0"/>
              <a:t>max</a:t>
            </a:r>
            <a:r>
              <a:rPr lang="zh-TW" altLang="en-US" dirty="0" smtClean="0"/>
              <a:t> 值，讓他</a:t>
            </a:r>
            <a:r>
              <a:rPr lang="en-US" altLang="zh-TW" dirty="0" smtClean="0"/>
              <a:t>instruction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instruction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08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</a:t>
            </a:r>
            <a:r>
              <a:rPr lang="en-US" altLang="zh-TW" dirty="0" smtClean="0"/>
              <a:t>EIP</a:t>
            </a:r>
            <a:r>
              <a:rPr lang="zh-TW" altLang="en-US" dirty="0" smtClean="0"/>
              <a:t>去看是否與使用者所捨定的位子一致，一致以後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226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比較嚴謹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0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anti-virtualization:</a:t>
            </a:r>
            <a:r>
              <a:rPr lang="zh-TW" altLang="en-US" dirty="0" smtClean="0"/>
              <a:t> 偵測是否有特殊路徑或是</a:t>
            </a:r>
            <a:r>
              <a:rPr lang="en-US" altLang="zh-TW" dirty="0" smtClean="0"/>
              <a:t>driver</a:t>
            </a:r>
            <a:r>
              <a:rPr lang="zh-TW" altLang="en-US" dirty="0" smtClean="0"/>
              <a:t>，或是掃描特殊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r>
              <a:rPr lang="en-US" altLang="zh-TW" dirty="0" smtClean="0"/>
              <a:t>virtualization</a:t>
            </a:r>
            <a:r>
              <a:rPr lang="zh-TW" altLang="en-US" dirty="0" smtClean="0"/>
              <a:t> 的問題，我們的系統就是會被最下面的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7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2015</a:t>
            </a:r>
            <a:r>
              <a:rPr lang="zh-TW" altLang="en-US" dirty="0" smtClean="0"/>
              <a:t>統計的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93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write:</a:t>
            </a:r>
            <a:r>
              <a:rPr lang="zh-TW" altLang="en-US" dirty="0" smtClean="0"/>
              <a:t> 假設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同時讀寫同一塊區域，若</a:t>
            </a:r>
            <a:r>
              <a:rPr lang="en-US" altLang="zh-TW" dirty="0" smtClean="0"/>
              <a:t>A</a:t>
            </a:r>
            <a:r>
              <a:rPr lang="zh-TW" altLang="en-US" dirty="0" smtClean="0"/>
              <a:t>先指向了那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也就多一條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連過去，還不會拷貝，但若是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也想要對同一塊區塊寫入的時候才會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過去</a:t>
            </a:r>
            <a:endParaRPr lang="en-US" altLang="zh-TW" dirty="0" smtClean="0"/>
          </a:p>
          <a:p>
            <a:r>
              <a:rPr lang="en-US" altLang="zh-TW" dirty="0" smtClean="0"/>
              <a:t>side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attack:</a:t>
            </a:r>
            <a:r>
              <a:rPr lang="zh-TW" altLang="en-US" dirty="0" smtClean="0"/>
              <a:t> 若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也要去寫的時候，那會比</a:t>
            </a:r>
            <a:r>
              <a:rPr lang="en-US" altLang="zh-TW" dirty="0" smtClean="0"/>
              <a:t>A</a:t>
            </a:r>
            <a:r>
              <a:rPr lang="zh-TW" altLang="en-US" dirty="0" smtClean="0"/>
              <a:t>寫的時候會多一個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的動作，所以如果兩者寫入的時間差過大，就會代表反應過長，代表</a:t>
            </a:r>
            <a:r>
              <a:rPr lang="en-US" altLang="zh-TW" dirty="0" smtClean="0"/>
              <a:t>share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06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[7] 2012 </a:t>
            </a:r>
            <a:r>
              <a:rPr lang="zh-TW" altLang="en-US" dirty="0" smtClean="0"/>
              <a:t>講較新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emulation</a:t>
            </a:r>
            <a:r>
              <a:rPr lang="zh-TW" altLang="en-US" dirty="0" smtClean="0"/>
              <a:t> 反偵測</a:t>
            </a:r>
            <a:r>
              <a:rPr lang="en-US" altLang="zh-TW" dirty="0" smtClean="0"/>
              <a:t>:</a:t>
            </a:r>
            <a:r>
              <a:rPr lang="zh-TW" altLang="en-US" dirty="0" smtClean="0"/>
              <a:t> 偵測</a:t>
            </a:r>
            <a:r>
              <a:rPr lang="en-US" altLang="zh-TW" dirty="0" err="1" smtClean="0"/>
              <a:t>qemu</a:t>
            </a:r>
            <a:r>
              <a:rPr lang="zh-TW" altLang="en-US" dirty="0" smtClean="0"/>
              <a:t>字串，特定的</a:t>
            </a:r>
            <a:r>
              <a:rPr lang="en-US" altLang="zh-TW" dirty="0" err="1" smtClean="0"/>
              <a:t>interrup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qemu</a:t>
            </a:r>
            <a:r>
              <a:rPr lang="zh-TW" altLang="en-US" dirty="0" smtClean="0"/>
              <a:t>不會觸發，但一般情況下會。偵測一些特徵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39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進去只有唯一的路，且會保存當時的外界環境狀態，讓他</a:t>
            </a:r>
            <a:r>
              <a:rPr lang="en-US" altLang="zh-TW" dirty="0" smtClean="0"/>
              <a:t>resume</a:t>
            </a:r>
            <a:r>
              <a:rPr lang="zh-TW" altLang="en-US" dirty="0" smtClean="0"/>
              <a:t>可以繼續執行</a:t>
            </a:r>
            <a:endParaRPr lang="en-US" altLang="zh-TW" dirty="0" smtClean="0"/>
          </a:p>
          <a:p>
            <a:r>
              <a:rPr lang="en-US" altLang="zh-TW" dirty="0" err="1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獨立起來的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84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檢查自己有否被監控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65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非</a:t>
            </a:r>
            <a:r>
              <a:rPr lang="en-US" altLang="zh-TW" dirty="0" smtClean="0"/>
              <a:t>SMM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想要讀取這一塊記憶體的時候就會去把它</a:t>
            </a:r>
            <a:r>
              <a:rPr lang="en-US" altLang="zh-TW" dirty="0" smtClean="0"/>
              <a:t>redirect(x86)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22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初始化</a:t>
            </a:r>
            <a:r>
              <a:rPr lang="en-US" altLang="zh-TW" dirty="0" smtClean="0"/>
              <a:t>debugging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session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69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71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63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0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VMI:</a:t>
            </a:r>
            <a:r>
              <a:rPr lang="zh-TW" altLang="en-US" dirty="0" smtClean="0"/>
              <a:t> 用虛擬化的技術創造獨立的分析空間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2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TCB:</a:t>
            </a:r>
            <a:r>
              <a:rPr lang="zh-TW" altLang="en-US" dirty="0" smtClean="0"/>
              <a:t> 做出系統為了達到有效運作跟安全性</a:t>
            </a:r>
            <a:endParaRPr lang="en-US" altLang="zh-TW" dirty="0" smtClean="0"/>
          </a:p>
          <a:p>
            <a:r>
              <a:rPr lang="en-US" altLang="zh-TW" dirty="0" smtClean="0"/>
              <a:t>hypervisor</a:t>
            </a:r>
            <a:r>
              <a:rPr lang="zh-TW" altLang="en-US" dirty="0" smtClean="0"/>
              <a:t>會佔據比較大範圍的</a:t>
            </a:r>
            <a:r>
              <a:rPr lang="en-US" altLang="zh-TW" dirty="0" smtClean="0"/>
              <a:t>TCB</a:t>
            </a:r>
          </a:p>
          <a:p>
            <a:r>
              <a:rPr lang="en-US" altLang="zh-TW" dirty="0" smtClean="0"/>
              <a:t>hypervisor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rootkit</a:t>
            </a:r>
            <a:r>
              <a:rPr lang="zh-TW" altLang="en-US" dirty="0" smtClean="0"/>
              <a:t>無法防禦</a:t>
            </a:r>
            <a:r>
              <a:rPr lang="en-US" altLang="zh-TW" dirty="0" smtClean="0"/>
              <a:t>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的攻擊，</a:t>
            </a:r>
            <a:r>
              <a:rPr lang="en-US" altLang="zh-TW" dirty="0" smtClean="0"/>
              <a:t>r</a:t>
            </a:r>
            <a:r>
              <a:rPr lang="en-US" altLang="zh-TW" dirty="0" smtClean="0"/>
              <a:t>ing 0 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unroot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higher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priviledge</a:t>
            </a:r>
            <a:r>
              <a:rPr lang="zh-TW" altLang="en-US" dirty="0" smtClean="0"/>
              <a:t> 代表針對</a:t>
            </a:r>
            <a:r>
              <a:rPr lang="en-US" altLang="zh-TW" dirty="0" smtClean="0"/>
              <a:t>firmware</a:t>
            </a:r>
            <a:r>
              <a:rPr lang="zh-TW" altLang="en-US" dirty="0" smtClean="0"/>
              <a:t>的攻擊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4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SMM</a:t>
            </a:r>
            <a:r>
              <a:rPr lang="zh-TW" altLang="en-US" dirty="0" smtClean="0"/>
              <a:t>放在比</a:t>
            </a:r>
            <a:r>
              <a:rPr lang="en-US" altLang="zh-TW" dirty="0" smtClean="0"/>
              <a:t>hypervisor</a:t>
            </a:r>
            <a:r>
              <a:rPr lang="zh-TW" altLang="en-US" dirty="0" smtClean="0"/>
              <a:t>低層，放在</a:t>
            </a:r>
            <a:r>
              <a:rPr lang="en-US" altLang="zh-TW" dirty="0" smtClean="0"/>
              <a:t>firmware</a:t>
            </a:r>
            <a:r>
              <a:rPr lang="zh-TW" altLang="en-US" dirty="0" smtClean="0"/>
              <a:t>層級</a:t>
            </a:r>
            <a:endParaRPr lang="en-US" altLang="zh-TW" dirty="0" smtClean="0"/>
          </a:p>
          <a:p>
            <a:r>
              <a:rPr lang="en-US" altLang="zh-TW" dirty="0" smtClean="0"/>
              <a:t>bare-metal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07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專屬自己的</a:t>
            </a:r>
            <a:r>
              <a:rPr lang="en-US" altLang="zh-TW" dirty="0" smtClean="0"/>
              <a:t>ram</a:t>
            </a:r>
            <a:r>
              <a:rPr lang="zh-TW" altLang="en-US" dirty="0" smtClean="0"/>
              <a:t>空間，沒人可以存取</a:t>
            </a:r>
            <a:endParaRPr lang="en-US" altLang="zh-TW" dirty="0" smtClean="0"/>
          </a:p>
          <a:p>
            <a:r>
              <a:rPr lang="en-US" altLang="zh-TW" dirty="0" smtClean="0"/>
              <a:t>RSM=&gt;resume</a:t>
            </a:r>
            <a:r>
              <a:rPr lang="zh-TW" altLang="en-US" dirty="0" smtClean="0"/>
              <a:t>到</a:t>
            </a: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OS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唯一進去到</a:t>
            </a:r>
            <a:r>
              <a:rPr lang="en-US" altLang="zh-TW" dirty="0" smtClean="0"/>
              <a:t>SMM</a:t>
            </a:r>
            <a:r>
              <a:rPr lang="zh-TW" altLang="en-US" dirty="0" smtClean="0"/>
              <a:t>的方法是觸發</a:t>
            </a:r>
            <a:r>
              <a:rPr lang="en-US" altLang="zh-TW" dirty="0" smtClean="0"/>
              <a:t>interrupt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zh-TW" altLang="en-US" dirty="0" smtClean="0"/>
              <a:t>用威盛晶片，也可以用</a:t>
            </a:r>
            <a:r>
              <a:rPr lang="en-US" altLang="zh-TW" dirty="0" smtClean="0"/>
              <a:t>intel</a:t>
            </a:r>
            <a:r>
              <a:rPr lang="zh-TW" altLang="en-US" dirty="0" smtClean="0"/>
              <a:t>的某特殊硬體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3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類似</a:t>
            </a:r>
            <a:r>
              <a:rPr lang="en-US" altLang="zh-TW" dirty="0" smtClean="0"/>
              <a:t>VM</a:t>
            </a:r>
            <a:r>
              <a:rPr lang="zh-TW" altLang="en-US" dirty="0" smtClean="0"/>
              <a:t> 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exit</a:t>
            </a:r>
            <a:r>
              <a:rPr lang="zh-TW" altLang="en-US" dirty="0" smtClean="0"/>
              <a:t>，採用</a:t>
            </a:r>
            <a:r>
              <a:rPr lang="en-US" altLang="zh-TW" dirty="0" smtClean="0"/>
              <a:t>interrupt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RSM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2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CDF22-B5C9-4785-BADB-ABC99ECDA2C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57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62C-D3D5-484C-B451-C273A308E469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90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2AF-B2A9-448C-994B-FFBE4EEF0E12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9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2759-3D74-4FB6-8CB3-73FE701268C4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387-8AE0-430D-9500-940B69EC6BF3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B3CF-B35A-4A70-8897-B163848063F4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73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F536-AEE2-4628-A5E3-735B37E5AD87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90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3B1-5031-40DC-9E6A-2A89B28EA739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7C57-673C-44B6-AA3E-093421232F9D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2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4F5B-FD51-4A4E-987C-B5414C041C66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664E-CEF8-4347-B318-8FCEF9A9F08B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7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934C-84F8-494D-98FB-90E33458D933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51C8-2ED4-4876-9D0D-19C9ECEB95B6}" type="datetime1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AC93-CC51-4555-A4F6-36936DF70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39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5400" dirty="0"/>
              <a:t>Using Hardware Features for Increased Debugging</a:t>
            </a:r>
            <a:br>
              <a:rPr lang="en-US" altLang="zh-TW" sz="5400" dirty="0"/>
            </a:br>
            <a:r>
              <a:rPr lang="en-US" altLang="zh-TW" sz="5400" dirty="0" smtClean="0"/>
              <a:t>Transparency</a:t>
            </a:r>
            <a:br>
              <a:rPr lang="en-US" altLang="zh-TW" sz="5400" dirty="0" smtClean="0"/>
            </a:br>
            <a:r>
              <a:rPr lang="en-US" altLang="zh-TW" sz="3100" b="1" i="1" dirty="0" smtClean="0"/>
              <a:t>36</a:t>
            </a:r>
            <a:r>
              <a:rPr lang="en-US" altLang="zh-TW" sz="3100" b="1" i="1" baseline="30000" dirty="0" smtClean="0"/>
              <a:t>th</a:t>
            </a:r>
            <a:r>
              <a:rPr lang="en-US" altLang="zh-TW" sz="3100" b="1" i="1" dirty="0" smtClean="0"/>
              <a:t> IEEE Symposium on Security and Privacy</a:t>
            </a:r>
            <a:endParaRPr lang="zh-TW" altLang="en-US" sz="40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404143"/>
            <a:ext cx="9144000" cy="1655762"/>
          </a:xfrm>
        </p:spPr>
        <p:txBody>
          <a:bodyPr/>
          <a:lstStyle/>
          <a:p>
            <a:r>
              <a:rPr lang="en-US" altLang="zh-TW" dirty="0"/>
              <a:t>Fengwei </a:t>
            </a:r>
            <a:r>
              <a:rPr lang="en-US" altLang="zh-TW" dirty="0" smtClean="0"/>
              <a:t>Zhang,</a:t>
            </a:r>
            <a:r>
              <a:rPr lang="en-US" altLang="zh-TW" dirty="0"/>
              <a:t> </a:t>
            </a:r>
            <a:r>
              <a:rPr lang="en-US" altLang="zh-TW" dirty="0" err="1"/>
              <a:t>Angelos</a:t>
            </a:r>
            <a:r>
              <a:rPr lang="en-US" altLang="zh-TW" dirty="0"/>
              <a:t> </a:t>
            </a:r>
            <a:r>
              <a:rPr lang="en-US" altLang="zh-TW" dirty="0" err="1" smtClean="0"/>
              <a:t>Stavrou</a:t>
            </a:r>
            <a:r>
              <a:rPr lang="en-US" altLang="zh-TW" dirty="0" smtClean="0"/>
              <a:t>, </a:t>
            </a:r>
            <a:r>
              <a:rPr lang="en-US" altLang="zh-TW" dirty="0"/>
              <a:t>Kun </a:t>
            </a:r>
            <a:r>
              <a:rPr lang="en-US" altLang="zh-TW" dirty="0" smtClean="0"/>
              <a:t>Sun /George </a:t>
            </a:r>
            <a:r>
              <a:rPr lang="en-US" altLang="zh-TW" dirty="0"/>
              <a:t>Mason </a:t>
            </a:r>
            <a:r>
              <a:rPr lang="en-US" altLang="zh-TW" dirty="0" smtClean="0"/>
              <a:t>University</a:t>
            </a:r>
          </a:p>
          <a:p>
            <a:r>
              <a:rPr lang="en-US" altLang="zh-TW" dirty="0"/>
              <a:t>Kevin </a:t>
            </a:r>
            <a:r>
              <a:rPr lang="en-US" altLang="zh-TW" dirty="0" smtClean="0"/>
              <a:t>Leach / University </a:t>
            </a:r>
            <a:r>
              <a:rPr lang="en-US" altLang="zh-TW" dirty="0"/>
              <a:t>of </a:t>
            </a:r>
            <a:r>
              <a:rPr lang="en-US" altLang="zh-TW" dirty="0" smtClean="0"/>
              <a:t>Virginia</a:t>
            </a:r>
          </a:p>
          <a:p>
            <a:r>
              <a:rPr lang="en-US" altLang="zh-TW" dirty="0" err="1"/>
              <a:t>Haining</a:t>
            </a:r>
            <a:r>
              <a:rPr lang="en-US" altLang="zh-TW" dirty="0"/>
              <a:t> </a:t>
            </a:r>
            <a:r>
              <a:rPr lang="en-US" altLang="zh-TW" dirty="0" smtClean="0"/>
              <a:t>Wang / University </a:t>
            </a:r>
            <a:r>
              <a:rPr lang="en-US" altLang="zh-TW" dirty="0"/>
              <a:t>of Delaware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11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5032" y="2245895"/>
            <a:ext cx="3994484" cy="3801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49516" y="2245894"/>
            <a:ext cx="3994484" cy="3801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96717" y="3400926"/>
            <a:ext cx="1363579" cy="1620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</a:t>
            </a:r>
            <a:r>
              <a:rPr lang="en-US" altLang="zh-TW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54780" y="3400926"/>
            <a:ext cx="1363579" cy="1620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SMI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451682" y="3641558"/>
            <a:ext cx="1395664" cy="50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SMM Entry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459707" y="4411579"/>
            <a:ext cx="1387640" cy="50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SMM Exit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弧形接點 10"/>
          <p:cNvCxnSpPr>
            <a:stCxn id="6" idx="0"/>
            <a:endCxn id="8" idx="0"/>
          </p:cNvCxnSpPr>
          <p:nvPr/>
        </p:nvCxnSpPr>
        <p:spPr>
          <a:xfrm rot="16200000" flipH="1">
            <a:off x="3693694" y="2185739"/>
            <a:ext cx="240632" cy="2671007"/>
          </a:xfrm>
          <a:prstGeom prst="curvedConnector3">
            <a:avLst>
              <a:gd name="adj1" fmla="val -95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8" idx="0"/>
            <a:endCxn id="7" idx="0"/>
          </p:cNvCxnSpPr>
          <p:nvPr/>
        </p:nvCxnSpPr>
        <p:spPr>
          <a:xfrm rot="5400000" flipH="1" flipV="1">
            <a:off x="6372726" y="2177714"/>
            <a:ext cx="240632" cy="2687056"/>
          </a:xfrm>
          <a:prstGeom prst="curvedConnector3">
            <a:avLst>
              <a:gd name="adj1" fmla="val 195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9" idx="2"/>
            <a:endCxn id="6" idx="2"/>
          </p:cNvCxnSpPr>
          <p:nvPr/>
        </p:nvCxnSpPr>
        <p:spPr>
          <a:xfrm rot="5400000">
            <a:off x="3763880" y="3631531"/>
            <a:ext cx="104274" cy="2675020"/>
          </a:xfrm>
          <a:prstGeom prst="curvedConnector3">
            <a:avLst>
              <a:gd name="adj1" fmla="val 3192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7" idx="2"/>
            <a:endCxn id="9" idx="2"/>
          </p:cNvCxnSpPr>
          <p:nvPr/>
        </p:nvCxnSpPr>
        <p:spPr>
          <a:xfrm rot="5400000" flipH="1">
            <a:off x="6442912" y="3627520"/>
            <a:ext cx="104274" cy="2683043"/>
          </a:xfrm>
          <a:prstGeom prst="curvedConnector3">
            <a:avLst>
              <a:gd name="adj1" fmla="val -2192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160296" y="2759242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Triggering SMI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232277" y="5341838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RSM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478506" y="181275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Protected Mode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90592" y="1724525"/>
            <a:ext cx="277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Management Mode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478506" y="617620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Normal OS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05058" y="6200272"/>
            <a:ext cx="315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Isolated Execution Environment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426620" y="3120552"/>
            <a:ext cx="21859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TW" dirty="0" smtClean="0"/>
              <a:t>Highest privilege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TW" dirty="0" smtClean="0"/>
              <a:t>Isolated SMRAM</a:t>
            </a:r>
            <a:endParaRPr lang="zh-TW" altLang="en-US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TW" dirty="0" smtClean="0"/>
              <a:t>Interrupts disable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974477" y="23052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The flow of triggering SMI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TW" dirty="0" smtClean="0"/>
              <a:t>System Architecture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Transparency analysis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Evaluation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Traditionally malware debugging uses virtualization or emulation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They will be detected by the existing anti-VM and anti-emulation techniques.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MALT debugs malware on a bare-metal machine and </a:t>
            </a:r>
            <a:r>
              <a:rPr lang="en-US" altLang="zh-TW" b="1" dirty="0" smtClean="0">
                <a:solidFill>
                  <a:srgbClr val="C00000"/>
                </a:solidFill>
              </a:rPr>
              <a:t>remains transparent in  the presence of existing anti-debugging, anti-VM, and anti-emulation techniques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1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84" y="1897732"/>
            <a:ext cx="8969011" cy="456425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143354" y="1766058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下指令給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3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Debugging Client /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debugging client is a small GDB-like debugger which consists of a simple command line application</a:t>
            </a:r>
          </a:p>
          <a:p>
            <a:pPr lvl="1"/>
            <a:r>
              <a:rPr lang="en-US" altLang="zh-TW" dirty="0" smtClean="0"/>
              <a:t>Provide simple command such as </a:t>
            </a:r>
            <a:r>
              <a:rPr lang="en-US" altLang="zh-TW" b="1" dirty="0" smtClean="0"/>
              <a:t>breakpoint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step-by-step execution</a:t>
            </a:r>
          </a:p>
          <a:p>
            <a:r>
              <a:rPr lang="en-US" altLang="zh-TW" dirty="0" smtClean="0"/>
              <a:t>The debugging server (target machine) consists of a computer with custom </a:t>
            </a:r>
            <a:r>
              <a:rPr lang="en-US" altLang="zh-TW" dirty="0" err="1" smtClean="0"/>
              <a:t>Coreboot</a:t>
            </a:r>
            <a:r>
              <a:rPr lang="en-US" altLang="zh-TW" dirty="0" smtClean="0"/>
              <a:t>-based </a:t>
            </a:r>
            <a:r>
              <a:rPr lang="en-US" altLang="zh-TW" dirty="0" smtClean="0"/>
              <a:t>BIOS(</a:t>
            </a:r>
            <a:r>
              <a:rPr lang="zh-TW" altLang="en-US" dirty="0" smtClean="0"/>
              <a:t>開源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Change the SMI handler in the </a:t>
            </a:r>
            <a:r>
              <a:rPr lang="en-US" altLang="zh-TW" dirty="0" err="1" smtClean="0"/>
              <a:t>Coreboot</a:t>
            </a:r>
            <a:r>
              <a:rPr lang="en-US" altLang="zh-TW" dirty="0" smtClean="0"/>
              <a:t> code  to implement a simple debugging server</a:t>
            </a:r>
            <a:r>
              <a:rPr lang="en-US" altLang="zh-TW" dirty="0" smtClean="0"/>
              <a:t>.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debugging</a:t>
            </a:r>
            <a:r>
              <a:rPr lang="zh-TW" altLang="en-US" dirty="0" smtClean="0"/>
              <a:t>機制</a:t>
            </a:r>
            <a:endParaRPr lang="en-US" altLang="zh-TW" dirty="0"/>
          </a:p>
          <a:p>
            <a:r>
              <a:rPr lang="en-US" altLang="zh-TW" dirty="0" smtClean="0"/>
              <a:t>The client uses serial messages to communicate with the server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b="1" dirty="0" smtClean="0">
                <a:solidFill>
                  <a:srgbClr val="C00000"/>
                </a:solidFill>
              </a:rPr>
              <a:t>a USB-to-serial cable </a:t>
            </a:r>
            <a:r>
              <a:rPr lang="en-US" altLang="zh-TW" dirty="0" smtClean="0"/>
              <a:t>to connect two machine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1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Semantic Gap Reconstruction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MALT perform </a:t>
            </a:r>
            <a:r>
              <a:rPr lang="en-US" altLang="zh-TW" dirty="0"/>
              <a:t>step-by-step execution, there is a chance that </a:t>
            </a:r>
            <a:r>
              <a:rPr lang="en-US" altLang="zh-TW" dirty="0" smtClean="0"/>
              <a:t>another application </a:t>
            </a:r>
            <a:r>
              <a:rPr lang="en-US" altLang="zh-TW" dirty="0"/>
              <a:t>is executing when the SMI occurs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MALT must be </a:t>
            </a:r>
            <a:r>
              <a:rPr lang="en-US" altLang="zh-TW" dirty="0"/>
              <a:t>able to </a:t>
            </a:r>
            <a:r>
              <a:rPr lang="en-US" altLang="zh-TW" b="1" dirty="0">
                <a:solidFill>
                  <a:srgbClr val="C00000"/>
                </a:solidFill>
              </a:rPr>
              <a:t>identify the target application</a:t>
            </a:r>
            <a:r>
              <a:rPr lang="en-US" altLang="zh-TW" dirty="0"/>
              <a:t> so that </a:t>
            </a:r>
            <a:r>
              <a:rPr lang="en-US" altLang="zh-TW" dirty="0" smtClean="0"/>
              <a:t>it </a:t>
            </a:r>
            <a:r>
              <a:rPr lang="en-US" altLang="zh-TW" dirty="0"/>
              <a:t>do </a:t>
            </a:r>
            <a:r>
              <a:rPr lang="en-US" altLang="zh-TW" dirty="0" smtClean="0"/>
              <a:t>not interfere </a:t>
            </a:r>
            <a:r>
              <a:rPr lang="en-US" altLang="zh-TW" dirty="0"/>
              <a:t>with the execution of unrelated applications.</a:t>
            </a:r>
          </a:p>
          <a:p>
            <a:r>
              <a:rPr lang="en-US" altLang="zh-TW" dirty="0" smtClean="0"/>
              <a:t>Use circularly linked list of </a:t>
            </a:r>
            <a:r>
              <a:rPr lang="en-US" altLang="zh-TW" i="1" dirty="0" smtClean="0"/>
              <a:t>EPROCESS</a:t>
            </a:r>
            <a:r>
              <a:rPr lang="en-US" altLang="zh-TW" dirty="0" smtClean="0"/>
              <a:t> structure to identify target application:</a:t>
            </a:r>
          </a:p>
          <a:p>
            <a:pPr lvl="1"/>
            <a:r>
              <a:rPr lang="en-US" altLang="zh-TW" dirty="0" smtClean="0"/>
              <a:t>Use the name field in </a:t>
            </a:r>
            <a:r>
              <a:rPr lang="en-US" altLang="zh-TW" i="1" dirty="0" smtClean="0"/>
              <a:t>EPROCESS </a:t>
            </a:r>
            <a:r>
              <a:rPr lang="en-US" altLang="zh-TW" dirty="0" smtClean="0"/>
              <a:t>to get the CR3 value of the target application</a:t>
            </a:r>
          </a:p>
          <a:p>
            <a:pPr lvl="1"/>
            <a:r>
              <a:rPr lang="en-US" altLang="zh-TW" dirty="0" smtClean="0"/>
              <a:t>Compare the CR3 value to identify if current process is the target process.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484" y="152190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06" y="580193"/>
            <a:ext cx="8801955" cy="5784855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924800" y="223766"/>
            <a:ext cx="15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linked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的</a:t>
            </a:r>
            <a:r>
              <a:rPr lang="zh-TW" altLang="en-US" dirty="0"/>
              <a:t>頭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39950" y="580193"/>
            <a:ext cx="29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3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SMI triggering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229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sz="3200" dirty="0" smtClean="0"/>
              <a:t>Using performance counter to trigger a SMI:</a:t>
            </a:r>
          </a:p>
          <a:p>
            <a:pPr lvl="1">
              <a:spcBef>
                <a:spcPts val="600"/>
              </a:spcBef>
            </a:pPr>
            <a:r>
              <a:rPr lang="en-US" altLang="zh-TW" sz="2800" dirty="0"/>
              <a:t>This method leverage two components of the CPU: </a:t>
            </a:r>
          </a:p>
          <a:p>
            <a:pPr lvl="2">
              <a:spcBef>
                <a:spcPts val="600"/>
              </a:spcBef>
            </a:pPr>
            <a:r>
              <a:rPr lang="en-US" altLang="zh-TW" sz="2400" dirty="0"/>
              <a:t>performance monitoring counter</a:t>
            </a:r>
          </a:p>
          <a:p>
            <a:pPr lvl="2">
              <a:spcBef>
                <a:spcPts val="600"/>
              </a:spcBef>
            </a:pPr>
            <a:r>
              <a:rPr lang="en-US" altLang="zh-TW" sz="2400" dirty="0"/>
              <a:t>Local Advanced Programmable Interrupt Controller (LAPIC)  </a:t>
            </a:r>
          </a:p>
          <a:p>
            <a:pPr>
              <a:spcBef>
                <a:spcPts val="1800"/>
              </a:spcBef>
            </a:pPr>
            <a:r>
              <a:rPr lang="en-US" altLang="zh-TW" dirty="0"/>
              <a:t>Once </a:t>
            </a:r>
            <a:r>
              <a:rPr lang="en-US" altLang="zh-TW" b="1" dirty="0" smtClean="0">
                <a:solidFill>
                  <a:srgbClr val="C00000"/>
                </a:solidFill>
              </a:rPr>
              <a:t>a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performance </a:t>
            </a:r>
            <a:r>
              <a:rPr lang="en-US" altLang="zh-TW" b="1" dirty="0">
                <a:solidFill>
                  <a:srgbClr val="C00000"/>
                </a:solidFill>
              </a:rPr>
              <a:t>counter overflows</a:t>
            </a:r>
            <a:r>
              <a:rPr lang="en-US" altLang="zh-TW" dirty="0"/>
              <a:t>, an interrupt is </a:t>
            </a:r>
            <a:r>
              <a:rPr lang="en-US" altLang="zh-TW" dirty="0" smtClean="0"/>
              <a:t>generated.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The type and destination of this interrupt are </a:t>
            </a:r>
            <a:r>
              <a:rPr lang="en-US" altLang="zh-TW" b="1" dirty="0" smtClean="0">
                <a:solidFill>
                  <a:srgbClr val="C00000"/>
                </a:solidFill>
              </a:rPr>
              <a:t>determined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by </a:t>
            </a:r>
            <a:r>
              <a:rPr lang="en-US" altLang="zh-TW" b="1" dirty="0">
                <a:solidFill>
                  <a:srgbClr val="C00000"/>
                </a:solidFill>
              </a:rPr>
              <a:t>the LAPIC</a:t>
            </a:r>
            <a:r>
              <a:rPr lang="en-US" altLang="zh-TW" dirty="0"/>
              <a:t>, which is responsible for receiving </a:t>
            </a:r>
            <a:r>
              <a:rPr lang="en-US" altLang="zh-TW" dirty="0" smtClean="0"/>
              <a:t>interrupts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forwarding them to the CPU. 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SMI triggering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Configure the performance Counter Event selection </a:t>
            </a:r>
            <a:r>
              <a:rPr lang="en-US" altLang="zh-TW" dirty="0"/>
              <a:t>(</a:t>
            </a:r>
            <a:r>
              <a:rPr lang="en-US" altLang="zh-TW" dirty="0" smtClean="0"/>
              <a:t>PerfEvtSel0</a:t>
            </a:r>
            <a:r>
              <a:rPr lang="en-US" altLang="zh-TW" dirty="0"/>
              <a:t>)</a:t>
            </a:r>
            <a:r>
              <a:rPr lang="en-US" altLang="zh-TW" dirty="0" smtClean="0"/>
              <a:t> register to select counting event.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Set corresponding performance counter (PerfCtr0) register to the maximum value. 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If the selected event happens, it overflows the performance counter.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Configure the Local Vector Table Entry (LVTE) in LAPIC to deliver the SMIs when an overflow occurs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Configure the corresponding entry in LVTE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Use the </a:t>
            </a:r>
            <a:r>
              <a:rPr lang="en-US" altLang="zh-TW" b="1" dirty="0">
                <a:solidFill>
                  <a:srgbClr val="C00000"/>
                </a:solidFill>
              </a:rPr>
              <a:t>R</a:t>
            </a:r>
            <a:r>
              <a:rPr lang="en-US" altLang="zh-TW" b="1" dirty="0" smtClean="0">
                <a:solidFill>
                  <a:srgbClr val="C00000"/>
                </a:solidFill>
              </a:rPr>
              <a:t>etired Instructions Event</a:t>
            </a:r>
            <a:r>
              <a:rPr lang="en-US" altLang="zh-TW" dirty="0" smtClean="0"/>
              <a:t> to single-step the whole system.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To implement </a:t>
            </a:r>
            <a:r>
              <a:rPr lang="en-US" altLang="zh-TW" b="1" dirty="0" smtClean="0"/>
              <a:t>step-by-step debugging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breakpoints</a:t>
            </a:r>
            <a:r>
              <a:rPr lang="en-US" altLang="zh-TW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Retired Instruction event is a hardware performance event that shows how many instructions were completely executed.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 Architecture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Transparency analysis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Evaluation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9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Single-stepping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55032" y="2093857"/>
            <a:ext cx="4450026" cy="3954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05058" y="2093856"/>
            <a:ext cx="4696298" cy="3954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32423" y="2733276"/>
            <a:ext cx="1307003" cy="2645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SMI Handler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948323" y="2908489"/>
            <a:ext cx="1395664" cy="31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SMM Entry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933698" y="3247945"/>
            <a:ext cx="1387640" cy="34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SMM Exit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弧形接點 11"/>
          <p:cNvCxnSpPr>
            <a:endCxn id="10" idx="0"/>
          </p:cNvCxnSpPr>
          <p:nvPr/>
        </p:nvCxnSpPr>
        <p:spPr>
          <a:xfrm flipV="1">
            <a:off x="3063228" y="2908489"/>
            <a:ext cx="2582927" cy="1147394"/>
          </a:xfrm>
          <a:prstGeom prst="curvedConnector4">
            <a:avLst>
              <a:gd name="adj1" fmla="val 36491"/>
              <a:gd name="adj2" fmla="val 119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endCxn id="30" idx="0"/>
          </p:cNvCxnSpPr>
          <p:nvPr/>
        </p:nvCxnSpPr>
        <p:spPr>
          <a:xfrm>
            <a:off x="3063228" y="4463839"/>
            <a:ext cx="2519839" cy="16869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弧形接點 13"/>
          <p:cNvCxnSpPr>
            <a:stCxn id="11" idx="2"/>
          </p:cNvCxnSpPr>
          <p:nvPr/>
        </p:nvCxnSpPr>
        <p:spPr>
          <a:xfrm rot="5400000">
            <a:off x="4118156" y="2575542"/>
            <a:ext cx="489451" cy="252927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14"/>
          <p:cNvCxnSpPr>
            <a:stCxn id="31" idx="2"/>
          </p:cNvCxnSpPr>
          <p:nvPr/>
        </p:nvCxnSpPr>
        <p:spPr>
          <a:xfrm rot="5400000" flipH="1">
            <a:off x="3920748" y="3643399"/>
            <a:ext cx="841421" cy="2509749"/>
          </a:xfrm>
          <a:prstGeom prst="curvedConnector4">
            <a:avLst>
              <a:gd name="adj1" fmla="val -27168"/>
              <a:gd name="adj2" fmla="val 638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936119" y="2307870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Triggering SMI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930659" y="3432476"/>
            <a:ext cx="658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RSM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25035" y="166891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Protected Mode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67206" y="1676008"/>
            <a:ext cx="277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Management Mode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478506" y="617620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Normal OS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322285" y="6162827"/>
            <a:ext cx="315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Isolated Execution Environment</a:t>
            </a:r>
            <a:endParaRPr lang="zh-TW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64100"/>
              </p:ext>
            </p:extLst>
          </p:nvPr>
        </p:nvGraphicFramePr>
        <p:xfrm>
          <a:off x="2077614" y="3334594"/>
          <a:ext cx="100736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364">
                  <a:extLst>
                    <a:ext uri="{9D8B030D-6E8A-4147-A177-3AD203B41FA5}">
                      <a16:colId xmlns:a16="http://schemas.microsoft.com/office/drawing/2014/main" val="132357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 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8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6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7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8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5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</a:t>
                      </a:r>
                      <a:r>
                        <a:rPr lang="en-US" altLang="zh-TW" baseline="0" dirty="0" smtClean="0"/>
                        <a:t> 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78113"/>
                  </a:ext>
                </a:extLst>
              </a:tr>
            </a:tbl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532243" y="2752793"/>
            <a:ext cx="175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 control flow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4885235" y="4632534"/>
            <a:ext cx="1395664" cy="317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SMM Entry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902513" y="4971474"/>
            <a:ext cx="1387640" cy="347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SMM Exit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63969" y="41000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EIP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 flipV="1">
            <a:off x="1637175" y="4279242"/>
            <a:ext cx="417762" cy="5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888839" y="4096332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Triggering SMI</a:t>
            </a:r>
            <a:endParaRPr lang="zh-TW" altLang="en-US" dirty="0"/>
          </a:p>
        </p:txBody>
      </p:sp>
      <p:cxnSp>
        <p:nvCxnSpPr>
          <p:cNvPr id="50" name="弧形接點 49"/>
          <p:cNvCxnSpPr>
            <a:stCxn id="10" idx="3"/>
            <a:endCxn id="9" idx="0"/>
          </p:cNvCxnSpPr>
          <p:nvPr/>
        </p:nvCxnSpPr>
        <p:spPr>
          <a:xfrm flipV="1">
            <a:off x="6343987" y="2733276"/>
            <a:ext cx="3141938" cy="333772"/>
          </a:xfrm>
          <a:prstGeom prst="curvedConnector4">
            <a:avLst>
              <a:gd name="adj1" fmla="val 39600"/>
              <a:gd name="adj2" fmla="val 1684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弧形接點 55"/>
          <p:cNvCxnSpPr>
            <a:stCxn id="9" idx="1"/>
            <a:endCxn id="11" idx="3"/>
          </p:cNvCxnSpPr>
          <p:nvPr/>
        </p:nvCxnSpPr>
        <p:spPr>
          <a:xfrm rot="10800000">
            <a:off x="6321339" y="3421701"/>
            <a:ext cx="2511085" cy="634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弧形接點 71"/>
          <p:cNvCxnSpPr>
            <a:stCxn id="30" idx="3"/>
          </p:cNvCxnSpPr>
          <p:nvPr/>
        </p:nvCxnSpPr>
        <p:spPr>
          <a:xfrm flipV="1">
            <a:off x="6280899" y="4319741"/>
            <a:ext cx="2551523" cy="471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9" idx="2"/>
          </p:cNvCxnSpPr>
          <p:nvPr/>
        </p:nvCxnSpPr>
        <p:spPr>
          <a:xfrm rot="5400000" flipH="1">
            <a:off x="7760084" y="3652650"/>
            <a:ext cx="233261" cy="3218420"/>
          </a:xfrm>
          <a:prstGeom prst="curvedConnector4">
            <a:avLst>
              <a:gd name="adj1" fmla="val -98002"/>
              <a:gd name="adj2" fmla="val 601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7899002" y="5178435"/>
            <a:ext cx="658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RSM</a:t>
            </a:r>
            <a:endParaRPr lang="zh-TW" altLang="en-US"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4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step-by-step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Protected Mode instruction, SMI handler takes the following 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Check if the target application is the running thread when the SMI is triggered.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Check command from Debugging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Count retired instructions in the performance counter, and set the corresponding performance counter to the maximum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Configure the LAPIC so that the performance counter overflow generates a SMI.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Protected Mode instruction, SMI handler takes the following steps: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Check if the target application is the running thread when the SMI is triggered.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Check if current EIP equals a stored breakpoints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Count retired instructions in the performance counter, and set the corresponding performance counter to the maximum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Configure the LAPIC so that the performance counter overflow generates a SMI.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Stepping method in MALT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5" b="1"/>
          <a:stretch/>
        </p:blipFill>
        <p:spPr>
          <a:xfrm>
            <a:off x="935191" y="2315047"/>
            <a:ext cx="10651692" cy="1630172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TW" dirty="0" smtClean="0"/>
              <a:t>There are following four stepping method in MALT</a:t>
            </a:r>
          </a:p>
          <a:p>
            <a:pPr>
              <a:spcBef>
                <a:spcPts val="1800"/>
              </a:spcBef>
            </a:pPr>
            <a:endParaRPr lang="en-US" altLang="zh-TW" dirty="0" smtClean="0"/>
          </a:p>
          <a:p>
            <a:pPr>
              <a:spcBef>
                <a:spcPts val="1800"/>
              </a:spcBef>
            </a:pPr>
            <a:endParaRPr lang="en-US" altLang="zh-TW" dirty="0"/>
          </a:p>
          <a:p>
            <a:pPr>
              <a:spcBef>
                <a:spcPts val="1800"/>
              </a:spcBef>
            </a:pPr>
            <a:endParaRPr lang="en-US" altLang="zh-TW" dirty="0" smtClean="0"/>
          </a:p>
          <a:p>
            <a:pPr>
              <a:spcBef>
                <a:spcPts val="1800"/>
              </a:spcBef>
            </a:pPr>
            <a:endParaRPr lang="en-US" altLang="zh-TW" dirty="0"/>
          </a:p>
          <a:p>
            <a:pPr>
              <a:spcBef>
                <a:spcPts val="1800"/>
              </a:spcBef>
            </a:pPr>
            <a:r>
              <a:rPr lang="en-US" altLang="zh-TW" dirty="0" smtClean="0"/>
              <a:t>Among these four stepping methods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</a:rPr>
              <a:t>instruction-by-instruction stepping (Retired instructions event) </a:t>
            </a:r>
            <a:r>
              <a:rPr lang="en-US" altLang="zh-TW" dirty="0" smtClean="0"/>
              <a:t>achieves </a:t>
            </a:r>
            <a:r>
              <a:rPr lang="en-US" altLang="zh-TW" b="1" dirty="0" smtClean="0">
                <a:solidFill>
                  <a:srgbClr val="C00000"/>
                </a:solidFill>
              </a:rPr>
              <a:t>fine-grained tracing</a:t>
            </a:r>
            <a:r>
              <a:rPr lang="en-US" altLang="zh-TW" dirty="0" smtClean="0"/>
              <a:t>, but </a:t>
            </a:r>
            <a:r>
              <a:rPr lang="en-US" altLang="zh-TW" b="1" dirty="0" smtClean="0">
                <a:solidFill>
                  <a:srgbClr val="C00000"/>
                </a:solidFill>
              </a:rPr>
              <a:t>at the cost of a significant performance overhead</a:t>
            </a:r>
            <a:r>
              <a:rPr lang="en-US" altLang="zh-TW" b="1" dirty="0" smtClean="0"/>
              <a:t>.</a:t>
            </a:r>
            <a:r>
              <a:rPr lang="en-US" altLang="zh-TW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Using the </a:t>
            </a:r>
            <a:r>
              <a:rPr lang="en-US" altLang="zh-TW" b="1" dirty="0" smtClean="0">
                <a:solidFill>
                  <a:srgbClr val="C00000"/>
                </a:solidFill>
              </a:rPr>
              <a:t>Retired Near Returns event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causes </a:t>
            </a:r>
            <a:r>
              <a:rPr lang="en-US" altLang="zh-TW" b="1" dirty="0" smtClean="0">
                <a:solidFill>
                  <a:srgbClr val="C00000"/>
                </a:solidFill>
              </a:rPr>
              <a:t>low system overhead, but it only provides coarse-gained tracing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 Architecture</a:t>
            </a:r>
          </a:p>
          <a:p>
            <a:r>
              <a:rPr lang="en-US" altLang="zh-TW" dirty="0" smtClean="0"/>
              <a:t>Transparency analysis</a:t>
            </a:r>
          </a:p>
          <a:p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Evaluation </a:t>
            </a:r>
          </a:p>
          <a:p>
            <a:r>
              <a:rPr lang="en-US" altLang="zh-TW" dirty="0" smtClean="0">
                <a:solidFill>
                  <a:schemeClr val="bg2">
                    <a:lumMod val="90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Transparency analysis - </a:t>
            </a:r>
            <a:r>
              <a:rPr lang="en-US" altLang="zh-TW" dirty="0"/>
              <a:t>V</a:t>
            </a:r>
            <a:r>
              <a:rPr lang="en-US" altLang="zh-TW" dirty="0" smtClean="0"/>
              <a:t>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6" y="1971591"/>
            <a:ext cx="11300020" cy="405940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Deduplication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Memory deduplication is usually implemented using </a:t>
            </a:r>
            <a:r>
              <a:rPr lang="en-US" altLang="zh-TW" dirty="0">
                <a:solidFill>
                  <a:srgbClr val="C00000"/>
                </a:solidFill>
              </a:rPr>
              <a:t>a variant </a:t>
            </a:r>
            <a:r>
              <a:rPr lang="en-US" altLang="zh-TW" dirty="0" smtClean="0">
                <a:solidFill>
                  <a:srgbClr val="C00000"/>
                </a:solidFill>
              </a:rPr>
              <a:t>of copy-on-write (COW) </a:t>
            </a:r>
            <a:r>
              <a:rPr lang="en-US" altLang="zh-TW" dirty="0">
                <a:solidFill>
                  <a:srgbClr val="C00000"/>
                </a:solidFill>
              </a:rPr>
              <a:t>techniques</a:t>
            </a:r>
            <a:r>
              <a:rPr lang="en-US" altLang="zh-TW" dirty="0"/>
              <a:t>, for which, </a:t>
            </a:r>
            <a:r>
              <a:rPr lang="en-US" altLang="zh-TW" dirty="0">
                <a:solidFill>
                  <a:srgbClr val="C00000"/>
                </a:solidFill>
              </a:rPr>
              <a:t>writing to a shared page would incur a longer access time than those non-shared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Deduplication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Load a </a:t>
            </a:r>
            <a:r>
              <a:rPr lang="en-US" altLang="zh-TW" dirty="0"/>
              <a:t>file into memory, </a:t>
            </a:r>
            <a:r>
              <a:rPr lang="en-US" altLang="zh-TW" dirty="0" smtClean="0"/>
              <a:t>write</a:t>
            </a:r>
            <a:r>
              <a:rPr lang="en-US" altLang="zh-TW" dirty="0"/>
              <a:t> </a:t>
            </a:r>
            <a:r>
              <a:rPr lang="en-US" altLang="zh-TW" dirty="0" smtClean="0"/>
              <a:t>to </a:t>
            </a:r>
            <a:r>
              <a:rPr lang="en-US" altLang="zh-TW" dirty="0"/>
              <a:t>all the pages, and record write access time (t1</a:t>
            </a:r>
            <a:r>
              <a:rPr lang="en-US" altLang="zh-TW" dirty="0" smtClean="0"/>
              <a:t>).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Load the same file into two memory regions.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Write to these</a:t>
            </a:r>
            <a:r>
              <a:rPr lang="en-US" altLang="zh-TW" dirty="0"/>
              <a:t> </a:t>
            </a:r>
            <a:r>
              <a:rPr lang="en-US" altLang="zh-TW" dirty="0" smtClean="0"/>
              <a:t>duplicated </a:t>
            </a:r>
            <a:r>
              <a:rPr lang="en-US" altLang="zh-TW" dirty="0"/>
              <a:t>pages and record their access time (t2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t2 </a:t>
            </a:r>
            <a:r>
              <a:rPr lang="en-US" altLang="zh-TW" dirty="0"/>
              <a:t>is clearly larger than t1 due to </a:t>
            </a:r>
            <a:r>
              <a:rPr lang="en-US" altLang="zh-TW" dirty="0" smtClean="0"/>
              <a:t>copy-on-write(COW)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 smtClean="0"/>
              <a:t>In a virtualized environment, t2 </a:t>
            </a:r>
            <a:r>
              <a:rPr lang="en-US" altLang="zh-TW" dirty="0"/>
              <a:t>is clearly larger than t1 due to COW. </a:t>
            </a:r>
            <a:r>
              <a:rPr lang="en-US" altLang="zh-TW" dirty="0" smtClean="0"/>
              <a:t>By contrast</a:t>
            </a:r>
            <a:r>
              <a:rPr lang="en-US" altLang="zh-TW" dirty="0"/>
              <a:t>, in a non-virtualized </a:t>
            </a:r>
            <a:r>
              <a:rPr lang="en-US" altLang="zh-TW" dirty="0" smtClean="0"/>
              <a:t>environment, there </a:t>
            </a:r>
            <a:r>
              <a:rPr lang="en-US" altLang="zh-TW" dirty="0"/>
              <a:t>should not be any </a:t>
            </a:r>
            <a:r>
              <a:rPr lang="en-US" altLang="zh-TW" dirty="0" smtClean="0"/>
              <a:t>discernible differences </a:t>
            </a:r>
            <a:r>
              <a:rPr lang="en-US" altLang="zh-TW" dirty="0"/>
              <a:t>between t1 and t2.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Transparency analysis - Emulation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2378810"/>
            <a:ext cx="11525786" cy="283487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2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Transparency analysis - </a:t>
            </a:r>
            <a:r>
              <a:rPr lang="en-US" altLang="zh-TW" dirty="0" smtClean="0"/>
              <a:t>Debugger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Windows API method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 err="1" smtClean="0"/>
              <a:t>IsDebuggerPresent</a:t>
            </a:r>
            <a:r>
              <a:rPr lang="en-US" altLang="zh-TW" i="1" dirty="0"/>
              <a:t>()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i="1" dirty="0" err="1" smtClean="0"/>
              <a:t>CheckRemoteDebuggerPresent</a:t>
            </a:r>
            <a:r>
              <a:rPr lang="en-US" altLang="zh-TW" i="1" dirty="0"/>
              <a:t>()</a:t>
            </a:r>
            <a:r>
              <a:rPr lang="en-US" altLang="zh-TW" dirty="0"/>
              <a:t> are Windows </a:t>
            </a:r>
            <a:r>
              <a:rPr lang="en-US" altLang="zh-TW" dirty="0" smtClean="0"/>
              <a:t>API methods </a:t>
            </a:r>
            <a:r>
              <a:rPr lang="en-US" altLang="zh-TW" dirty="0"/>
              <a:t>in the kernel32 library that return values based </a:t>
            </a:r>
            <a:r>
              <a:rPr lang="en-US" altLang="zh-TW" dirty="0" smtClean="0"/>
              <a:t>upon the </a:t>
            </a:r>
            <a:r>
              <a:rPr lang="en-US" altLang="zh-TW" dirty="0"/>
              <a:t>presence of a debugger.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6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Malware attacks statistics: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Symantec blocked an average of 247000 attacks per day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McAfee (Intel security) reported 8,000,000 new malware </a:t>
            </a:r>
            <a:r>
              <a:rPr lang="en-US" altLang="zh-TW" dirty="0" smtClean="0"/>
              <a:t>samples(MD) </a:t>
            </a:r>
            <a:r>
              <a:rPr lang="en-US" altLang="zh-TW" dirty="0" smtClean="0"/>
              <a:t>in the </a:t>
            </a:r>
            <a:r>
              <a:rPr lang="en-US" altLang="zh-TW" dirty="0" smtClean="0"/>
              <a:t>first </a:t>
            </a:r>
            <a:r>
              <a:rPr lang="en-US" altLang="zh-TW" dirty="0" smtClean="0"/>
              <a:t>quarter in 2014.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Kaspersky reported malware threats have grown 34% with over 200,000 new threats per day in 2014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Computer systems have vulnerable applications that could be exploited by attackers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35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Transparency analysis - </a:t>
            </a:r>
            <a:r>
              <a:rPr lang="en-US" altLang="zh-TW" dirty="0" smtClean="0"/>
              <a:t>SMM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 dirty="0" smtClean="0"/>
              <a:t>The following mechanisms make SMM-based system transparent to the application and operating system: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The only way to enter SMM is by means of SMIs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smtClean="0"/>
              <a:t>The processor executes SMM code in a separate address space(SMRAM) that is inaccessible from another operating mode(</a:t>
            </a:r>
            <a:r>
              <a:rPr lang="en-US" altLang="zh-TW" b="1" dirty="0" smtClean="0">
                <a:solidFill>
                  <a:srgbClr val="C00000"/>
                </a:solidFill>
              </a:rPr>
              <a:t>only accessible from SMM mode</a:t>
            </a:r>
            <a:r>
              <a:rPr lang="en-US" altLang="zh-TW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Upon entering </a:t>
            </a:r>
            <a:r>
              <a:rPr lang="en-US" altLang="zh-TW" dirty="0"/>
              <a:t>SMM, the </a:t>
            </a:r>
            <a:r>
              <a:rPr lang="en-US" altLang="zh-TW" b="1" dirty="0">
                <a:solidFill>
                  <a:srgbClr val="C00000"/>
                </a:solidFill>
              </a:rPr>
              <a:t>processor </a:t>
            </a:r>
            <a:r>
              <a:rPr lang="en-US" altLang="zh-TW" b="1" dirty="0" smtClean="0">
                <a:solidFill>
                  <a:srgbClr val="C00000"/>
                </a:solidFill>
              </a:rPr>
              <a:t>saves the </a:t>
            </a:r>
            <a:r>
              <a:rPr lang="en-US" altLang="zh-TW" b="1" dirty="0">
                <a:solidFill>
                  <a:srgbClr val="C00000"/>
                </a:solidFill>
              </a:rPr>
              <a:t>context of the interrupted program or </a:t>
            </a:r>
            <a:r>
              <a:rPr lang="en-US" altLang="zh-TW" b="1" dirty="0" smtClean="0">
                <a:solidFill>
                  <a:srgbClr val="C00000"/>
                </a:solidFill>
              </a:rPr>
              <a:t>task</a:t>
            </a:r>
            <a:r>
              <a:rPr lang="en-US" altLang="zh-TW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All interrupts normally </a:t>
            </a:r>
            <a:r>
              <a:rPr lang="en-US" altLang="zh-TW" dirty="0"/>
              <a:t>handled by the operating system are disabled </a:t>
            </a:r>
            <a:r>
              <a:rPr lang="en-US" altLang="zh-TW" dirty="0" smtClean="0"/>
              <a:t>upon entry </a:t>
            </a:r>
            <a:r>
              <a:rPr lang="en-US" altLang="zh-TW" dirty="0"/>
              <a:t>into </a:t>
            </a:r>
            <a:r>
              <a:rPr lang="en-US" altLang="zh-TW" dirty="0" smtClean="0"/>
              <a:t>SMM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The RSM </a:t>
            </a:r>
            <a:r>
              <a:rPr lang="en-US" altLang="zh-TW" dirty="0"/>
              <a:t>instruction can be </a:t>
            </a:r>
            <a:r>
              <a:rPr lang="en-US" altLang="zh-TW" dirty="0" smtClean="0"/>
              <a:t>executed only </a:t>
            </a:r>
            <a:r>
              <a:rPr lang="en-US" altLang="zh-TW" dirty="0"/>
              <a:t>in SMM.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Side effects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are some side effect introduced by MALT and show how to mitigate them.</a:t>
            </a:r>
          </a:p>
          <a:p>
            <a:pPr lvl="1"/>
            <a:r>
              <a:rPr lang="en-US" altLang="zh-TW" dirty="0" smtClean="0"/>
              <a:t>CPU</a:t>
            </a:r>
          </a:p>
          <a:p>
            <a:pPr lvl="1"/>
            <a:r>
              <a:rPr lang="en-US" altLang="zh-TW" dirty="0" smtClean="0"/>
              <a:t>Memory &amp; Cache</a:t>
            </a:r>
          </a:p>
          <a:p>
            <a:pPr lvl="1"/>
            <a:r>
              <a:rPr lang="en-US" altLang="zh-TW" dirty="0" smtClean="0"/>
              <a:t>IO Configurations &amp; BIOS</a:t>
            </a:r>
          </a:p>
          <a:p>
            <a:pPr lvl="1"/>
            <a:r>
              <a:rPr lang="en-US" altLang="zh-TW" dirty="0" smtClean="0"/>
              <a:t>Timing 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To achieve highest level transparency requires MALT to run in </a:t>
            </a:r>
            <a:r>
              <a:rPr lang="en-US" altLang="zh-TW" dirty="0">
                <a:solidFill>
                  <a:srgbClr val="C00000"/>
                </a:solidFill>
              </a:rPr>
              <a:t>instruction by instruction mode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8491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72697"/>
            <a:ext cx="10968789" cy="4976229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MALT rely on the performance monitoring register and LAPIC to generate SMIs.</a:t>
            </a:r>
          </a:p>
          <a:p>
            <a:pPr lvl="1">
              <a:spcBef>
                <a:spcPts val="1800"/>
              </a:spcBef>
            </a:pPr>
            <a:r>
              <a:rPr lang="en-US" altLang="zh-TW" dirty="0"/>
              <a:t>Although these registers are inaccessible from user-level malware, attacker with ring 0 privilege can read and modify them</a:t>
            </a:r>
          </a:p>
          <a:p>
            <a:pPr lvl="1">
              <a:spcBef>
                <a:spcPts val="1800"/>
              </a:spcBef>
            </a:pPr>
            <a:r>
              <a:rPr lang="en-US" altLang="zh-TW" dirty="0"/>
              <a:t>Relocating the base address of LAPIC register to another physical address by modifying the value in the 24-bit base address field of the IA32_APIC_BASE Model Specific </a:t>
            </a:r>
            <a:r>
              <a:rPr lang="en-US" altLang="zh-TW" dirty="0" smtClean="0"/>
              <a:t>Register (MSR).</a:t>
            </a:r>
          </a:p>
          <a:p>
            <a:pPr lvl="1">
              <a:spcBef>
                <a:spcPts val="1200"/>
              </a:spcBef>
            </a:pPr>
            <a:r>
              <a:rPr lang="en-US" altLang="zh-TW" dirty="0"/>
              <a:t>To find the LAPIC </a:t>
            </a:r>
            <a:r>
              <a:rPr lang="en-US" altLang="zh-TW" dirty="0" smtClean="0"/>
              <a:t>registers, attackers </a:t>
            </a:r>
            <a:r>
              <a:rPr lang="en-US" altLang="zh-TW" dirty="0"/>
              <a:t>need to read IA32 APIC BASE MSR first </a:t>
            </a:r>
            <a:r>
              <a:rPr lang="en-US" altLang="zh-TW" dirty="0" smtClean="0"/>
              <a:t>that we </a:t>
            </a:r>
            <a:r>
              <a:rPr lang="en-US" altLang="zh-TW" dirty="0"/>
              <a:t>can intercept.</a:t>
            </a:r>
          </a:p>
          <a:p>
            <a:pPr>
              <a:spcBef>
                <a:spcPts val="1800"/>
              </a:spcBef>
            </a:pPr>
            <a:r>
              <a:rPr lang="en-US" altLang="zh-TW" i="1" dirty="0" smtClean="0"/>
              <a:t>RDMSR,RDPMC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WRMSR</a:t>
            </a:r>
            <a:r>
              <a:rPr lang="en-US" altLang="zh-TW" dirty="0" smtClean="0"/>
              <a:t> are the only instructions that ca access the performance counters or MSR.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Run MALT in instruction-by-instruction mode and adjust the return values seen by these instructions before resuming Protected mode.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86940" y="1261730"/>
            <a:ext cx="21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8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&amp; Cache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MALT use an isolated memory region (SMRAM) from normal memory in Protected Mode.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Any access </a:t>
            </a:r>
            <a:r>
              <a:rPr lang="en-US" altLang="zh-TW" dirty="0"/>
              <a:t>to this memory in other CPU modes will be </a:t>
            </a:r>
            <a:r>
              <a:rPr lang="en-US" altLang="zh-TW" dirty="0" smtClean="0"/>
              <a:t>redirected to </a:t>
            </a:r>
            <a:r>
              <a:rPr lang="en-US" altLang="zh-TW" dirty="0"/>
              <a:t>VGA memory</a:t>
            </a:r>
            <a:r>
              <a:rPr lang="en-US" altLang="zh-TW" dirty="0" smtClean="0"/>
              <a:t>. (for all x86 platforms)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To avoid cache-based side channel detection, MALT does not flush the cache when entering and exiting SMM.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1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IO Configuration &amp; BIOS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6308"/>
            <a:ext cx="10515600" cy="51673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MALT reroutes a </a:t>
            </a:r>
            <a:r>
              <a:rPr lang="en-US" altLang="zh-TW" dirty="0" smtClean="0"/>
              <a:t>serial interrupt </a:t>
            </a:r>
            <a:r>
              <a:rPr lang="en-US" altLang="zh-TW" dirty="0"/>
              <a:t>to generate an SMI to initialize a debugging </a:t>
            </a:r>
            <a:r>
              <a:rPr lang="en-US" altLang="zh-TW" dirty="0" smtClean="0"/>
              <a:t>session, and </a:t>
            </a:r>
            <a:r>
              <a:rPr lang="en-US" altLang="zh-TW" dirty="0"/>
              <a:t>the modified redirection table entry in I/O APIC </a:t>
            </a:r>
            <a:r>
              <a:rPr lang="en-US" altLang="zh-TW" dirty="0" smtClean="0"/>
              <a:t>can be </a:t>
            </a:r>
            <a:r>
              <a:rPr lang="en-US" altLang="zh-TW" dirty="0"/>
              <a:t>read by malware with ring 0 privilege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Change the redirection </a:t>
            </a:r>
            <a:r>
              <a:rPr lang="en-US" altLang="zh-TW" dirty="0">
                <a:solidFill>
                  <a:srgbClr val="C00000"/>
                </a:solidFill>
              </a:rPr>
              <a:t>table entry back to its original value</a:t>
            </a:r>
            <a:r>
              <a:rPr lang="en-US" altLang="zh-TW" dirty="0"/>
              <a:t> to remove </a:t>
            </a:r>
            <a:r>
              <a:rPr lang="en-US" altLang="zh-TW" dirty="0" smtClean="0"/>
              <a:t>this footprint </a:t>
            </a:r>
            <a:r>
              <a:rPr lang="en-US" altLang="zh-TW" dirty="0"/>
              <a:t>in the first generated SMI handler.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pt-BR" altLang="zh-TW" dirty="0"/>
              <a:t>MALT uses a custom BIOS, </a:t>
            </a:r>
            <a:r>
              <a:rPr lang="pt-BR" altLang="zh-TW" dirty="0" smtClean="0"/>
              <a:t>Coreboot, </a:t>
            </a:r>
            <a:r>
              <a:rPr lang="en-US" altLang="zh-TW" dirty="0" smtClean="0"/>
              <a:t>to </a:t>
            </a:r>
            <a:r>
              <a:rPr lang="en-US" altLang="zh-TW" dirty="0"/>
              <a:t>program the SMM code. An attacker with ring 0 </a:t>
            </a:r>
            <a:r>
              <a:rPr lang="en-US" altLang="zh-TW" dirty="0" smtClean="0"/>
              <a:t>privilege can </a:t>
            </a:r>
            <a:r>
              <a:rPr lang="en-US" altLang="zh-TW" b="1" dirty="0">
                <a:solidFill>
                  <a:srgbClr val="C00000"/>
                </a:solidFill>
              </a:rPr>
              <a:t>check the hash value of the BIOS</a:t>
            </a:r>
            <a:r>
              <a:rPr lang="en-US" altLang="zh-TW" dirty="0"/>
              <a:t> to detect the </a:t>
            </a:r>
            <a:r>
              <a:rPr lang="en-US" altLang="zh-TW" dirty="0" smtClean="0"/>
              <a:t>presence of </a:t>
            </a:r>
            <a:r>
              <a:rPr lang="en-US" altLang="zh-TW" dirty="0"/>
              <a:t>our system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/>
              <a:t>To avoid this fingerprint, we </a:t>
            </a:r>
            <a:r>
              <a:rPr lang="en-US" altLang="zh-TW" dirty="0">
                <a:solidFill>
                  <a:srgbClr val="C00000"/>
                </a:solidFill>
              </a:rPr>
              <a:t>flash the </a:t>
            </a:r>
            <a:r>
              <a:rPr lang="en-US" altLang="zh-TW" dirty="0" smtClean="0">
                <a:solidFill>
                  <a:srgbClr val="C00000"/>
                </a:solidFill>
              </a:rPr>
              <a:t>BIOS with </a:t>
            </a:r>
            <a:r>
              <a:rPr lang="en-US" altLang="zh-TW" dirty="0">
                <a:solidFill>
                  <a:srgbClr val="C00000"/>
                </a:solidFill>
              </a:rPr>
              <a:t>the original image before the debugging process</a:t>
            </a:r>
            <a:r>
              <a:rPr lang="en-US" altLang="zh-TW" dirty="0"/>
              <a:t> </a:t>
            </a:r>
            <a:r>
              <a:rPr lang="en-US" altLang="zh-TW" dirty="0" smtClean="0"/>
              <a:t>using the </a:t>
            </a:r>
            <a:r>
              <a:rPr lang="en-US" altLang="zh-TW" dirty="0"/>
              <a:t>tool </a:t>
            </a:r>
            <a:r>
              <a:rPr lang="en-US" altLang="zh-TW" dirty="0" err="1" smtClean="0"/>
              <a:t>Flashrom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At that time, the SMI handler, including the MALT code has been loaded into SMRAM and locked.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1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Timing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0193"/>
            <a:ext cx="10515600" cy="52168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3200" dirty="0" smtClean="0"/>
              <a:t>However, MALT is </a:t>
            </a:r>
            <a:r>
              <a:rPr lang="en-US" altLang="zh-TW" sz="3200" dirty="0" smtClean="0">
                <a:solidFill>
                  <a:srgbClr val="C00000"/>
                </a:solidFill>
              </a:rPr>
              <a:t>not fully transparent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 smtClean="0"/>
              <a:t>Malware can detect it based on time delay (Timing attack).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 smtClean="0"/>
              <a:t>Inner-timing attack: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 smtClean="0"/>
              <a:t>For configurable timer, adjusting the return value by using time value of  SMM-exit minus SMM switching time.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 smtClean="0"/>
              <a:t>Some of the timer cannot be changed(e.g., </a:t>
            </a:r>
            <a:r>
              <a:rPr lang="en-US" altLang="zh-TW" sz="2400" i="1" dirty="0" smtClean="0"/>
              <a:t>RDTSC instruction</a:t>
            </a:r>
            <a:r>
              <a:rPr lang="en-US" altLang="zh-TW" sz="2400" dirty="0" smtClean="0"/>
              <a:t>)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en-US" altLang="zh-TW" sz="2000" dirty="0" smtClean="0"/>
              <a:t>Interrupt the instruction, and adjust the return value of timers in instruction level.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TW" sz="2800" dirty="0" smtClean="0"/>
              <a:t>external-timing attack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 smtClean="0"/>
              <a:t>Malware can send a packets to a remote server to get correct timing information (e.g., NTP service)</a:t>
            </a:r>
          </a:p>
          <a:p>
            <a:pPr lvl="2">
              <a:spcBef>
                <a:spcPts val="600"/>
              </a:spcBef>
            </a:pPr>
            <a:r>
              <a:rPr lang="en-US" altLang="zh-TW" sz="2400" dirty="0"/>
              <a:t>Such attacks are difficult to contend with </a:t>
            </a:r>
            <a:r>
              <a:rPr lang="en-US" altLang="zh-TW" sz="2400" dirty="0" smtClean="0"/>
              <a:t>because we </a:t>
            </a:r>
            <a:r>
              <a:rPr lang="en-US" altLang="zh-TW" sz="2400" dirty="0"/>
              <a:t>cannot always know when a particular packet </a:t>
            </a:r>
            <a:r>
              <a:rPr lang="en-US" altLang="zh-TW" sz="2400" dirty="0" smtClean="0"/>
              <a:t>contains timing </a:t>
            </a:r>
            <a:r>
              <a:rPr lang="en-US" altLang="zh-TW" sz="2400" dirty="0"/>
              <a:t>information</a:t>
            </a:r>
            <a:r>
              <a:rPr lang="en-US" altLang="zh-TW" sz="24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 Architecture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Transparency analysis</a:t>
            </a:r>
          </a:p>
          <a:p>
            <a:r>
              <a:rPr lang="en-US" altLang="zh-TW" dirty="0" smtClean="0"/>
              <a:t>Evaluation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3610" y="252830"/>
            <a:ext cx="10515600" cy="1325563"/>
          </a:xfrm>
        </p:spPr>
        <p:txBody>
          <a:bodyPr/>
          <a:lstStyle/>
          <a:p>
            <a:r>
              <a:rPr lang="en-US" altLang="zh-TW" dirty="0"/>
              <a:t>Testbed </a:t>
            </a:r>
            <a:r>
              <a:rPr lang="en-US" altLang="zh-TW" dirty="0" smtClean="0"/>
              <a:t>specification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440613"/>
            <a:ext cx="10515600" cy="512060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TW" dirty="0" smtClean="0"/>
              <a:t>Target machine (Debugging server)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Motherboard: ASUS M2V-MX-SE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CPU: 2.2GHz AMD LE-1250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Chipsets: AMD K8 Northbridge + VIA VT8237r Southbridge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BIOS: </a:t>
            </a:r>
            <a:r>
              <a:rPr lang="en-US" altLang="zh-TW" dirty="0" err="1" smtClean="0"/>
              <a:t>Coreboot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SeaBIOS</a:t>
            </a:r>
            <a:endParaRPr lang="en-US" altLang="zh-TW" dirty="0" smtClean="0"/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OS: Windows XP SP3 / CentOS 5.5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/>
              <a:t>Debugging client: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A laptop with 2.4 GHz intel core i5-2430M CPU and 6GB RAM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OS: Ubuntu 12.04 LTS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size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9" y="3850104"/>
            <a:ext cx="10947161" cy="1941095"/>
          </a:xfr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89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 smtClean="0"/>
              <a:t>Using </a:t>
            </a:r>
            <a:r>
              <a:rPr lang="en-US" altLang="zh-TW" i="1" dirty="0" err="1" smtClean="0"/>
              <a:t>cloc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to compute the number of </a:t>
            </a:r>
            <a:r>
              <a:rPr lang="en-US" altLang="zh-TW" dirty="0"/>
              <a:t>source </a:t>
            </a:r>
            <a:r>
              <a:rPr lang="en-US" altLang="zh-TW" dirty="0" smtClean="0"/>
              <a:t>lines of code (SOLC)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Add 1500 lines of C code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After compiling the </a:t>
            </a:r>
            <a:r>
              <a:rPr lang="en-US" altLang="zh-TW" dirty="0" err="1" smtClean="0"/>
              <a:t>Coreboot</a:t>
            </a:r>
            <a:r>
              <a:rPr lang="en-US" altLang="zh-TW" dirty="0" smtClean="0"/>
              <a:t> code, the size of the image was 1 MB</a:t>
            </a:r>
            <a:r>
              <a:rPr lang="en-US" altLang="zh-TW" i="1" dirty="0" smtClean="0"/>
              <a:t> </a:t>
            </a:r>
          </a:p>
          <a:p>
            <a:endParaRPr lang="en-US" altLang="zh-TW" i="1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Breakdown of operation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"/>
          <a:stretch/>
        </p:blipFill>
        <p:spPr>
          <a:xfrm>
            <a:off x="838200" y="2053389"/>
            <a:ext cx="10083627" cy="3497179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337" y="16064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Traditional Malware Analysis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356301" y="1486210"/>
            <a:ext cx="4773546" cy="2485505"/>
            <a:chOff x="1817862" y="1973179"/>
            <a:chExt cx="5286894" cy="2485505"/>
          </a:xfrm>
        </p:grpSpPr>
        <p:grpSp>
          <p:nvGrpSpPr>
            <p:cNvPr id="8" name="群組 7"/>
            <p:cNvGrpSpPr/>
            <p:nvPr/>
          </p:nvGrpSpPr>
          <p:grpSpPr>
            <a:xfrm>
              <a:off x="1817862" y="1973179"/>
              <a:ext cx="5286894" cy="2485505"/>
              <a:chOff x="2202873" y="2743200"/>
              <a:chExt cx="5286894" cy="248550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02873" y="4804756"/>
                <a:ext cx="5286894" cy="423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Hardware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202873" y="4380807"/>
                <a:ext cx="5286894" cy="423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Hypervisor (VMM)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89120" y="2743200"/>
                <a:ext cx="3100647" cy="16376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Virtual Machine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817862" y="1973179"/>
              <a:ext cx="1285628" cy="16376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Analysis Tool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>
              <a:stCxn id="13" idx="3"/>
              <a:endCxn id="7" idx="1"/>
            </p:cNvCxnSpPr>
            <p:nvPr/>
          </p:nvCxnSpPr>
          <p:spPr>
            <a:xfrm>
              <a:off x="3103490" y="2791983"/>
              <a:ext cx="9006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904726" y="2474791"/>
              <a:ext cx="1299411" cy="484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Malware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19519" y="4199365"/>
            <a:ext cx="101868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Using virtualization technology to create an isolated execution environment for malware debugging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Running malware inside a VM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Running analysis tools outside a VM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Stepping overhead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351338"/>
          </a:xfrm>
        </p:spPr>
        <p:txBody>
          <a:bodyPr/>
          <a:lstStyle/>
          <a:p>
            <a:r>
              <a:rPr lang="en-US" altLang="zh-TW" dirty="0" smtClean="0"/>
              <a:t>Measure the performance overhead of the four stepping method on both Windows and Linux platforms.</a:t>
            </a:r>
          </a:p>
          <a:p>
            <a:r>
              <a:rPr lang="en-US" altLang="zh-TW" dirty="0" smtClean="0"/>
              <a:t>Leverage the </a:t>
            </a:r>
            <a:r>
              <a:rPr lang="en-US" altLang="zh-TW" dirty="0" err="1" smtClean="0"/>
              <a:t>SuperPI</a:t>
            </a:r>
            <a:r>
              <a:rPr lang="en-US" altLang="zh-TW" dirty="0" smtClean="0"/>
              <a:t>, a single-threaded benchmark that calculate the value of </a:t>
            </a:r>
            <a:r>
              <a:rPr lang="el-GR" altLang="zh-TW" dirty="0" smtClean="0">
                <a:ea typeface="新細明體" panose="02020500000000000000" pitchFamily="18" charset="-120"/>
              </a:rPr>
              <a:t>π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to a specific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number of digit and output the calculation time.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659731" y="3945635"/>
            <a:ext cx="10872537" cy="236626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 Architecture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Transparency analysis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Conclusion and 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MALT does not require the level of </a:t>
            </a:r>
            <a:r>
              <a:rPr lang="en-US" altLang="zh-TW" dirty="0" smtClean="0"/>
              <a:t>trust associated </a:t>
            </a:r>
            <a:r>
              <a:rPr lang="en-US" altLang="zh-TW" dirty="0"/>
              <a:t>with hypervisors or operating systems. Thus, it </a:t>
            </a:r>
            <a:r>
              <a:rPr lang="en-US" altLang="zh-TW" dirty="0" smtClean="0"/>
              <a:t>is immune </a:t>
            </a:r>
            <a:r>
              <a:rPr lang="en-US" altLang="zh-TW" dirty="0"/>
              <a:t>to hypervisor attacks and is capable of analyzing </a:t>
            </a:r>
            <a:r>
              <a:rPr lang="en-US" altLang="zh-TW" dirty="0" smtClean="0"/>
              <a:t>and </a:t>
            </a:r>
            <a:r>
              <a:rPr lang="en-US" altLang="zh-TW" dirty="0"/>
              <a:t>debugging hypervisor-based rootkits and OS kernels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MALT can remain transparent to armored malware with anti-debugging ,anti- virtualization and anti-emulation.</a:t>
            </a:r>
          </a:p>
          <a:p>
            <a:r>
              <a:rPr lang="en-US" altLang="zh-TW" dirty="0"/>
              <a:t>MALT </a:t>
            </a:r>
            <a:r>
              <a:rPr lang="en-US" altLang="zh-TW" dirty="0" smtClean="0"/>
              <a:t>introduces moderate </a:t>
            </a:r>
            <a:r>
              <a:rPr lang="en-US" altLang="zh-TW" dirty="0"/>
              <a:t>but manageable overheads on Windows and </a:t>
            </a:r>
            <a:r>
              <a:rPr lang="en-US" altLang="zh-TW" dirty="0" smtClean="0"/>
              <a:t>Linux, which </a:t>
            </a:r>
            <a:r>
              <a:rPr lang="en-US" altLang="zh-TW" dirty="0"/>
              <a:t>range from 2 to 973 times slowdown, depending on </a:t>
            </a:r>
            <a:r>
              <a:rPr lang="en-US" altLang="zh-TW" dirty="0" smtClean="0"/>
              <a:t>the stepping </a:t>
            </a:r>
            <a:r>
              <a:rPr lang="en-US" altLang="zh-TW" dirty="0"/>
              <a:t>method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0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1690687"/>
            <a:ext cx="9548804" cy="4581775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337" y="16064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Traditional Malware Analysis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356301" y="1486210"/>
            <a:ext cx="4773546" cy="2485505"/>
            <a:chOff x="1817862" y="1973179"/>
            <a:chExt cx="5286894" cy="2485505"/>
          </a:xfrm>
        </p:grpSpPr>
        <p:grpSp>
          <p:nvGrpSpPr>
            <p:cNvPr id="8" name="群組 7"/>
            <p:cNvGrpSpPr/>
            <p:nvPr/>
          </p:nvGrpSpPr>
          <p:grpSpPr>
            <a:xfrm>
              <a:off x="1817862" y="1973179"/>
              <a:ext cx="5286894" cy="2485505"/>
              <a:chOff x="2202873" y="2743200"/>
              <a:chExt cx="5286894" cy="248550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02873" y="4804756"/>
                <a:ext cx="5286894" cy="423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Hardware</a:t>
                </a:r>
                <a:endParaRPr lang="zh-TW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202873" y="4380807"/>
                <a:ext cx="5286894" cy="423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Hypervisor (VMM)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89120" y="2743200"/>
                <a:ext cx="3100647" cy="16376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Virtual Machine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817862" y="1973179"/>
              <a:ext cx="1285628" cy="16376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Analysis Tool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單箭頭接點 14"/>
            <p:cNvCxnSpPr>
              <a:stCxn id="13" idx="3"/>
              <a:endCxn id="7" idx="1"/>
            </p:cNvCxnSpPr>
            <p:nvPr/>
          </p:nvCxnSpPr>
          <p:spPr>
            <a:xfrm>
              <a:off x="3103490" y="2791983"/>
              <a:ext cx="9006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904726" y="2474791"/>
              <a:ext cx="1299411" cy="484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Malware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1395662" y="3888787"/>
            <a:ext cx="93846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C00000"/>
                </a:solidFill>
              </a:rPr>
              <a:t>Limitations: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Depending on hypervisors that have a large TCB (Trusted Computing Block)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Incapable of analyzing rootkits with same or higher privilege level (e.g., hypervisor and firmware rootkits)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Unable to analyze armored malware with anti-virtualization or anti-emulation techniques</a:t>
            </a:r>
            <a:endParaRPr lang="zh-TW" altLang="en-US"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5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074" y="7354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Bare-metal debugging system - MALT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031958" y="1245672"/>
            <a:ext cx="5147618" cy="2404643"/>
            <a:chOff x="2202873" y="3334801"/>
            <a:chExt cx="5286894" cy="1893904"/>
          </a:xfrm>
        </p:grpSpPr>
        <p:sp>
          <p:nvSpPr>
            <p:cNvPr id="5" name="矩形 4"/>
            <p:cNvSpPr/>
            <p:nvPr/>
          </p:nvSpPr>
          <p:spPr>
            <a:xfrm>
              <a:off x="2202873" y="4804756"/>
              <a:ext cx="5286894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BIOS (SMM)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02873" y="4380807"/>
              <a:ext cx="5286894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Hypervisor (VMM)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89120" y="3334801"/>
              <a:ext cx="3100647" cy="10460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Virtual Machine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711343" y="3189605"/>
            <a:ext cx="1468233" cy="399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Analysis Tool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6035" y="1418413"/>
            <a:ext cx="1142334" cy="4829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Malware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7712837" y="2447994"/>
            <a:ext cx="0" cy="724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54432" y="4227459"/>
            <a:ext cx="101868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This paper presents a bare-metal debugging system that leverages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System Management Mode (SMM)</a:t>
            </a:r>
            <a:r>
              <a:rPr lang="en-US" altLang="zh-TW" sz="2400" dirty="0" smtClean="0"/>
              <a:t> for malware analysis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Using SMM as a hardware isolated execution environment to run analysis tools and be capable of debugging hypervisors.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Moves analysis tools from hypervisor-layer to hardware-layer that achieve a high level of transparency</a:t>
            </a:r>
          </a:p>
        </p:txBody>
      </p:sp>
      <p:sp>
        <p:nvSpPr>
          <p:cNvPr id="14" name="矩形 13"/>
          <p:cNvSpPr/>
          <p:nvPr/>
        </p:nvSpPr>
        <p:spPr>
          <a:xfrm>
            <a:off x="3031958" y="3650315"/>
            <a:ext cx="5147618" cy="53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zh-TW" dirty="0" smtClean="0"/>
              <a:t>Background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System Architecture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Transparency analysis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Evaluation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4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Management Mode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System Management Mode (SMM) is special CPU mode existing in x86 architecture, and it can used as a </a:t>
            </a:r>
            <a:r>
              <a:rPr lang="en-US" altLang="zh-TW" dirty="0" smtClean="0">
                <a:solidFill>
                  <a:srgbClr val="C00000"/>
                </a:solidFill>
              </a:rPr>
              <a:t>hardware isolated execution environment</a:t>
            </a:r>
            <a:r>
              <a:rPr lang="en-US" altLang="zh-TW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Original designed for implementing system-wide functions (e.g., power management ,</a:t>
            </a:r>
            <a:r>
              <a:rPr lang="en-US" altLang="zh-TW" dirty="0"/>
              <a:t> system hardware control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Isolated System Management RAM (SMRAM) that is </a:t>
            </a:r>
            <a:r>
              <a:rPr lang="en-US" altLang="zh-TW" b="1" dirty="0" smtClean="0">
                <a:solidFill>
                  <a:srgbClr val="C00000"/>
                </a:solidFill>
              </a:rPr>
              <a:t>inaccessible from OS</a:t>
            </a:r>
          </a:p>
          <a:p>
            <a:pPr lvl="1">
              <a:spcBef>
                <a:spcPts val="1800"/>
              </a:spcBef>
            </a:pPr>
            <a:r>
              <a:rPr lang="en-US" altLang="zh-TW" b="1" dirty="0" smtClean="0">
                <a:solidFill>
                  <a:srgbClr val="C00000"/>
                </a:solidFill>
              </a:rPr>
              <a:t>Only way to enter SMM is to trigger a System Management Interrupt </a:t>
            </a:r>
            <a:r>
              <a:rPr lang="en-US" altLang="zh-TW" dirty="0" smtClean="0"/>
              <a:t>(SMI)</a:t>
            </a:r>
          </a:p>
          <a:p>
            <a:pPr lvl="1">
              <a:spcBef>
                <a:spcPts val="1800"/>
              </a:spcBef>
            </a:pPr>
            <a:r>
              <a:rPr lang="en-US" altLang="zh-TW" dirty="0" smtClean="0"/>
              <a:t>Executing </a:t>
            </a:r>
            <a:r>
              <a:rPr lang="en-US" altLang="zh-TW" i="1" dirty="0" smtClean="0"/>
              <a:t>RSM</a:t>
            </a:r>
            <a:r>
              <a:rPr lang="en-US" altLang="zh-TW" dirty="0" smtClean="0"/>
              <a:t> instruction to resume OS (Protected Mode)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Management Mode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SMM is triggered by asserting the System </a:t>
            </a:r>
            <a:r>
              <a:rPr lang="en-US" altLang="zh-TW" dirty="0" smtClean="0"/>
              <a:t>Management Interrupt </a:t>
            </a:r>
            <a:r>
              <a:rPr lang="en-US" altLang="zh-TW" dirty="0"/>
              <a:t>(SMI) pin on the CPU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Approach for Triggering a System Management Interrupt (SMI)</a:t>
            </a:r>
          </a:p>
          <a:p>
            <a:pPr lvl="1"/>
            <a:r>
              <a:rPr lang="en-US" altLang="zh-TW" dirty="0" smtClean="0"/>
              <a:t>Software-based: Write to an I/O port specified by Southbridge datasheets</a:t>
            </a:r>
          </a:p>
          <a:p>
            <a:pPr lvl="2"/>
            <a:r>
              <a:rPr lang="en-US" altLang="zh-TW" dirty="0" err="1" smtClean="0"/>
              <a:t>mov</a:t>
            </a:r>
            <a:r>
              <a:rPr lang="en-US" altLang="zh-TW" dirty="0" smtClean="0"/>
              <a:t> $0x52f, %dx;</a:t>
            </a:r>
          </a:p>
          <a:p>
            <a:pPr lvl="2"/>
            <a:r>
              <a:rPr lang="en-US" altLang="zh-TW" dirty="0" smtClean="0"/>
              <a:t>out %ax, (%dx);</a:t>
            </a:r>
          </a:p>
          <a:p>
            <a:pPr lvl="1"/>
            <a:r>
              <a:rPr lang="en-US" altLang="zh-TW" dirty="0" smtClean="0"/>
              <a:t>Hardware-based: using hardware devices (e.g., Network card, keyboard, hardware timers) to trigger SMI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C93-CC51-4555-A4F6-36936DF70C2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2675</Words>
  <Application>Microsoft Office PowerPoint</Application>
  <PresentationFormat>寬螢幕</PresentationFormat>
  <Paragraphs>386</Paragraphs>
  <Slides>43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Office 佈景主題</vt:lpstr>
      <vt:lpstr>Using Hardware Features for Increased Debugging Transparency 36th IEEE Symposium on Security and Privacy</vt:lpstr>
      <vt:lpstr>Outline </vt:lpstr>
      <vt:lpstr>Motivation</vt:lpstr>
      <vt:lpstr>Traditional Malware Analysis</vt:lpstr>
      <vt:lpstr>Traditional Malware Analysis</vt:lpstr>
      <vt:lpstr>Bare-metal debugging system - MALT</vt:lpstr>
      <vt:lpstr>Outline </vt:lpstr>
      <vt:lpstr>System Management Mode (1/2)</vt:lpstr>
      <vt:lpstr>System Management Mode (2/2)</vt:lpstr>
      <vt:lpstr>The flow of triggering SMI</vt:lpstr>
      <vt:lpstr>Outline </vt:lpstr>
      <vt:lpstr>System Architecture</vt:lpstr>
      <vt:lpstr>System Architecture</vt:lpstr>
      <vt:lpstr>Debugging Client / Server</vt:lpstr>
      <vt:lpstr>Semantic Gap Reconstruction</vt:lpstr>
      <vt:lpstr>PowerPoint 簡報</vt:lpstr>
      <vt:lpstr>SMI triggering </vt:lpstr>
      <vt:lpstr>SMI triggering</vt:lpstr>
      <vt:lpstr>Implementation</vt:lpstr>
      <vt:lpstr>Single-stepping</vt:lpstr>
      <vt:lpstr>step-by-step debugging</vt:lpstr>
      <vt:lpstr>Breakpoints</vt:lpstr>
      <vt:lpstr>Stepping method in MALT</vt:lpstr>
      <vt:lpstr>Outline </vt:lpstr>
      <vt:lpstr>Transparency analysis - Virtualization</vt:lpstr>
      <vt:lpstr>Memory Deduplication</vt:lpstr>
      <vt:lpstr>Memory Deduplication</vt:lpstr>
      <vt:lpstr>Transparency analysis - Emulation</vt:lpstr>
      <vt:lpstr>Transparency analysis - Debugger</vt:lpstr>
      <vt:lpstr>Transparency analysis - SMM</vt:lpstr>
      <vt:lpstr>Side effects </vt:lpstr>
      <vt:lpstr>CPU</vt:lpstr>
      <vt:lpstr>Memory &amp; Cache</vt:lpstr>
      <vt:lpstr>IO Configuration &amp; BIOS</vt:lpstr>
      <vt:lpstr>Timing</vt:lpstr>
      <vt:lpstr>Outline </vt:lpstr>
      <vt:lpstr>Testbed specification</vt:lpstr>
      <vt:lpstr>Code size</vt:lpstr>
      <vt:lpstr>Breakdown of operation</vt:lpstr>
      <vt:lpstr>Stepping overhead</vt:lpstr>
      <vt:lpstr>Outline 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</dc:creator>
  <cp:lastModifiedBy>Leo Chen</cp:lastModifiedBy>
  <cp:revision>126</cp:revision>
  <cp:lastPrinted>2018-04-19T09:21:54Z</cp:lastPrinted>
  <dcterms:created xsi:type="dcterms:W3CDTF">2018-04-16T06:59:33Z</dcterms:created>
  <dcterms:modified xsi:type="dcterms:W3CDTF">2018-04-20T03:38:13Z</dcterms:modified>
</cp:coreProperties>
</file>