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82" r:id="rId5"/>
    <p:sldId id="283" r:id="rId6"/>
    <p:sldId id="279" r:id="rId7"/>
    <p:sldId id="285" r:id="rId8"/>
    <p:sldId id="284" r:id="rId9"/>
    <p:sldId id="286" r:id="rId10"/>
    <p:sldId id="260" r:id="rId11"/>
    <p:sldId id="287" r:id="rId12"/>
    <p:sldId id="273" r:id="rId13"/>
    <p:sldId id="277" r:id="rId14"/>
    <p:sldId id="278" r:id="rId15"/>
    <p:sldId id="263" r:id="rId16"/>
    <p:sldId id="288" r:id="rId17"/>
    <p:sldId id="290" r:id="rId18"/>
    <p:sldId id="289" r:id="rId19"/>
    <p:sldId id="265" r:id="rId20"/>
    <p:sldId id="292" r:id="rId21"/>
    <p:sldId id="291" r:id="rId22"/>
    <p:sldId id="281" r:id="rId23"/>
    <p:sldId id="293" r:id="rId24"/>
    <p:sldId id="274" r:id="rId25"/>
    <p:sldId id="294" r:id="rId26"/>
    <p:sldId id="275" r:id="rId27"/>
    <p:sldId id="296" r:id="rId28"/>
    <p:sldId id="295" r:id="rId29"/>
    <p:sldId id="298" r:id="rId30"/>
    <p:sldId id="297" r:id="rId31"/>
    <p:sldId id="271" r:id="rId32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66" autoAdjust="0"/>
  </p:normalViewPr>
  <p:slideViewPr>
    <p:cSldViewPr>
      <p:cViewPr>
        <p:scale>
          <a:sx n="72" d="100"/>
          <a:sy n="72" d="100"/>
        </p:scale>
        <p:origin x="-102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25" cy="496780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923" y="0"/>
            <a:ext cx="2946325" cy="496780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00294D0B-3D47-4AEB-8192-C892145D06FB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972"/>
            <a:ext cx="2946325" cy="496779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923" y="9429972"/>
            <a:ext cx="2946325" cy="496779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4DBE7A38-52F1-4190-8060-4E7A65E6F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920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25" cy="496780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923" y="0"/>
            <a:ext cx="2946325" cy="496780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F78DE66D-55AB-4AF6-B4C9-F75C696DC63F}" type="datetime1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82" y="4715723"/>
            <a:ext cx="5438711" cy="4468069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972"/>
            <a:ext cx="2946325" cy="496779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923" y="9429972"/>
            <a:ext cx="2946325" cy="496779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D12C32D6-EE50-4E28-B16B-28D70C9CC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241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47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dirty="0" smtClean="0"/>
              <a:t>支持</a:t>
            </a:r>
            <a:r>
              <a:rPr lang="en-US" altLang="zh-TW" sz="1100" dirty="0" err="1"/>
              <a:t>trustzone</a:t>
            </a:r>
            <a:r>
              <a:rPr lang="zh-TW" altLang="en-US" sz="1100" dirty="0"/>
              <a:t>的</a:t>
            </a:r>
            <a:r>
              <a:rPr lang="en-US" altLang="zh-TW" sz="1100" dirty="0"/>
              <a:t>ARM</a:t>
            </a:r>
            <a:r>
              <a:rPr lang="zh-TW" altLang="en-US" sz="1100" dirty="0"/>
              <a:t>處理器的協處理器</a:t>
            </a:r>
            <a:r>
              <a:rPr lang="en-US" altLang="zh-TW" sz="1100" dirty="0"/>
              <a:t>CP15</a:t>
            </a:r>
            <a:r>
              <a:rPr lang="zh-TW" altLang="en-US" sz="1100" dirty="0"/>
              <a:t>有個安全配置寄存器（</a:t>
            </a:r>
            <a:r>
              <a:rPr lang="en-US" altLang="zh-TW" sz="1100" dirty="0"/>
              <a:t>SCR</a:t>
            </a:r>
            <a:r>
              <a:rPr lang="zh-TW" altLang="en-US" sz="1100" dirty="0"/>
              <a:t>），該寄存器有個</a:t>
            </a:r>
            <a:r>
              <a:rPr lang="en-US" altLang="zh-TW" sz="1100" dirty="0"/>
              <a:t>NS</a:t>
            </a:r>
            <a:r>
              <a:rPr lang="zh-TW" altLang="en-US" sz="1100" dirty="0"/>
              <a:t>位，這個</a:t>
            </a:r>
            <a:r>
              <a:rPr lang="en-US" altLang="zh-TW" sz="1100" dirty="0"/>
              <a:t>NS</a:t>
            </a:r>
            <a:r>
              <a:rPr lang="zh-TW" altLang="en-US" sz="1100" dirty="0"/>
              <a:t>位指明當前系統狀態。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NS=0</a:t>
            </a:r>
            <a:r>
              <a:rPr lang="zh-TW" altLang="en-US" sz="1100" dirty="0"/>
              <a:t>，系統處於安全狀態，</a:t>
            </a:r>
            <a:r>
              <a:rPr lang="en-US" altLang="zh-TW" sz="1100" dirty="0"/>
              <a:t>NS=1</a:t>
            </a:r>
            <a:r>
              <a:rPr lang="zh-TW" altLang="en-US" sz="1100" dirty="0"/>
              <a:t>，系統處於非安全狀態</a:t>
            </a:r>
            <a:r>
              <a:rPr lang="zh-TW" altLang="en-US" sz="1100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dirty="0" smtClean="0"/>
              <a:t>支持</a:t>
            </a:r>
            <a:r>
              <a:rPr lang="en-US" altLang="zh-TW" sz="1100" dirty="0" err="1"/>
              <a:t>trustzone</a:t>
            </a:r>
            <a:r>
              <a:rPr lang="zh-TW" altLang="en-US" sz="1100" dirty="0"/>
              <a:t>的</a:t>
            </a:r>
            <a:r>
              <a:rPr lang="en-US" altLang="zh-TW" sz="1100" dirty="0"/>
              <a:t>ARM</a:t>
            </a:r>
            <a:r>
              <a:rPr lang="zh-TW" altLang="en-US" sz="1100" dirty="0"/>
              <a:t>處理器的協處理器</a:t>
            </a:r>
            <a:r>
              <a:rPr lang="en-US" altLang="zh-TW" sz="1100" dirty="0"/>
              <a:t>CP15</a:t>
            </a:r>
            <a:r>
              <a:rPr lang="zh-TW" altLang="en-US" sz="1100" dirty="0"/>
              <a:t>有個安全配置寄存器（</a:t>
            </a:r>
            <a:r>
              <a:rPr lang="en-US" altLang="zh-TW" sz="1100" dirty="0"/>
              <a:t>SCR</a:t>
            </a:r>
            <a:r>
              <a:rPr lang="zh-TW" altLang="en-US" sz="1100" dirty="0"/>
              <a:t>），該寄存器有個</a:t>
            </a:r>
            <a:r>
              <a:rPr lang="en-US" altLang="zh-TW" sz="1100" dirty="0"/>
              <a:t>NS</a:t>
            </a:r>
            <a:r>
              <a:rPr lang="zh-TW" altLang="en-US" sz="1100" dirty="0"/>
              <a:t>位，這個</a:t>
            </a:r>
            <a:r>
              <a:rPr lang="en-US" altLang="zh-TW" sz="1100" dirty="0"/>
              <a:t>NS</a:t>
            </a:r>
            <a:r>
              <a:rPr lang="zh-TW" altLang="en-US" sz="1100" dirty="0"/>
              <a:t>位指明當前系統狀態。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NS=0</a:t>
            </a:r>
            <a:r>
              <a:rPr lang="zh-TW" altLang="en-US" sz="1100" dirty="0"/>
              <a:t>，系統處於安全狀態，</a:t>
            </a:r>
            <a:r>
              <a:rPr lang="en-US" altLang="zh-TW" sz="1100" dirty="0"/>
              <a:t>NS=1</a:t>
            </a:r>
            <a:r>
              <a:rPr lang="zh-TW" altLang="en-US" sz="1100" dirty="0"/>
              <a:t>，系統處於非安全狀態</a:t>
            </a:r>
            <a:r>
              <a:rPr lang="zh-TW" altLang="en-US" sz="1100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dirty="0" smtClean="0"/>
              <a:t>支持</a:t>
            </a:r>
            <a:r>
              <a:rPr lang="en-US" altLang="zh-TW" sz="1100" dirty="0" err="1"/>
              <a:t>trustzone</a:t>
            </a:r>
            <a:r>
              <a:rPr lang="zh-TW" altLang="en-US" sz="1100" dirty="0"/>
              <a:t>的</a:t>
            </a:r>
            <a:r>
              <a:rPr lang="en-US" altLang="zh-TW" sz="1100" dirty="0"/>
              <a:t>ARM</a:t>
            </a:r>
            <a:r>
              <a:rPr lang="zh-TW" altLang="en-US" sz="1100" dirty="0"/>
              <a:t>處理器的協處理器</a:t>
            </a:r>
            <a:r>
              <a:rPr lang="en-US" altLang="zh-TW" sz="1100" dirty="0"/>
              <a:t>CP15</a:t>
            </a:r>
            <a:r>
              <a:rPr lang="zh-TW" altLang="en-US" sz="1100" dirty="0"/>
              <a:t>有個安全配置寄存器（</a:t>
            </a:r>
            <a:r>
              <a:rPr lang="en-US" altLang="zh-TW" sz="1100" dirty="0"/>
              <a:t>SCR</a:t>
            </a:r>
            <a:r>
              <a:rPr lang="zh-TW" altLang="en-US" sz="1100" dirty="0"/>
              <a:t>），該寄存器有個</a:t>
            </a:r>
            <a:r>
              <a:rPr lang="en-US" altLang="zh-TW" sz="1100" dirty="0"/>
              <a:t>NS</a:t>
            </a:r>
            <a:r>
              <a:rPr lang="zh-TW" altLang="en-US" sz="1100" dirty="0"/>
              <a:t>位，這個</a:t>
            </a:r>
            <a:r>
              <a:rPr lang="en-US" altLang="zh-TW" sz="1100" dirty="0"/>
              <a:t>NS</a:t>
            </a:r>
            <a:r>
              <a:rPr lang="zh-TW" altLang="en-US" sz="1100" dirty="0"/>
              <a:t>位指明當前系統狀態。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NS=0</a:t>
            </a:r>
            <a:r>
              <a:rPr lang="zh-TW" altLang="en-US" sz="1100" dirty="0"/>
              <a:t>，系統處於安全狀態，</a:t>
            </a:r>
            <a:r>
              <a:rPr lang="en-US" altLang="zh-TW" sz="1100" dirty="0"/>
              <a:t>NS=1</a:t>
            </a:r>
            <a:r>
              <a:rPr lang="zh-TW" altLang="en-US" sz="1100" dirty="0"/>
              <a:t>，系統處於非安全狀態</a:t>
            </a:r>
            <a:r>
              <a:rPr lang="zh-TW" altLang="en-US" sz="1100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0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dirty="0" smtClean="0"/>
              <a:t>支持</a:t>
            </a:r>
            <a:r>
              <a:rPr lang="en-US" altLang="zh-TW" sz="1100" dirty="0" err="1"/>
              <a:t>trustzone</a:t>
            </a:r>
            <a:r>
              <a:rPr lang="zh-TW" altLang="en-US" sz="1100" dirty="0"/>
              <a:t>的</a:t>
            </a:r>
            <a:r>
              <a:rPr lang="en-US" altLang="zh-TW" sz="1100" dirty="0"/>
              <a:t>ARM</a:t>
            </a:r>
            <a:r>
              <a:rPr lang="zh-TW" altLang="en-US" sz="1100" dirty="0"/>
              <a:t>處理器的協處理器</a:t>
            </a:r>
            <a:r>
              <a:rPr lang="en-US" altLang="zh-TW" sz="1100" dirty="0"/>
              <a:t>CP15</a:t>
            </a:r>
            <a:r>
              <a:rPr lang="zh-TW" altLang="en-US" sz="1100" dirty="0"/>
              <a:t>有個安全配置寄存器（</a:t>
            </a:r>
            <a:r>
              <a:rPr lang="en-US" altLang="zh-TW" sz="1100" dirty="0"/>
              <a:t>SCR</a:t>
            </a:r>
            <a:r>
              <a:rPr lang="zh-TW" altLang="en-US" sz="1100" dirty="0"/>
              <a:t>），該寄存器有個</a:t>
            </a:r>
            <a:r>
              <a:rPr lang="en-US" altLang="zh-TW" sz="1100" dirty="0"/>
              <a:t>NS</a:t>
            </a:r>
            <a:r>
              <a:rPr lang="zh-TW" altLang="en-US" sz="1100" dirty="0"/>
              <a:t>位，這個</a:t>
            </a:r>
            <a:r>
              <a:rPr lang="en-US" altLang="zh-TW" sz="1100" dirty="0"/>
              <a:t>NS</a:t>
            </a:r>
            <a:r>
              <a:rPr lang="zh-TW" altLang="en-US" sz="1100" dirty="0"/>
              <a:t>位指明當前系統狀態。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NS=0</a:t>
            </a:r>
            <a:r>
              <a:rPr lang="zh-TW" altLang="en-US" sz="1100" dirty="0"/>
              <a:t>，系統處於安全狀態，</a:t>
            </a:r>
            <a:r>
              <a:rPr lang="en-US" altLang="zh-TW" sz="1100" dirty="0"/>
              <a:t>NS=1</a:t>
            </a:r>
            <a:r>
              <a:rPr lang="zh-TW" altLang="en-US" sz="1100" dirty="0"/>
              <a:t>，系統處於非安全狀態</a:t>
            </a:r>
            <a:r>
              <a:rPr lang="zh-TW" altLang="en-US" sz="1100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0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VIVT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Indexed Virtual Tagged</a:t>
            </a:r>
          </a:p>
          <a:p>
            <a:r>
              <a:rPr lang="en-US" altLang="zh-TW" sz="1200" b="1" dirty="0" smtClean="0">
                <a:latin typeface="+mn-lt"/>
              </a:rPr>
              <a:t>Tightly Coupled Memories</a:t>
            </a:r>
            <a:r>
              <a:rPr lang="en-US" altLang="zh-TW" sz="1200" b="1" baseline="0" dirty="0" smtClean="0">
                <a:latin typeface="+mn-lt"/>
              </a:rPr>
              <a:t> </a:t>
            </a:r>
            <a:r>
              <a:rPr lang="zh-TW" altLang="en-US" sz="1200" b="1" baseline="0" dirty="0" smtClean="0">
                <a:latin typeface="+mn-lt"/>
              </a:rPr>
              <a:t>耦合記憶體</a:t>
            </a:r>
            <a:r>
              <a:rPr lang="en-US" altLang="zh-TW" sz="1200" b="1" dirty="0" smtClean="0">
                <a:latin typeface="+mn-lt"/>
              </a:rPr>
              <a:t>(TCM)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8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VIVT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Indexed Virtual Tagged</a:t>
            </a:r>
          </a:p>
          <a:p>
            <a:r>
              <a:rPr lang="en-US" altLang="zh-TW" sz="1200" b="1" dirty="0" smtClean="0">
                <a:latin typeface="+mn-lt"/>
              </a:rPr>
              <a:t>Tightly Coupled Memories</a:t>
            </a:r>
            <a:r>
              <a:rPr lang="en-US" altLang="zh-TW" sz="1200" b="1" baseline="0" dirty="0" smtClean="0">
                <a:latin typeface="+mn-lt"/>
              </a:rPr>
              <a:t> </a:t>
            </a:r>
            <a:r>
              <a:rPr lang="zh-TW" altLang="en-US" sz="1200" b="1" baseline="0" dirty="0" smtClean="0">
                <a:latin typeface="+mn-lt"/>
              </a:rPr>
              <a:t>耦合記憶體</a:t>
            </a:r>
            <a:r>
              <a:rPr lang="en-US" altLang="zh-TW" sz="1200" b="1" dirty="0" smtClean="0">
                <a:latin typeface="+mn-lt"/>
              </a:rPr>
              <a:t>(TCM)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84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84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84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8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47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CP15– </a:t>
            </a:r>
            <a:r>
              <a:rPr lang="zh-TW" altLang="en-US" smtClean="0"/>
              <a:t>系統控制協外處理器 </a:t>
            </a:r>
            <a:r>
              <a:rPr lang="en-US" altLang="zh-TW" smtClean="0"/>
              <a:t>coprocessor </a:t>
            </a:r>
            <a:r>
              <a:rPr lang="zh-TW" altLang="en-US" smtClean="0"/>
              <a:t>， 有個安全配置寄存器</a:t>
            </a:r>
            <a:r>
              <a:rPr lang="en-US" altLang="zh-TW" smtClean="0"/>
              <a:t>SCR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552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CP15– </a:t>
            </a:r>
            <a:r>
              <a:rPr lang="zh-TW" altLang="en-US" smtClean="0"/>
              <a:t>系統控制協外處理器 </a:t>
            </a:r>
            <a:r>
              <a:rPr lang="en-US" altLang="zh-TW" smtClean="0"/>
              <a:t>coprocessor </a:t>
            </a:r>
            <a:r>
              <a:rPr lang="zh-TW" altLang="en-US" smtClean="0"/>
              <a:t>， 有個安全配置寄存器</a:t>
            </a:r>
            <a:r>
              <a:rPr lang="en-US" altLang="zh-TW" smtClean="0"/>
              <a:t>SCR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55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4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4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4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4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4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dirty="0"/>
              <a:t>主要原理是：</a:t>
            </a:r>
            <a:r>
              <a:rPr lang="en-US" altLang="zh-TW" sz="1100" dirty="0"/>
              <a:t>AXI</a:t>
            </a:r>
            <a:r>
              <a:rPr lang="zh-TW" altLang="en-US" sz="1100" dirty="0"/>
              <a:t>總線上每個讀寫信道都增加了一個額外的控制</a:t>
            </a:r>
            <a:r>
              <a:rPr lang="zh-TW" altLang="en-US" sz="1100" dirty="0" smtClean="0"/>
              <a:t>信號</a:t>
            </a:r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1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dirty="0"/>
              <a:t>主要原理是：</a:t>
            </a:r>
            <a:r>
              <a:rPr lang="en-US" altLang="zh-TW" sz="1100" dirty="0"/>
              <a:t>AXI</a:t>
            </a:r>
            <a:r>
              <a:rPr lang="zh-TW" altLang="en-US" sz="1100" dirty="0"/>
              <a:t>總線上每個讀寫信道都增加了一個額外的控制</a:t>
            </a:r>
            <a:r>
              <a:rPr lang="zh-TW" altLang="en-US" sz="1100" dirty="0" smtClean="0"/>
              <a:t>信號</a:t>
            </a:r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2D6-EE50-4E28-B16B-28D70C9CC4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1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圖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圖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50920" y="1483920"/>
            <a:ext cx="8229240" cy="23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1" dirty="0">
                <a:latin typeface="Georgia" panose="02040502050405020303" pitchFamily="18" charset="0"/>
              </a:rPr>
              <a:t>Chapter </a:t>
            </a:r>
            <a:r>
              <a:rPr lang="en-US" altLang="zh-TW" sz="3600" b="1" dirty="0">
                <a:latin typeface="Georgia" panose="02040502050405020303" pitchFamily="18" charset="0"/>
              </a:rPr>
              <a:t>4</a:t>
            </a:r>
            <a:endParaRPr sz="3600" b="1" dirty="0">
              <a:latin typeface="Georgia" panose="02040502050405020303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36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3600" b="1" dirty="0">
                <a:latin typeface="Georgia" panose="02040502050405020303" pitchFamily="18" charset="0"/>
              </a:rPr>
              <a:t> Hardware Library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8229240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</a:t>
            </a:r>
            <a:r>
              <a:rPr lang="en-US" sz="3600" b="1" dirty="0">
                <a:latin typeface="Georgia" panose="02040502050405020303" pitchFamily="18" charset="0"/>
              </a:rPr>
              <a:t>.2 </a:t>
            </a:r>
            <a:r>
              <a:rPr lang="en-US" altLang="zh-TW" sz="3600" b="1" dirty="0">
                <a:latin typeface="Georgia" panose="02040502050405020303" pitchFamily="18" charset="0"/>
              </a:rPr>
              <a:t>Processor IP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57200" y="908720"/>
            <a:ext cx="8229240" cy="53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ARM1176JZ(F)-S processor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Cortex-A8 processor</a:t>
            </a:r>
            <a:r>
              <a:rPr lang="en-US" sz="2400" b="1" dirty="0">
                <a:latin typeface="Georgia" panose="02040502050405020303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Cortex-A9 processor and Cortex-A9 </a:t>
            </a:r>
            <a:r>
              <a:rPr lang="en-US" altLang="zh-TW" sz="2400" b="1" dirty="0" err="1">
                <a:latin typeface="Georgia" panose="02040502050405020303" pitchFamily="18" charset="0"/>
              </a:rPr>
              <a:t>MPCore</a:t>
            </a:r>
            <a:r>
              <a:rPr lang="en-US" altLang="zh-TW" sz="2400" b="1" dirty="0">
                <a:latin typeface="Georgia" panose="02040502050405020303" pitchFamily="18" charset="0"/>
              </a:rPr>
              <a:t> processor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ARM1156T2(F)-S™ processor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Cortex-R4 processor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SecurCore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400" b="1" dirty="0">
                <a:latin typeface="Georgia" panose="02040502050405020303" pitchFamily="18" charset="0"/>
              </a:rPr>
              <a:t>smartcard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processors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ARM </a:t>
            </a:r>
            <a:r>
              <a:rPr lang="en-US" altLang="zh-TW" sz="2200" dirty="0" err="1">
                <a:latin typeface="Georgia" panose="02040502050405020303" pitchFamily="18" charset="0"/>
              </a:rPr>
              <a:t>SecurCore</a:t>
            </a:r>
            <a:r>
              <a:rPr lang="en-US" altLang="zh-TW" sz="2200" dirty="0">
                <a:latin typeface="Georgia" panose="02040502050405020303" pitchFamily="18" charset="0"/>
              </a:rPr>
              <a:t> </a:t>
            </a:r>
            <a:r>
              <a:rPr lang="en-US" altLang="zh-TW" sz="2200" dirty="0" smtClean="0">
                <a:latin typeface="Georgia" panose="02040502050405020303" pitchFamily="18" charset="0"/>
              </a:rPr>
              <a:t>family member.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Higher </a:t>
            </a:r>
            <a:r>
              <a:rPr lang="en-US" altLang="zh-TW" sz="2200" b="1" dirty="0">
                <a:latin typeface="Georgia" panose="02040502050405020303" pitchFamily="18" charset="0"/>
              </a:rPr>
              <a:t>level of physical security </a:t>
            </a:r>
            <a:r>
              <a:rPr lang="en-US" altLang="zh-TW" sz="2200" dirty="0">
                <a:latin typeface="Georgia" panose="02040502050405020303" pitchFamily="18" charset="0"/>
              </a:rPr>
              <a:t>than a </a:t>
            </a:r>
            <a:r>
              <a:rPr lang="en-US" altLang="zh-TW" sz="2200" dirty="0" err="1">
                <a:latin typeface="Georgia" panose="02040502050405020303" pitchFamily="18" charset="0"/>
              </a:rPr>
              <a:t>TrustZone</a:t>
            </a:r>
            <a:r>
              <a:rPr lang="en-US" altLang="zh-TW" sz="2200" dirty="0">
                <a:latin typeface="Georgia" panose="02040502050405020303" pitchFamily="18" charset="0"/>
              </a:rPr>
              <a:t> </a:t>
            </a:r>
            <a:r>
              <a:rPr lang="en-US" altLang="zh-TW" sz="2200" dirty="0" smtClean="0">
                <a:latin typeface="Georgia" panose="02040502050405020303" pitchFamily="18" charset="0"/>
              </a:rPr>
              <a:t>system.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err="1" smtClean="0">
                <a:latin typeface="Georgia" panose="02040502050405020303" pitchFamily="18" charset="0"/>
              </a:rPr>
              <a:t>TrustZone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system can provide functionality that the smartcard </a:t>
            </a:r>
            <a:r>
              <a:rPr lang="en-US" altLang="zh-TW" sz="2200" dirty="0" smtClean="0">
                <a:latin typeface="Georgia" panose="02040502050405020303" pitchFamily="18" charset="0"/>
              </a:rPr>
              <a:t>cannot.</a:t>
            </a:r>
            <a:endParaRPr lang="en-US" altLang="zh-TW" sz="2200" b="1" dirty="0"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720725" lvl="1" indent="-263525" algn="just">
              <a:lnSpc>
                <a:spcPct val="100000"/>
              </a:lnSpc>
              <a:buFont typeface="Arial"/>
              <a:buChar char="–"/>
            </a:pPr>
            <a:endParaRPr dirty="0"/>
          </a:p>
        </p:txBody>
      </p:sp>
      <p:sp>
        <p:nvSpPr>
          <p:cNvPr id="5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5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8229240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</a:t>
            </a:r>
            <a:r>
              <a:rPr lang="en-US" sz="3600" b="1" dirty="0">
                <a:latin typeface="Georgia" panose="02040502050405020303" pitchFamily="18" charset="0"/>
              </a:rPr>
              <a:t>.2 </a:t>
            </a:r>
            <a:r>
              <a:rPr lang="en-US" altLang="zh-TW" sz="3600" b="1" dirty="0">
                <a:latin typeface="Georgia" panose="02040502050405020303" pitchFamily="18" charset="0"/>
              </a:rPr>
              <a:t>Processor IP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57200" y="1341360"/>
            <a:ext cx="822924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Summary </a:t>
            </a:r>
            <a:r>
              <a:rPr lang="en-US" altLang="zh-TW" sz="2400" b="1" dirty="0">
                <a:latin typeface="Georgia" panose="02040502050405020303" pitchFamily="18" charset="0"/>
              </a:rPr>
              <a:t>of processor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SC100</a:t>
            </a:r>
            <a:r>
              <a:rPr lang="en-US" altLang="zh-TW" sz="2400" dirty="0">
                <a:latin typeface="Georgia" panose="02040502050405020303" pitchFamily="18" charset="0"/>
              </a:rPr>
              <a:t>: Supports ARM and </a:t>
            </a:r>
            <a:r>
              <a:rPr lang="en-US" altLang="zh-TW" sz="2400" dirty="0" smtClean="0">
                <a:latin typeface="Georgia" panose="02040502050405020303" pitchFamily="18" charset="0"/>
              </a:rPr>
              <a:t>Thumb </a:t>
            </a:r>
            <a:r>
              <a:rPr lang="en-US" altLang="zh-TW" sz="2400" dirty="0">
                <a:latin typeface="Georgia" panose="02040502050405020303" pitchFamily="18" charset="0"/>
              </a:rPr>
              <a:t>instruction </a:t>
            </a:r>
            <a:r>
              <a:rPr lang="en-US" altLang="zh-TW" sz="2400" dirty="0" smtClean="0">
                <a:latin typeface="Georgia" panose="02040502050405020303" pitchFamily="18" charset="0"/>
              </a:rPr>
              <a:t>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SC200</a:t>
            </a:r>
            <a:r>
              <a:rPr lang="en-US" altLang="zh-TW" sz="2400" dirty="0">
                <a:latin typeface="Georgia" panose="02040502050405020303" pitchFamily="18" charset="0"/>
              </a:rPr>
              <a:t>: Supports ARM and Thumb instruction sets and </a:t>
            </a:r>
            <a:r>
              <a:rPr lang="en-US" altLang="zh-TW" sz="2400" dirty="0" smtClean="0">
                <a:latin typeface="Georgia" panose="02040502050405020303" pitchFamily="18" charset="0"/>
              </a:rPr>
              <a:t>integrated </a:t>
            </a:r>
            <a:r>
              <a:rPr lang="en-US" altLang="zh-TW" sz="2400" dirty="0" err="1" smtClean="0">
                <a:latin typeface="Georgia" panose="02040502050405020303" pitchFamily="18" charset="0"/>
              </a:rPr>
              <a:t>Jazelle</a:t>
            </a:r>
            <a:r>
              <a:rPr lang="en-US" altLang="zh-TW" sz="2400" dirty="0">
                <a:latin typeface="Georgia" panose="02040502050405020303" pitchFamily="18" charset="0"/>
              </a:rPr>
              <a:t>™ technology for accelerating Java Card </a:t>
            </a:r>
            <a:r>
              <a:rPr lang="en-US" altLang="zh-TW" sz="2400" dirty="0" smtClean="0">
                <a:latin typeface="Georgia" panose="02040502050405020303" pitchFamily="18" charset="0"/>
              </a:rPr>
              <a:t>applications.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SC300</a:t>
            </a:r>
            <a:r>
              <a:rPr lang="en-US" altLang="zh-TW" sz="2400" dirty="0">
                <a:latin typeface="Georgia" panose="02040502050405020303" pitchFamily="18" charset="0"/>
              </a:rPr>
              <a:t>: </a:t>
            </a:r>
            <a:r>
              <a:rPr lang="en-US" altLang="zh-TW" sz="2400" dirty="0" smtClean="0">
                <a:latin typeface="Georgia" panose="02040502050405020303" pitchFamily="18" charset="0"/>
              </a:rPr>
              <a:t>supports </a:t>
            </a:r>
            <a:r>
              <a:rPr lang="en-US" altLang="zh-TW" sz="2400" dirty="0">
                <a:latin typeface="Georgia" panose="02040502050405020303" pitchFamily="18" charset="0"/>
              </a:rPr>
              <a:t>multiple </a:t>
            </a:r>
            <a:r>
              <a:rPr lang="en-US" altLang="zh-TW" sz="2400" dirty="0" smtClean="0">
                <a:latin typeface="Georgia" panose="02040502050405020303" pitchFamily="18" charset="0"/>
              </a:rPr>
              <a:t>technologies, includes Thumb-2 </a:t>
            </a:r>
            <a:r>
              <a:rPr lang="en-US" altLang="zh-TW" sz="2400" dirty="0">
                <a:latin typeface="Georgia" panose="02040502050405020303" pitchFamily="18" charset="0"/>
              </a:rPr>
              <a:t>instruction set, </a:t>
            </a:r>
            <a:r>
              <a:rPr lang="en-US" altLang="zh-TW" sz="2400" dirty="0" smtClean="0">
                <a:latin typeface="Georgia" panose="02040502050405020303" pitchFamily="18" charset="0"/>
              </a:rPr>
              <a:t>reducing </a:t>
            </a:r>
            <a:r>
              <a:rPr lang="en-US" altLang="zh-TW" sz="2400" dirty="0">
                <a:latin typeface="Georgia" panose="02040502050405020303" pitchFamily="18" charset="0"/>
              </a:rPr>
              <a:t>memory requirements </a:t>
            </a:r>
            <a:r>
              <a:rPr lang="en-US" altLang="zh-TW" sz="2400" dirty="0" smtClean="0">
                <a:latin typeface="Georgia" panose="02040502050405020303" pitchFamily="18" charset="0"/>
              </a:rPr>
              <a:t>and increasing </a:t>
            </a:r>
            <a:r>
              <a:rPr lang="en-US" altLang="zh-TW" sz="2400" dirty="0">
                <a:latin typeface="Georgia" panose="02040502050405020303" pitchFamily="18" charset="0"/>
              </a:rPr>
              <a:t>software </a:t>
            </a:r>
            <a:r>
              <a:rPr lang="en-US" altLang="zh-TW" sz="2400" dirty="0" smtClean="0">
                <a:latin typeface="Georgia" panose="02040502050405020303" pitchFamily="18" charset="0"/>
              </a:rPr>
              <a:t>performance.</a:t>
            </a:r>
            <a:endParaRPr lang="en-US" altLang="zh-TW" sz="2400" dirty="0"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dirty="0" smtClean="0"/>
              <a:t>.</a:t>
            </a:r>
            <a:endParaRPr lang="en-US" altLang="zh-TW" sz="4800" b="1" dirty="0"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720725" lvl="1" indent="-263525" algn="just">
              <a:lnSpc>
                <a:spcPct val="100000"/>
              </a:lnSpc>
              <a:buFont typeface="Arial"/>
              <a:buChar char="–"/>
            </a:pPr>
            <a:endParaRPr dirty="0"/>
          </a:p>
        </p:txBody>
      </p:sp>
      <p:sp>
        <p:nvSpPr>
          <p:cNvPr id="5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5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51344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-27360"/>
            <a:ext cx="822924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</a:t>
            </a:r>
            <a:r>
              <a:rPr lang="en-US" sz="3600" b="1" dirty="0">
                <a:latin typeface="Georgia" panose="02040502050405020303" pitchFamily="18" charset="0"/>
              </a:rPr>
              <a:t>.3 </a:t>
            </a:r>
            <a:r>
              <a:rPr lang="en-US" altLang="zh-TW" sz="3600" b="1" dirty="0">
                <a:latin typeface="Georgia" panose="02040502050405020303" pitchFamily="18" charset="0"/>
              </a:rPr>
              <a:t>Reuse of AMBA2 AHB IP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7200" y="836712"/>
            <a:ext cx="8229240" cy="583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altLang="zh-TW" sz="2800" b="1" dirty="0" smtClean="0">
                <a:latin typeface="Georgia" panose="02040502050405020303" pitchFamily="18" charset="0"/>
              </a:rPr>
              <a:t>Reuse </a:t>
            </a:r>
            <a:r>
              <a:rPr lang="en-US" altLang="zh-TW" sz="2800" b="1" dirty="0">
                <a:latin typeface="Georgia" panose="02040502050405020303" pitchFamily="18" charset="0"/>
              </a:rPr>
              <a:t>of AHB </a:t>
            </a:r>
            <a:r>
              <a:rPr lang="en-US" altLang="zh-TW" sz="2800" b="1" dirty="0" smtClean="0">
                <a:latin typeface="Georgia" panose="02040502050405020303" pitchFamily="18" charset="0"/>
              </a:rPr>
              <a:t>masters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AHB</a:t>
            </a:r>
            <a:r>
              <a:rPr lang="en-US" altLang="zh-TW" sz="2200" dirty="0" smtClean="0">
                <a:latin typeface="Georgia" panose="02040502050405020303" pitchFamily="18" charset="0"/>
              </a:rPr>
              <a:t>: advanced hardware bus.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Must </a:t>
            </a:r>
            <a:r>
              <a:rPr lang="en-US" altLang="zh-TW" sz="2200" b="1" dirty="0">
                <a:latin typeface="Georgia" panose="02040502050405020303" pitchFamily="18" charset="0"/>
              </a:rPr>
              <a:t>connect to the AXI domain </a:t>
            </a:r>
            <a:r>
              <a:rPr lang="en-US" altLang="zh-TW" sz="2200" dirty="0" smtClean="0">
                <a:latin typeface="Georgia" panose="02040502050405020303" pitchFamily="18" charset="0"/>
              </a:rPr>
              <a:t>through </a:t>
            </a:r>
            <a:r>
              <a:rPr lang="en-US" altLang="zh-TW" sz="2200" dirty="0">
                <a:latin typeface="Georgia" panose="02040502050405020303" pitchFamily="18" charset="0"/>
              </a:rPr>
              <a:t>an AHB-to-AXI </a:t>
            </a:r>
            <a:r>
              <a:rPr lang="en-US" altLang="zh-TW" sz="2200" dirty="0" smtClean="0">
                <a:latin typeface="Georgia" panose="02040502050405020303" pitchFamily="18" charset="0"/>
              </a:rPr>
              <a:t>bridge.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Only </a:t>
            </a:r>
            <a:r>
              <a:rPr lang="en-US" altLang="zh-TW" sz="2200" b="1" dirty="0">
                <a:latin typeface="Georgia" panose="02040502050405020303" pitchFamily="18" charset="0"/>
              </a:rPr>
              <a:t>possible to directly address 4GB </a:t>
            </a:r>
            <a:r>
              <a:rPr lang="en-US" altLang="zh-TW" sz="2200" dirty="0">
                <a:latin typeface="Georgia" panose="02040502050405020303" pitchFamily="18" charset="0"/>
              </a:rPr>
              <a:t>of physical memory per AHB </a:t>
            </a:r>
            <a:r>
              <a:rPr lang="en-US" altLang="zh-TW" sz="2200" dirty="0" smtClean="0">
                <a:latin typeface="Georgia" panose="02040502050405020303" pitchFamily="18" charset="0"/>
              </a:rPr>
              <a:t>master.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Not possible </a:t>
            </a:r>
            <a:r>
              <a:rPr lang="en-US" altLang="zh-TW" sz="2200" b="1" dirty="0">
                <a:latin typeface="Georgia" panose="02040502050405020303" pitchFamily="18" charset="0"/>
              </a:rPr>
              <a:t>to address the full 8GB </a:t>
            </a:r>
            <a:r>
              <a:rPr lang="en-US" altLang="zh-TW" sz="2200" dirty="0">
                <a:latin typeface="Georgia" panose="02040502050405020303" pitchFamily="18" charset="0"/>
              </a:rPr>
              <a:t>of the Secure and Non-secure physical address </a:t>
            </a:r>
            <a:r>
              <a:rPr lang="en-US" altLang="zh-TW" sz="2200" dirty="0" smtClean="0">
                <a:latin typeface="Georgia" panose="02040502050405020303" pitchFamily="18" charset="0"/>
              </a:rPr>
              <a:t>space in </a:t>
            </a:r>
            <a:r>
              <a:rPr lang="en-US" altLang="zh-TW" sz="2200" dirty="0">
                <a:latin typeface="Georgia" panose="02040502050405020303" pitchFamily="18" charset="0"/>
              </a:rPr>
              <a:t>one AHB master’s memory map.</a:t>
            </a:r>
            <a:endParaRPr lang="en-US" altLang="zh-TW" sz="2200" b="1" dirty="0"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lang="en-US" altLang="zh-TW" sz="2800" b="1" dirty="0" smtClean="0"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altLang="zh-TW" sz="2800" b="1" dirty="0" smtClean="0">
                <a:latin typeface="Georgia" panose="02040502050405020303" pitchFamily="18" charset="0"/>
              </a:rPr>
              <a:t>Reuse </a:t>
            </a:r>
            <a:r>
              <a:rPr lang="en-US" altLang="zh-TW" sz="2800" b="1" dirty="0">
                <a:latin typeface="Georgia" panose="02040502050405020303" pitchFamily="18" charset="0"/>
              </a:rPr>
              <a:t>of AHB </a:t>
            </a:r>
            <a:r>
              <a:rPr lang="en-US" altLang="zh-TW" sz="2800" b="1" dirty="0" smtClean="0">
                <a:latin typeface="Georgia" panose="02040502050405020303" pitchFamily="18" charset="0"/>
              </a:rPr>
              <a:t>slaves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Separate </a:t>
            </a:r>
            <a:r>
              <a:rPr lang="en-US" altLang="zh-TW" sz="2200" dirty="0">
                <a:latin typeface="Georgia" panose="02040502050405020303" pitchFamily="18" charset="0"/>
              </a:rPr>
              <a:t>AHB buses are used to </a:t>
            </a:r>
            <a:r>
              <a:rPr lang="en-US" altLang="zh-TW" sz="2200" b="1" dirty="0">
                <a:latin typeface="Georgia" panose="02040502050405020303" pitchFamily="18" charset="0"/>
              </a:rPr>
              <a:t>contain the Secure and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the Non-secure </a:t>
            </a:r>
            <a:r>
              <a:rPr lang="en-US" altLang="zh-TW" sz="2200" b="1" dirty="0">
                <a:latin typeface="Georgia" panose="02040502050405020303" pitchFamily="18" charset="0"/>
              </a:rPr>
              <a:t>AHB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slaves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Use single </a:t>
            </a:r>
            <a:r>
              <a:rPr lang="en-US" altLang="zh-TW" sz="2200" b="1" dirty="0">
                <a:latin typeface="Georgia" panose="02040502050405020303" pitchFamily="18" charset="0"/>
              </a:rPr>
              <a:t>NS-bit control signal </a:t>
            </a:r>
            <a:r>
              <a:rPr lang="en-US" altLang="zh-TW" sz="2200" dirty="0" smtClean="0">
                <a:latin typeface="Georgia" panose="02040502050405020303" pitchFamily="18" charset="0"/>
              </a:rPr>
              <a:t>to deny any </a:t>
            </a:r>
            <a:r>
              <a:rPr lang="en-US" altLang="zh-TW" sz="2200" dirty="0">
                <a:latin typeface="Georgia" panose="02040502050405020303" pitchFamily="18" charset="0"/>
              </a:rPr>
              <a:t>transactions which have </a:t>
            </a:r>
            <a:r>
              <a:rPr lang="en-US" altLang="zh-TW" sz="2200" dirty="0" smtClean="0">
                <a:latin typeface="Georgia" panose="02040502050405020303" pitchFamily="18" charset="0"/>
              </a:rPr>
              <a:t>invalid security </a:t>
            </a:r>
            <a:r>
              <a:rPr lang="en-US" altLang="zh-TW" sz="2200" dirty="0">
                <a:latin typeface="Georgia" panose="02040502050405020303" pitchFamily="18" charset="0"/>
              </a:rPr>
              <a:t>permissions.</a:t>
            </a:r>
            <a:endParaRPr lang="en-US" altLang="zh-TW" sz="2200" b="1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altLang="zh-TW" sz="2800" b="1" dirty="0" smtClean="0">
              <a:latin typeface="Calibri"/>
            </a:endParaRPr>
          </a:p>
          <a:p>
            <a:pPr lvl="2"/>
            <a:endParaRPr lang="en-US" altLang="zh-TW" sz="2800" dirty="0"/>
          </a:p>
          <a:p>
            <a:pPr lvl="1">
              <a:buFont typeface="Arial"/>
              <a:buChar char="•"/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6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77764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50920" y="1483920"/>
            <a:ext cx="8641560" cy="23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1" dirty="0">
                <a:latin typeface="Georgia" panose="02040502050405020303" pitchFamily="18" charset="0"/>
              </a:rPr>
              <a:t>Chapter </a:t>
            </a:r>
            <a:r>
              <a:rPr lang="en-US" altLang="zh-TW" sz="3600" b="1" dirty="0">
                <a:latin typeface="Georgia" panose="02040502050405020303" pitchFamily="18" charset="0"/>
              </a:rPr>
              <a:t>5</a:t>
            </a:r>
            <a:endParaRPr sz="3600" b="1" dirty="0">
              <a:latin typeface="Georgia" panose="02040502050405020303" pitchFamily="18" charset="0"/>
            </a:endParaRPr>
          </a:p>
          <a:p>
            <a:pPr algn="ctr"/>
            <a:r>
              <a:rPr lang="en-US" altLang="zh-TW" sz="3600" b="1" dirty="0" smtClean="0">
                <a:latin typeface="Georgia" panose="02040502050405020303" pitchFamily="18" charset="0"/>
              </a:rPr>
              <a:t>    </a:t>
            </a:r>
            <a:r>
              <a:rPr lang="en-US" altLang="zh-TW" sz="3600" b="1" dirty="0" err="1" smtClean="0">
                <a:latin typeface="Georgia" panose="02040502050405020303" pitchFamily="18" charset="0"/>
              </a:rPr>
              <a:t>TrustZone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Software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Architecture</a:t>
            </a:r>
          </a:p>
        </p:txBody>
      </p:sp>
      <p:sp>
        <p:nvSpPr>
          <p:cNvPr id="37" name="CustomShape 2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0168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latin typeface="Georgia" panose="02040502050405020303" pitchFamily="18" charset="0"/>
              </a:rPr>
              <a:t>Outline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" y="1412640"/>
            <a:ext cx="8363272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Georgia" panose="02040502050405020303" pitchFamily="18" charset="0"/>
              </a:rPr>
              <a:t>5.1 </a:t>
            </a:r>
            <a:r>
              <a:rPr lang="en-US" altLang="zh-TW" sz="3600" b="1" dirty="0">
                <a:latin typeface="Georgia" panose="02040502050405020303" pitchFamily="18" charset="0"/>
              </a:rPr>
              <a:t>Software overview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Georgia" panose="02040502050405020303" pitchFamily="18" charset="0"/>
              </a:rPr>
              <a:t>5.2 Booting a secure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zh-TW" sz="3600" b="1" dirty="0">
                <a:latin typeface="Georgia" panose="02040502050405020303" pitchFamily="18" charset="0"/>
              </a:rPr>
              <a:t>5.3 Monitor mode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Georgia" panose="02040502050405020303" pitchFamily="18" charset="0"/>
              </a:rPr>
              <a:t>5.4 Secure software and </a:t>
            </a:r>
            <a:endParaRPr lang="en-US" altLang="zh-TW" sz="3600" b="1" dirty="0" smtClean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      multiprocessor </a:t>
            </a:r>
            <a:r>
              <a:rPr lang="en-US" altLang="zh-TW" sz="3600" b="1" dirty="0">
                <a:latin typeface="Georgia" panose="02040502050405020303" pitchFamily="18" charset="0"/>
              </a:rPr>
              <a:t>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Georgia" panose="02040502050405020303" pitchFamily="18" charset="0"/>
              </a:rPr>
              <a:t>5.5 The </a:t>
            </a:r>
            <a:r>
              <a:rPr lang="en-US" altLang="zh-TW" sz="36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3600" b="1" dirty="0">
                <a:latin typeface="Georgia" panose="02040502050405020303" pitchFamily="18" charset="0"/>
              </a:rPr>
              <a:t> API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9597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5.1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Software overview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>
              <a:buFont typeface="Arial"/>
              <a:buChar char="•"/>
            </a:pPr>
            <a:r>
              <a:rPr lang="en-US" altLang="zh-TW" sz="2800" b="1" dirty="0">
                <a:latin typeface="Georgia" panose="02040502050405020303" pitchFamily="18" charset="0"/>
              </a:rPr>
              <a:t>Secure world processing </a:t>
            </a:r>
            <a:r>
              <a:rPr lang="en-US" altLang="zh-TW" sz="2800" b="1" dirty="0" smtClean="0">
                <a:latin typeface="Georgia" panose="02040502050405020303" pitchFamily="18" charset="0"/>
              </a:rPr>
              <a:t>resources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b="1" dirty="0">
                <a:latin typeface="Georgia" panose="02040502050405020303" pitchFamily="18" charset="0"/>
              </a:rPr>
              <a:t>software architecture </a:t>
            </a:r>
            <a:r>
              <a:rPr lang="en-US" altLang="zh-TW" sz="2200" dirty="0">
                <a:latin typeface="Georgia" panose="02040502050405020303" pitchFamily="18" charset="0"/>
              </a:rPr>
              <a:t>will be </a:t>
            </a:r>
            <a:r>
              <a:rPr lang="en-US" altLang="zh-TW" sz="2200" dirty="0" smtClean="0">
                <a:latin typeface="Georgia" panose="02040502050405020303" pitchFamily="18" charset="0"/>
              </a:rPr>
              <a:t>heavily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influenced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b="1" dirty="0">
                <a:latin typeface="Georgia" panose="02040502050405020303" pitchFamily="18" charset="0"/>
              </a:rPr>
              <a:t>b</a:t>
            </a:r>
            <a:r>
              <a:rPr lang="en-US" altLang="zh-TW" sz="2200" dirty="0">
                <a:latin typeface="Georgia" panose="02040502050405020303" pitchFamily="18" charset="0"/>
              </a:rPr>
              <a:t>y </a:t>
            </a: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dirty="0">
                <a:latin typeface="Georgia" panose="02040502050405020303" pitchFamily="18" charset="0"/>
              </a:rPr>
              <a:t>available </a:t>
            </a:r>
            <a:r>
              <a:rPr lang="en-US" altLang="zh-TW" sz="2200" b="1" dirty="0">
                <a:latin typeface="Georgia" panose="02040502050405020303" pitchFamily="18" charset="0"/>
              </a:rPr>
              <a:t>Secure world processing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resource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software </a:t>
            </a:r>
            <a:r>
              <a:rPr lang="en-US" altLang="zh-TW" sz="2200" dirty="0">
                <a:latin typeface="Georgia" panose="02040502050405020303" pitchFamily="18" charset="0"/>
              </a:rPr>
              <a:t>running </a:t>
            </a:r>
            <a:r>
              <a:rPr lang="en-US" altLang="zh-TW" sz="2200" dirty="0" smtClean="0">
                <a:latin typeface="Georgia" panose="02040502050405020303" pitchFamily="18" charset="0"/>
              </a:rPr>
              <a:t>on the </a:t>
            </a:r>
            <a:r>
              <a:rPr lang="en-US" altLang="zh-TW" sz="2200" dirty="0">
                <a:latin typeface="Georgia" panose="02040502050405020303" pitchFamily="18" charset="0"/>
              </a:rPr>
              <a:t>Secure world processor must be </a:t>
            </a:r>
            <a:r>
              <a:rPr lang="en-US" altLang="zh-TW" sz="2200" b="1" dirty="0">
                <a:latin typeface="Georgia" panose="02040502050405020303" pitchFamily="18" charset="0"/>
              </a:rPr>
              <a:t>self contained </a:t>
            </a:r>
            <a:r>
              <a:rPr lang="en-US" altLang="zh-TW" sz="2200" dirty="0">
                <a:latin typeface="Georgia" panose="02040502050405020303" pitchFamily="18" charset="0"/>
              </a:rPr>
              <a:t>and </a:t>
            </a:r>
            <a:r>
              <a:rPr lang="en-US" altLang="zh-TW" sz="2200" dirty="0" smtClean="0">
                <a:latin typeface="Georgia" panose="02040502050405020303" pitchFamily="18" charset="0"/>
              </a:rPr>
              <a:t>provides </a:t>
            </a:r>
            <a:r>
              <a:rPr lang="en-US" altLang="zh-TW" sz="2200" dirty="0">
                <a:latin typeface="Georgia" panose="02040502050405020303" pitchFamily="18" charset="0"/>
              </a:rPr>
              <a:t>its own </a:t>
            </a:r>
            <a:r>
              <a:rPr lang="en-US" altLang="zh-TW" sz="2200" b="1" dirty="0">
                <a:latin typeface="Georgia" panose="02040502050405020303" pitchFamily="18" charset="0"/>
              </a:rPr>
              <a:t>local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operating environment.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 </a:t>
            </a:r>
            <a:r>
              <a:rPr lang="en-US" altLang="zh-TW" sz="2200" dirty="0" err="1">
                <a:latin typeface="Georgia" panose="02040502050405020303" pitchFamily="18" charset="0"/>
              </a:rPr>
              <a:t>TrustZone</a:t>
            </a:r>
            <a:r>
              <a:rPr lang="en-US" altLang="zh-TW" sz="2200" dirty="0">
                <a:latin typeface="Georgia" panose="02040502050405020303" pitchFamily="18" charset="0"/>
              </a:rPr>
              <a:t>-enabled </a:t>
            </a:r>
            <a:r>
              <a:rPr lang="en-US" altLang="zh-TW" sz="2200" dirty="0" smtClean="0">
                <a:latin typeface="Georgia" panose="02040502050405020303" pitchFamily="18" charset="0"/>
              </a:rPr>
              <a:t>processor will give </a:t>
            </a:r>
            <a:r>
              <a:rPr lang="en-US" altLang="zh-TW" sz="2200" dirty="0">
                <a:latin typeface="Georgia" panose="02040502050405020303" pitchFamily="18" charset="0"/>
              </a:rPr>
              <a:t>the Secure world </a:t>
            </a:r>
            <a:r>
              <a:rPr lang="en-US" altLang="zh-TW" sz="2200" b="1" dirty="0">
                <a:latin typeface="Georgia" panose="02040502050405020303" pitchFamily="18" charset="0"/>
              </a:rPr>
              <a:t>higher software performance </a:t>
            </a:r>
            <a:r>
              <a:rPr lang="en-US" altLang="zh-TW" sz="2200" dirty="0">
                <a:latin typeface="Georgia" panose="02040502050405020303" pitchFamily="18" charset="0"/>
              </a:rPr>
              <a:t>and requires less </a:t>
            </a:r>
            <a:r>
              <a:rPr lang="en-US" altLang="zh-TW" sz="2200" dirty="0" smtClean="0">
                <a:latin typeface="Georgia" panose="02040502050405020303" pitchFamily="18" charset="0"/>
              </a:rPr>
              <a:t>silicon area </a:t>
            </a:r>
            <a:r>
              <a:rPr lang="en-US" altLang="zh-TW" sz="2200" dirty="0">
                <a:latin typeface="Georgia" panose="02040502050405020303" pitchFamily="18" charset="0"/>
              </a:rPr>
              <a:t>than a dedicated security processor.</a:t>
            </a:r>
            <a:endParaRPr lang="en-US" sz="2200" b="1" dirty="0">
              <a:latin typeface="Georgia" panose="02040502050405020303" pitchFamily="18" charset="0"/>
            </a:endParaRPr>
          </a:p>
          <a:p>
            <a:pPr indent="-457200" algn="just">
              <a:buFont typeface="Arial"/>
              <a:buChar char="•"/>
            </a:pPr>
            <a:endParaRPr lang="en-US" altLang="zh-TW" sz="2800" b="1" dirty="0" smtClean="0">
              <a:latin typeface="Georgia" panose="02040502050405020303" pitchFamily="18" charset="0"/>
            </a:endParaRPr>
          </a:p>
          <a:p>
            <a:pPr indent="-457200" algn="just">
              <a:buFont typeface="Arial"/>
              <a:buChar char="•"/>
            </a:pPr>
            <a:r>
              <a:rPr lang="en-US" altLang="zh-TW" sz="2800" b="1" dirty="0" smtClean="0">
                <a:latin typeface="Georgia" panose="02040502050405020303" pitchFamily="18" charset="0"/>
              </a:rPr>
              <a:t>Software architecture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b="1" dirty="0">
                <a:latin typeface="Georgia" panose="02040502050405020303" pitchFamily="18" charset="0"/>
              </a:rPr>
              <a:t>most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complexed </a:t>
            </a:r>
            <a:r>
              <a:rPr lang="en-US" altLang="zh-TW" sz="2200" dirty="0">
                <a:latin typeface="Georgia" panose="02040502050405020303" pitchFamily="18" charset="0"/>
              </a:rPr>
              <a:t>is a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dedicated Secure </a:t>
            </a:r>
            <a:r>
              <a:rPr lang="en-US" altLang="zh-TW" sz="2200" b="1" dirty="0">
                <a:latin typeface="Georgia" panose="02040502050405020303" pitchFamily="18" charset="0"/>
              </a:rPr>
              <a:t>world operating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system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dirty="0">
                <a:latin typeface="Georgia" panose="02040502050405020303" pitchFamily="18" charset="0"/>
              </a:rPr>
              <a:t>simplest is a </a:t>
            </a:r>
            <a:r>
              <a:rPr lang="en-US" altLang="zh-TW" sz="2200" b="1" dirty="0">
                <a:latin typeface="Georgia" panose="02040502050405020303" pitchFamily="18" charset="0"/>
              </a:rPr>
              <a:t>synchronous library of code </a:t>
            </a:r>
            <a:r>
              <a:rPr lang="en-US" altLang="zh-TW" sz="2200" dirty="0">
                <a:latin typeface="Georgia" panose="02040502050405020303" pitchFamily="18" charset="0"/>
              </a:rPr>
              <a:t>placed </a:t>
            </a:r>
            <a:r>
              <a:rPr lang="en-US" altLang="zh-TW" sz="2200" dirty="0" smtClean="0">
                <a:latin typeface="Georgia" panose="02040502050405020303" pitchFamily="18" charset="0"/>
              </a:rPr>
              <a:t>in the </a:t>
            </a:r>
            <a:r>
              <a:rPr lang="en-US" altLang="zh-TW" sz="2200" dirty="0">
                <a:latin typeface="Georgia" panose="02040502050405020303" pitchFamily="18" charset="0"/>
              </a:rPr>
              <a:t>Secure world. </a:t>
            </a:r>
            <a:endParaRPr lang="en-US" altLang="zh-TW" sz="2200" b="1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sz="2800" b="1" dirty="0" smtClean="0"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 smtClean="0">
                <a:solidFill>
                  <a:srgbClr val="898989"/>
                </a:solidFill>
                <a:latin typeface="Calibri"/>
                <a:ea typeface="DejaVu Sans"/>
              </a:rPr>
              <a:t>107/05/04</a:t>
            </a:r>
            <a:endParaRPr dirty="0"/>
          </a:p>
        </p:txBody>
      </p:sp>
      <p:sp>
        <p:nvSpPr>
          <p:cNvPr id="6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-27360"/>
            <a:ext cx="8229240" cy="720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5.1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Software overview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7200" y="692696"/>
            <a:ext cx="8229240" cy="5975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Secure </a:t>
            </a:r>
            <a:r>
              <a:rPr lang="en-US" altLang="zh-TW" sz="2400" b="1" dirty="0">
                <a:latin typeface="Georgia" panose="02040502050405020303" pitchFamily="18" charset="0"/>
              </a:rPr>
              <a:t>operating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Georgia" panose="02040502050405020303" pitchFamily="18" charset="0"/>
              </a:rPr>
              <a:t>A </a:t>
            </a:r>
            <a:r>
              <a:rPr lang="en-US" altLang="zh-TW" sz="2100" b="1" dirty="0">
                <a:latin typeface="Georgia" panose="02040502050405020303" pitchFamily="18" charset="0"/>
              </a:rPr>
              <a:t>dedicated operating system </a:t>
            </a:r>
            <a:r>
              <a:rPr lang="en-US" altLang="zh-TW" sz="21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100" dirty="0">
                <a:latin typeface="Georgia" panose="02040502050405020303" pitchFamily="18" charset="0"/>
              </a:rPr>
              <a:t>is </a:t>
            </a:r>
            <a:r>
              <a:rPr lang="en-US" altLang="zh-TW" sz="2100" dirty="0" smtClean="0">
                <a:latin typeface="Georgia" panose="02040502050405020303" pitchFamily="18" charset="0"/>
              </a:rPr>
              <a:t>complexed, </a:t>
            </a:r>
            <a:r>
              <a:rPr lang="en-US" altLang="zh-TW" sz="2100" dirty="0">
                <a:latin typeface="Georgia" panose="02040502050405020303" pitchFamily="18" charset="0"/>
              </a:rPr>
              <a:t>but </a:t>
            </a:r>
            <a:r>
              <a:rPr lang="en-US" altLang="zh-TW" sz="2100" b="1" dirty="0" smtClean="0">
                <a:latin typeface="Georgia" panose="02040502050405020303" pitchFamily="18" charset="0"/>
              </a:rPr>
              <a:t>powerful</a:t>
            </a:r>
            <a:r>
              <a:rPr lang="en-US" altLang="zh-TW" sz="2100" dirty="0" smtClean="0">
                <a:latin typeface="Georgia" panose="02040502050405020303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100" b="1" dirty="0" smtClean="0">
                <a:latin typeface="Georgia" panose="02040502050405020303" pitchFamily="18" charset="0"/>
              </a:rPr>
              <a:t>Two </a:t>
            </a:r>
            <a:r>
              <a:rPr lang="en-US" altLang="zh-TW" sz="2100" b="1" dirty="0">
                <a:latin typeface="Georgia" panose="02040502050405020303" pitchFamily="18" charset="0"/>
              </a:rPr>
              <a:t>separate physical </a:t>
            </a:r>
            <a:r>
              <a:rPr lang="en-US" altLang="zh-TW" sz="2100" b="1" dirty="0" smtClean="0">
                <a:latin typeface="Georgia" panose="02040502050405020303" pitchFamily="18" charset="0"/>
              </a:rPr>
              <a:t>processors </a:t>
            </a:r>
            <a:r>
              <a:rPr lang="en-US" altLang="zh-TW" sz="2100" dirty="0" smtClean="0">
                <a:latin typeface="Georgia" panose="02040502050405020303" pitchFamily="18" charset="0"/>
              </a:rPr>
              <a:t>in a </a:t>
            </a:r>
            <a:r>
              <a:rPr lang="en-US" altLang="zh-TW" sz="2100" dirty="0" err="1" smtClean="0">
                <a:latin typeface="Georgia" panose="02040502050405020303" pitchFamily="18" charset="0"/>
              </a:rPr>
              <a:t>SoC.</a:t>
            </a:r>
            <a:endParaRPr lang="en-US" altLang="zh-TW" sz="2100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Georgia" panose="02040502050405020303" pitchFamily="18" charset="0"/>
              </a:rPr>
              <a:t>The </a:t>
            </a:r>
            <a:r>
              <a:rPr lang="en-US" altLang="zh-TW" sz="2100" dirty="0">
                <a:latin typeface="Georgia" panose="02040502050405020303" pitchFamily="18" charset="0"/>
              </a:rPr>
              <a:t>software running on each virtual </a:t>
            </a:r>
            <a:r>
              <a:rPr lang="en-US" altLang="zh-TW" sz="2100" dirty="0" smtClean="0">
                <a:latin typeface="Georgia" panose="02040502050405020303" pitchFamily="18" charset="0"/>
              </a:rPr>
              <a:t>processor is </a:t>
            </a:r>
            <a:r>
              <a:rPr lang="en-US" altLang="zh-TW" sz="2100" dirty="0">
                <a:latin typeface="Georgia" panose="02040502050405020303" pitchFamily="18" charset="0"/>
              </a:rPr>
              <a:t>a standalone operating </a:t>
            </a:r>
            <a:r>
              <a:rPr lang="en-US" altLang="zh-TW" sz="2100" dirty="0" smtClean="0">
                <a:latin typeface="Georgia" panose="02040502050405020303" pitchFamily="18" charset="0"/>
              </a:rPr>
              <a:t>system.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Georgia" panose="02040502050405020303" pitchFamily="18" charset="0"/>
              </a:rPr>
              <a:t>Uses </a:t>
            </a:r>
            <a:r>
              <a:rPr lang="en-US" altLang="zh-TW" sz="2100" dirty="0">
                <a:latin typeface="Georgia" panose="02040502050405020303" pitchFamily="18" charset="0"/>
              </a:rPr>
              <a:t>a </a:t>
            </a:r>
            <a:r>
              <a:rPr lang="en-US" altLang="zh-TW" sz="2100" b="1" dirty="0">
                <a:latin typeface="Georgia" panose="02040502050405020303" pitchFamily="18" charset="0"/>
              </a:rPr>
              <a:t>communications protocol </a:t>
            </a:r>
            <a:r>
              <a:rPr lang="en-US" altLang="zh-TW" sz="2100" dirty="0" smtClean="0">
                <a:latin typeface="Georgia" panose="02040502050405020303" pitchFamily="18" charset="0"/>
              </a:rPr>
              <a:t>to associate Secure </a:t>
            </a:r>
            <a:r>
              <a:rPr lang="en-US" altLang="zh-TW" sz="2100" dirty="0">
                <a:latin typeface="Georgia" panose="02040502050405020303" pitchFamily="18" charset="0"/>
              </a:rPr>
              <a:t>world tasks with the Normal world </a:t>
            </a:r>
            <a:r>
              <a:rPr lang="en-US" altLang="zh-TW" sz="2100" dirty="0" smtClean="0">
                <a:latin typeface="Georgia" panose="02040502050405020303" pitchFamily="18" charset="0"/>
              </a:rPr>
              <a:t>thread.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altLang="zh-TW" sz="2400" b="1" dirty="0" smtClean="0"/>
          </a:p>
          <a:p>
            <a:pPr>
              <a:lnSpc>
                <a:spcPct val="100000"/>
              </a:lnSpc>
            </a:pPr>
            <a:endParaRPr lang="en-US" sz="2800" b="1" dirty="0" smtClean="0"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 smtClean="0">
                <a:solidFill>
                  <a:srgbClr val="898989"/>
                </a:solidFill>
                <a:latin typeface="Calibri"/>
                <a:ea typeface="DejaVu Sans"/>
              </a:rPr>
              <a:t>107/05/04</a:t>
            </a:r>
            <a:endParaRPr dirty="0"/>
          </a:p>
        </p:txBody>
      </p:sp>
      <p:sp>
        <p:nvSpPr>
          <p:cNvPr id="6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84984"/>
            <a:ext cx="8831263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81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5.1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Software overview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Secure </a:t>
            </a:r>
            <a:r>
              <a:rPr lang="en-US" altLang="zh-TW" sz="2400" b="1" dirty="0">
                <a:latin typeface="Georgia" panose="02040502050405020303" pitchFamily="18" charset="0"/>
              </a:rPr>
              <a:t>operating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Georgia" panose="02040502050405020303" pitchFamily="18" charset="0"/>
              </a:rPr>
              <a:t>This design enables real-time </a:t>
            </a:r>
            <a:r>
              <a:rPr lang="en-US" altLang="zh-TW" sz="2100" dirty="0">
                <a:latin typeface="Georgia" panose="02040502050405020303" pitchFamily="18" charset="0"/>
              </a:rPr>
              <a:t>response </a:t>
            </a:r>
            <a:r>
              <a:rPr lang="en-US" altLang="zh-TW" sz="2100" dirty="0" smtClean="0">
                <a:latin typeface="Georgia" panose="02040502050405020303" pitchFamily="18" charset="0"/>
              </a:rPr>
              <a:t>and is </a:t>
            </a:r>
            <a:r>
              <a:rPr lang="en-US" altLang="zh-TW" sz="2100" b="1" dirty="0" smtClean="0">
                <a:latin typeface="Georgia" panose="02040502050405020303" pitchFamily="18" charset="0"/>
              </a:rPr>
              <a:t>good for media applications</a:t>
            </a:r>
            <a:r>
              <a:rPr lang="en-US" altLang="zh-TW" sz="2100" dirty="0" smtClean="0">
                <a:latin typeface="Georgia" panose="02040502050405020303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Georgia" panose="02040502050405020303" pitchFamily="18" charset="0"/>
              </a:rPr>
              <a:t>Use </a:t>
            </a:r>
            <a:r>
              <a:rPr lang="en-US" altLang="zh-TW" sz="2100" b="1" dirty="0" smtClean="0">
                <a:latin typeface="Georgia" panose="02040502050405020303" pitchFamily="18" charset="0"/>
              </a:rPr>
              <a:t>MMU </a:t>
            </a:r>
            <a:r>
              <a:rPr lang="en-US" altLang="zh-TW" sz="2100" b="1" dirty="0">
                <a:latin typeface="Georgia" panose="02040502050405020303" pitchFamily="18" charset="0"/>
              </a:rPr>
              <a:t>to separate the Secure world memory space </a:t>
            </a:r>
            <a:r>
              <a:rPr lang="en-US" altLang="zh-TW" sz="2100" dirty="0">
                <a:latin typeface="Georgia" panose="02040502050405020303" pitchFamily="18" charset="0"/>
              </a:rPr>
              <a:t>into multiple user-space sandboxes</a:t>
            </a:r>
            <a:r>
              <a:rPr lang="en-US" altLang="zh-TW" sz="2100" dirty="0" smtClean="0">
                <a:latin typeface="Georgia" panose="02040502050405020303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Georgia" panose="02040502050405020303" pitchFamily="18" charset="0"/>
              </a:rPr>
              <a:t>The </a:t>
            </a:r>
            <a:r>
              <a:rPr lang="en-US" altLang="zh-TW" sz="2100" dirty="0">
                <a:latin typeface="Georgia" panose="02040502050405020303" pitchFamily="18" charset="0"/>
              </a:rPr>
              <a:t>kernel </a:t>
            </a:r>
            <a:r>
              <a:rPr lang="en-US" altLang="zh-TW" sz="2100" dirty="0" smtClean="0">
                <a:latin typeface="Georgia" panose="02040502050405020303" pitchFamily="18" charset="0"/>
              </a:rPr>
              <a:t>can </a:t>
            </a:r>
            <a:r>
              <a:rPr lang="en-US" altLang="zh-TW" sz="2100" b="1" dirty="0">
                <a:latin typeface="Georgia" panose="02040502050405020303" pitchFamily="18" charset="0"/>
              </a:rPr>
              <a:t>enforce the logical isolation </a:t>
            </a:r>
            <a:r>
              <a:rPr lang="en-US" altLang="zh-TW" sz="2100" dirty="0">
                <a:latin typeface="Georgia" panose="02040502050405020303" pitchFamily="18" charset="0"/>
              </a:rPr>
              <a:t>of </a:t>
            </a:r>
            <a:r>
              <a:rPr lang="en-US" altLang="zh-TW" sz="2100" dirty="0" smtClean="0">
                <a:latin typeface="Georgia" panose="02040502050405020303" pitchFamily="18" charset="0"/>
              </a:rPr>
              <a:t>secure tasks to avoid memory space tampered.</a:t>
            </a:r>
            <a:endParaRPr lang="en-US" altLang="zh-TW" sz="2100" b="1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sz="2800" b="1" dirty="0" smtClean="0"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 smtClean="0">
                <a:solidFill>
                  <a:srgbClr val="898989"/>
                </a:solidFill>
                <a:latin typeface="Calibri"/>
                <a:ea typeface="DejaVu Sans"/>
              </a:rPr>
              <a:t>107/05/04</a:t>
            </a:r>
            <a:endParaRPr dirty="0"/>
          </a:p>
        </p:txBody>
      </p:sp>
      <p:sp>
        <p:nvSpPr>
          <p:cNvPr id="6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84984"/>
            <a:ext cx="88312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022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5.1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Software overview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Synchronous library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 simple </a:t>
            </a:r>
            <a:r>
              <a:rPr lang="en-US" altLang="zh-TW" sz="2200" dirty="0">
                <a:latin typeface="Georgia" panose="02040502050405020303" pitchFamily="18" charset="0"/>
              </a:rPr>
              <a:t>library of code in the Secure world which can </a:t>
            </a:r>
            <a:r>
              <a:rPr lang="en-US" altLang="zh-TW" sz="2200" b="1" dirty="0">
                <a:latin typeface="Georgia" panose="02040502050405020303" pitchFamily="18" charset="0"/>
              </a:rPr>
              <a:t>handle one task at a time </a:t>
            </a:r>
            <a:r>
              <a:rPr lang="en-US" altLang="zh-TW" sz="2200" dirty="0" smtClean="0">
                <a:latin typeface="Georgia" panose="02040502050405020303" pitchFamily="18" charset="0"/>
              </a:rPr>
              <a:t>is sufficient </a:t>
            </a:r>
            <a:r>
              <a:rPr lang="en-US" altLang="zh-TW" sz="2200" dirty="0">
                <a:latin typeface="Georgia" panose="02040502050405020303" pitchFamily="18" charset="0"/>
              </a:rPr>
              <a:t>for many applications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This </a:t>
            </a:r>
            <a:r>
              <a:rPr lang="en-US" altLang="zh-TW" sz="2200" dirty="0">
                <a:latin typeface="Georgia" panose="02040502050405020303" pitchFamily="18" charset="0"/>
              </a:rPr>
              <a:t>code library is </a:t>
            </a:r>
            <a:r>
              <a:rPr lang="en-US" altLang="zh-TW" sz="2200" b="1" dirty="0">
                <a:latin typeface="Georgia" panose="02040502050405020303" pitchFamily="18" charset="0"/>
              </a:rPr>
              <a:t>entirely scheduled and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managed </a:t>
            </a:r>
            <a:r>
              <a:rPr lang="en-US" altLang="zh-TW" sz="2200" dirty="0" smtClean="0">
                <a:latin typeface="Georgia" panose="02040502050405020303" pitchFamily="18" charset="0"/>
              </a:rPr>
              <a:t>using </a:t>
            </a:r>
            <a:r>
              <a:rPr lang="en-US" altLang="zh-TW" sz="2200" dirty="0">
                <a:latin typeface="Georgia" panose="02040502050405020303" pitchFamily="18" charset="0"/>
              </a:rPr>
              <a:t>software calls from the Normal world operating system.</a:t>
            </a:r>
            <a:endParaRPr lang="en-US" altLang="zh-TW" sz="2200" b="1" dirty="0" smtClean="0">
              <a:latin typeface="Georgia" panose="0204050205040502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Intermediate options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Use a </a:t>
            </a:r>
            <a:r>
              <a:rPr lang="en-US" altLang="zh-TW" sz="2200" b="1" dirty="0">
                <a:latin typeface="Georgia" panose="02040502050405020303" pitchFamily="18" charset="0"/>
              </a:rPr>
              <a:t>virtual interrupt </a:t>
            </a:r>
            <a:r>
              <a:rPr lang="en-US" altLang="zh-TW" sz="2200" dirty="0" smtClean="0">
                <a:latin typeface="Georgia" panose="02040502050405020303" pitchFamily="18" charset="0"/>
              </a:rPr>
              <a:t>in </a:t>
            </a:r>
            <a:r>
              <a:rPr lang="en-US" altLang="zh-TW" sz="2200" dirty="0">
                <a:latin typeface="Georgia" panose="02040502050405020303" pitchFamily="18" charset="0"/>
              </a:rPr>
              <a:t>the Normal </a:t>
            </a:r>
            <a:r>
              <a:rPr lang="en-US" altLang="zh-TW" sz="2200" dirty="0" smtClean="0">
                <a:latin typeface="Georgia" panose="02040502050405020303" pitchFamily="18" charset="0"/>
              </a:rPr>
              <a:t>world.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Vulnerable </a:t>
            </a:r>
            <a:r>
              <a:rPr lang="en-US" altLang="zh-TW" sz="2200" b="1" dirty="0">
                <a:latin typeface="Georgia" panose="02040502050405020303" pitchFamily="18" charset="0"/>
              </a:rPr>
              <a:t>to a denial-of-service attack </a:t>
            </a:r>
            <a:r>
              <a:rPr lang="en-US" altLang="zh-TW" sz="2200" dirty="0">
                <a:latin typeface="Georgia" panose="02040502050405020303" pitchFamily="18" charset="0"/>
              </a:rPr>
              <a:t>if the Normal world </a:t>
            </a:r>
            <a:r>
              <a:rPr lang="en-US" altLang="zh-TW" sz="2200" dirty="0" smtClean="0">
                <a:latin typeface="Georgia" panose="02040502050405020303" pitchFamily="18" charset="0"/>
              </a:rPr>
              <a:t>operating system </a:t>
            </a:r>
            <a:r>
              <a:rPr lang="en-US" altLang="zh-TW" sz="2200" dirty="0">
                <a:latin typeface="Georgia" panose="02040502050405020303" pitchFamily="18" charset="0"/>
              </a:rPr>
              <a:t>stopped providing the virtual </a:t>
            </a:r>
            <a:r>
              <a:rPr lang="en-US" altLang="zh-TW" sz="2200" dirty="0" smtClean="0">
                <a:latin typeface="Georgia" panose="02040502050405020303" pitchFamily="18" charset="0"/>
              </a:rPr>
              <a:t>interrupt.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For </a:t>
            </a:r>
            <a:r>
              <a:rPr lang="en-US" altLang="zh-TW" sz="2200" dirty="0">
                <a:latin typeface="Georgia" panose="02040502050405020303" pitchFamily="18" charset="0"/>
              </a:rPr>
              <a:t>many </a:t>
            </a:r>
            <a:r>
              <a:rPr lang="en-US" altLang="zh-TW" sz="2200" dirty="0" smtClean="0">
                <a:latin typeface="Georgia" panose="02040502050405020303" pitchFamily="18" charset="0"/>
              </a:rPr>
              <a:t>cases, </a:t>
            </a:r>
            <a:r>
              <a:rPr lang="en-US" altLang="zh-TW" sz="2200" dirty="0">
                <a:latin typeface="Georgia" panose="02040502050405020303" pitchFamily="18" charset="0"/>
              </a:rPr>
              <a:t>this is not </a:t>
            </a:r>
            <a:r>
              <a:rPr lang="en-US" altLang="zh-TW" sz="2200" dirty="0" smtClean="0">
                <a:latin typeface="Georgia" panose="02040502050405020303" pitchFamily="18" charset="0"/>
              </a:rPr>
              <a:t>a problematic </a:t>
            </a:r>
            <a:r>
              <a:rPr lang="en-US" altLang="zh-TW" sz="2200" dirty="0">
                <a:latin typeface="Georgia" panose="02040502050405020303" pitchFamily="18" charset="0"/>
              </a:rPr>
              <a:t>attack. </a:t>
            </a:r>
            <a:endParaRPr lang="en-US" sz="2200" b="1" dirty="0" smtClean="0">
              <a:latin typeface="Georgia" panose="02040502050405020303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 smtClean="0">
                <a:solidFill>
                  <a:srgbClr val="898989"/>
                </a:solidFill>
                <a:latin typeface="Calibri"/>
                <a:ea typeface="DejaVu Sans"/>
              </a:rPr>
              <a:t>107/05/04</a:t>
            </a:r>
            <a:endParaRPr dirty="0"/>
          </a:p>
        </p:txBody>
      </p:sp>
      <p:sp>
        <p:nvSpPr>
          <p:cNvPr id="6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6013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792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5.2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Booting a secure system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764704"/>
            <a:ext cx="8229240" cy="5903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Boot sequence </a:t>
            </a: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lvl="2" indent="-457200" algn="just">
              <a:buFont typeface="Arial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Attackers can </a:t>
            </a:r>
            <a:r>
              <a:rPr lang="en-US" altLang="zh-TW" sz="2200" dirty="0">
                <a:latin typeface="Georgia" panose="02040502050405020303" pitchFamily="18" charset="0"/>
              </a:rPr>
              <a:t>break the software while the device is </a:t>
            </a:r>
            <a:r>
              <a:rPr lang="en-US" altLang="zh-TW" sz="2200" b="1" dirty="0">
                <a:latin typeface="Georgia" panose="02040502050405020303" pitchFamily="18" charset="0"/>
              </a:rPr>
              <a:t>powered down</a:t>
            </a:r>
            <a:r>
              <a:rPr lang="en-US" altLang="zh-TW" sz="2200" dirty="0">
                <a:latin typeface="Georgia" panose="02040502050405020303" pitchFamily="18" charset="0"/>
              </a:rPr>
              <a:t>,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replace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the Secure world software </a:t>
            </a:r>
            <a:r>
              <a:rPr lang="en-US" altLang="zh-TW" sz="2200" b="1" dirty="0">
                <a:latin typeface="Georgia" panose="02040502050405020303" pitchFamily="18" charset="0"/>
              </a:rPr>
              <a:t>image in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flash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Use </a:t>
            </a:r>
            <a:r>
              <a:rPr lang="en-US" altLang="zh-TW" sz="2200" dirty="0">
                <a:latin typeface="Georgia" panose="02040502050405020303" pitchFamily="18" charset="0"/>
              </a:rPr>
              <a:t>a </a:t>
            </a:r>
            <a:r>
              <a:rPr lang="en-US" altLang="zh-TW" sz="2200" b="1" dirty="0">
                <a:latin typeface="Georgia" panose="02040502050405020303" pitchFamily="18" charset="0"/>
              </a:rPr>
              <a:t>chain of trust </a:t>
            </a:r>
            <a:r>
              <a:rPr lang="en-US" altLang="zh-TW" sz="2200" dirty="0" smtClean="0">
                <a:latin typeface="Georgia" panose="02040502050405020303" pitchFamily="18" charset="0"/>
              </a:rPr>
              <a:t>for all Secure world software, and a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root of trust </a:t>
            </a:r>
            <a:r>
              <a:rPr lang="en-US" altLang="zh-TW" sz="2200" dirty="0" smtClean="0">
                <a:latin typeface="Georgia" panose="02040502050405020303" pitchFamily="18" charset="0"/>
              </a:rPr>
              <a:t>in normal world software to avoid being tampered with.</a:t>
            </a:r>
          </a:p>
          <a:p>
            <a:pPr>
              <a:lnSpc>
                <a:spcPct val="100000"/>
              </a:lnSpc>
            </a:pPr>
            <a:endParaRPr lang="en-US" sz="2800" b="1" strike="noStrike" dirty="0" smtClean="0">
              <a:latin typeface="Calibri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1" y="3211306"/>
            <a:ext cx="8631237" cy="350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latin typeface="Georgia" panose="02040502050405020303" pitchFamily="18" charset="0"/>
              </a:rPr>
              <a:t>Overview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" y="1484784"/>
            <a:ext cx="8229240" cy="4823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Georgia" panose="02040502050405020303" pitchFamily="18" charset="0"/>
              </a:rPr>
              <a:t>4.2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Processor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Georgia" panose="02040502050405020303" pitchFamily="18" charset="0"/>
              </a:rPr>
              <a:t>4.3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Reuse of AMBA2 AHB IP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5.2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Booting a secure system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Boot sequence </a:t>
            </a: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Georgia" panose="02040502050405020303" pitchFamily="18" charset="0"/>
              </a:rPr>
              <a:t>A </a:t>
            </a:r>
            <a:r>
              <a:rPr lang="en-US" altLang="zh-TW" sz="22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2200" b="1" dirty="0">
                <a:latin typeface="Georgia" panose="02040502050405020303" pitchFamily="18" charset="0"/>
              </a:rPr>
              <a:t>-enabled</a:t>
            </a:r>
            <a:r>
              <a:rPr lang="en-US" altLang="zh-TW" sz="2200" dirty="0">
                <a:latin typeface="Georgia" panose="02040502050405020303" pitchFamily="18" charset="0"/>
              </a:rPr>
              <a:t> processor starts in the Secure world when it is powered on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Enables </a:t>
            </a:r>
            <a:r>
              <a:rPr lang="en-US" altLang="zh-TW" sz="2200" dirty="0">
                <a:latin typeface="Georgia" panose="02040502050405020303" pitchFamily="18" charset="0"/>
              </a:rPr>
              <a:t>any </a:t>
            </a:r>
            <a:r>
              <a:rPr lang="en-US" altLang="zh-TW" sz="2200" b="1" dirty="0">
                <a:latin typeface="Georgia" panose="02040502050405020303" pitchFamily="18" charset="0"/>
              </a:rPr>
              <a:t>sensitive security checks </a:t>
            </a:r>
            <a:r>
              <a:rPr lang="en-US" altLang="zh-TW" sz="2200" dirty="0">
                <a:latin typeface="Georgia" panose="02040502050405020303" pitchFamily="18" charset="0"/>
              </a:rPr>
              <a:t>to run before the Normal world software has </a:t>
            </a:r>
            <a:r>
              <a:rPr lang="en-US" altLang="zh-TW" sz="2200" dirty="0" smtClean="0">
                <a:latin typeface="Georgia" panose="02040502050405020303" pitchFamily="18" charset="0"/>
              </a:rPr>
              <a:t>an opportunity </a:t>
            </a:r>
            <a:r>
              <a:rPr lang="en-US" altLang="zh-TW" sz="2200" dirty="0">
                <a:latin typeface="Georgia" panose="02040502050405020303" pitchFamily="18" charset="0"/>
              </a:rPr>
              <a:t>to modify any aspect of the </a:t>
            </a:r>
            <a:r>
              <a:rPr lang="en-US" altLang="zh-TW" sz="2200" dirty="0" smtClean="0">
                <a:latin typeface="Georgia" panose="02040502050405020303" pitchFamily="18" charset="0"/>
              </a:rPr>
              <a:t>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strike="noStrike" dirty="0" smtClean="0">
              <a:latin typeface="Georgia" panose="02040502050405020303" pitchFamily="18" charset="0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212976"/>
            <a:ext cx="8631237" cy="350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564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5.2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Booting a secure system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>
              <a:lnSpc>
                <a:spcPct val="100000"/>
              </a:lnSpc>
              <a:buFont typeface="Arial"/>
              <a:buChar char="•"/>
            </a:pPr>
            <a:endParaRPr lang="en-US" altLang="zh-TW" sz="2800" b="1" dirty="0" smtClean="0">
              <a:latin typeface="Georgia" panose="02040502050405020303" pitchFamily="18" charset="0"/>
            </a:endParaRPr>
          </a:p>
          <a:p>
            <a:pPr indent="-457200">
              <a:lnSpc>
                <a:spcPct val="100000"/>
              </a:lnSpc>
              <a:buFont typeface="Arial"/>
              <a:buChar char="•"/>
            </a:pPr>
            <a:r>
              <a:rPr lang="en-US" altLang="zh-TW" sz="2800" b="1" dirty="0" smtClean="0">
                <a:latin typeface="Georgia" panose="02040502050405020303" pitchFamily="18" charset="0"/>
              </a:rPr>
              <a:t>Boot </a:t>
            </a:r>
            <a:r>
              <a:rPr lang="en-US" altLang="zh-TW" sz="2800" b="1" dirty="0">
                <a:latin typeface="Georgia" panose="02040502050405020303" pitchFamily="18" charset="0"/>
              </a:rPr>
              <a:t>sequence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System control coprocessor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lockdown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Georgia" panose="02040502050405020303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Provide additional protection for the system.(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unmodifiable</a:t>
            </a:r>
            <a:r>
              <a:rPr lang="en-US" altLang="zh-TW" sz="2200" dirty="0" smtClean="0">
                <a:latin typeface="Georgia" panose="02040502050405020303" pitchFamily="18" charset="0"/>
              </a:rPr>
              <a:t>)</a:t>
            </a:r>
          </a:p>
          <a:p>
            <a:pPr lvl="2" algn="just"/>
            <a:endParaRPr lang="en-US" altLang="zh-TW" sz="2200" dirty="0" smtClean="0">
              <a:latin typeface="Georgia" panose="02040502050405020303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Use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CP15SDISABLE </a:t>
            </a:r>
            <a:r>
              <a:rPr lang="en-US" altLang="zh-TW" sz="2200" dirty="0">
                <a:latin typeface="Georgia" panose="02040502050405020303" pitchFamily="18" charset="0"/>
              </a:rPr>
              <a:t>processor input </a:t>
            </a:r>
            <a:r>
              <a:rPr lang="en-US" altLang="zh-TW" sz="2200" dirty="0" smtClean="0">
                <a:latin typeface="Georgia" panose="02040502050405020303" pitchFamily="18" charset="0"/>
              </a:rPr>
              <a:t>signal to lock-down </a:t>
            </a:r>
            <a:r>
              <a:rPr lang="en-US" altLang="zh-TW" sz="2200" dirty="0">
                <a:latin typeface="Georgia" panose="02040502050405020303" pitchFamily="18" charset="0"/>
              </a:rPr>
              <a:t>some of the critical Secure world configuration options </a:t>
            </a:r>
            <a:r>
              <a:rPr lang="en-US" altLang="zh-TW" sz="2200" dirty="0" smtClean="0">
                <a:latin typeface="Georgia" panose="02040502050405020303" pitchFamily="18" charset="0"/>
              </a:rPr>
              <a:t>in CP15.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altLang="zh-TW" sz="4800" b="1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sz="2800" b="1" strike="noStrike" dirty="0" smtClean="0">
              <a:latin typeface="Calibri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88990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5.2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Booting a secure system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Secure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Cryptographic </a:t>
            </a:r>
            <a:r>
              <a:rPr lang="en-US" altLang="zh-TW" sz="2400" b="1" dirty="0">
                <a:latin typeface="Georgia" panose="02040502050405020303" pitchFamily="18" charset="0"/>
              </a:rPr>
              <a:t>signature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protocol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2200" dirty="0" smtClean="0">
              <a:latin typeface="Georgia" panose="02040502050405020303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Cryptographic checks in Secure </a:t>
            </a:r>
            <a:r>
              <a:rPr lang="en-US" altLang="zh-TW" sz="2200" b="1" dirty="0">
                <a:latin typeface="Georgia" panose="02040502050405020303" pitchFamily="18" charset="0"/>
              </a:rPr>
              <a:t>world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boot process </a:t>
            </a:r>
            <a:r>
              <a:rPr lang="en-US" altLang="zh-TW" sz="2200" dirty="0" smtClean="0">
                <a:latin typeface="Georgia" panose="02040502050405020303" pitchFamily="18" charset="0"/>
              </a:rPr>
              <a:t>to assert </a:t>
            </a:r>
            <a:r>
              <a:rPr lang="en-US" altLang="zh-TW" sz="2200" dirty="0">
                <a:latin typeface="Georgia" panose="02040502050405020303" pitchFamily="18" charset="0"/>
              </a:rPr>
              <a:t>the integrity of all of the Secure world </a:t>
            </a:r>
            <a:r>
              <a:rPr lang="en-US" altLang="zh-TW" sz="2200" dirty="0" smtClean="0">
                <a:latin typeface="Georgia" panose="02040502050405020303" pitchFamily="18" charset="0"/>
              </a:rPr>
              <a:t>software images </a:t>
            </a:r>
            <a:r>
              <a:rPr lang="en-US" altLang="zh-TW" sz="2200" dirty="0">
                <a:latin typeface="Georgia" panose="02040502050405020303" pitchFamily="18" charset="0"/>
              </a:rPr>
              <a:t>that </a:t>
            </a:r>
            <a:r>
              <a:rPr lang="en-US" altLang="zh-TW" sz="2200" dirty="0" smtClean="0">
                <a:latin typeface="Georgia" panose="02040502050405020303" pitchFamily="18" charset="0"/>
              </a:rPr>
              <a:t>are executed.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Preventing </a:t>
            </a:r>
            <a:r>
              <a:rPr lang="en-US" altLang="zh-TW" sz="2200" b="1" dirty="0">
                <a:latin typeface="Georgia" panose="02040502050405020303" pitchFamily="18" charset="0"/>
              </a:rPr>
              <a:t>any unauthorized or maliciously </a:t>
            </a:r>
            <a:r>
              <a:rPr lang="en-US" altLang="zh-TW" sz="2200" dirty="0" smtClean="0">
                <a:latin typeface="Georgia" panose="02040502050405020303" pitchFamily="18" charset="0"/>
              </a:rPr>
              <a:t>modified software </a:t>
            </a:r>
            <a:r>
              <a:rPr lang="en-US" altLang="zh-TW" sz="2200" dirty="0">
                <a:latin typeface="Georgia" panose="02040502050405020303" pitchFamily="18" charset="0"/>
              </a:rPr>
              <a:t>from </a:t>
            </a:r>
            <a:r>
              <a:rPr lang="en-US" altLang="zh-TW" sz="2200" dirty="0" smtClean="0">
                <a:latin typeface="Georgia" panose="02040502050405020303" pitchFamily="18" charset="0"/>
              </a:rPr>
              <a:t>running.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b="1" dirty="0">
                <a:latin typeface="Georgia" panose="02040502050405020303" pitchFamily="18" charset="0"/>
              </a:rPr>
              <a:t>most logical cryptographic protocol </a:t>
            </a:r>
            <a:r>
              <a:rPr lang="en-US" altLang="zh-TW" sz="2200" dirty="0">
                <a:latin typeface="Georgia" panose="02040502050405020303" pitchFamily="18" charset="0"/>
              </a:rPr>
              <a:t>to apply is </a:t>
            </a:r>
            <a:r>
              <a:rPr lang="en-US" altLang="zh-TW" sz="2200" dirty="0" smtClean="0">
                <a:latin typeface="Georgia" panose="02040502050405020303" pitchFamily="18" charset="0"/>
              </a:rPr>
              <a:t>a </a:t>
            </a:r>
            <a:r>
              <a:rPr lang="en-US" altLang="zh-TW" sz="2200" dirty="0">
                <a:latin typeface="Georgia" panose="02040502050405020303" pitchFamily="18" charset="0"/>
              </a:rPr>
              <a:t>public-key </a:t>
            </a:r>
            <a:r>
              <a:rPr lang="en-US" altLang="zh-TW" sz="2200" dirty="0" smtClean="0">
                <a:latin typeface="Georgia" panose="02040502050405020303" pitchFamily="18" charset="0"/>
              </a:rPr>
              <a:t>signature algorithm</a:t>
            </a:r>
            <a:r>
              <a:rPr lang="en-US" altLang="zh-TW" sz="2200" dirty="0">
                <a:latin typeface="Georgia" panose="02040502050405020303" pitchFamily="18" charset="0"/>
              </a:rPr>
              <a:t>, </a:t>
            </a:r>
            <a:r>
              <a:rPr lang="en-US" altLang="zh-TW" sz="2200" b="1" dirty="0">
                <a:latin typeface="Georgia" panose="02040502050405020303" pitchFamily="18" charset="0"/>
              </a:rPr>
              <a:t>such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as RSA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Vendor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uses their </a:t>
            </a:r>
            <a:r>
              <a:rPr lang="en-US" altLang="zh-TW" sz="2200" b="1" dirty="0">
                <a:latin typeface="Georgia" panose="02040502050405020303" pitchFamily="18" charset="0"/>
              </a:rPr>
              <a:t>Private Key </a:t>
            </a:r>
            <a:r>
              <a:rPr lang="en-US" altLang="zh-TW" sz="2200" dirty="0">
                <a:latin typeface="Georgia" panose="02040502050405020303" pitchFamily="18" charset="0"/>
              </a:rPr>
              <a:t>(</a:t>
            </a:r>
            <a:r>
              <a:rPr lang="en-US" altLang="zh-TW" sz="2200" dirty="0" err="1">
                <a:latin typeface="Georgia" panose="02040502050405020303" pitchFamily="18" charset="0"/>
              </a:rPr>
              <a:t>PrK</a:t>
            </a:r>
            <a:r>
              <a:rPr lang="en-US" altLang="zh-TW" sz="2200" dirty="0">
                <a:latin typeface="Georgia" panose="02040502050405020303" pitchFamily="18" charset="0"/>
              </a:rPr>
              <a:t>) to generate a </a:t>
            </a:r>
            <a:r>
              <a:rPr lang="en-US" altLang="zh-TW" sz="2200" dirty="0" smtClean="0">
                <a:latin typeface="Georgia" panose="02040502050405020303" pitchFamily="18" charset="0"/>
              </a:rPr>
              <a:t>signature of </a:t>
            </a:r>
            <a:r>
              <a:rPr lang="en-US" altLang="zh-TW" sz="2200" dirty="0">
                <a:latin typeface="Georgia" panose="02040502050405020303" pitchFamily="18" charset="0"/>
              </a:rPr>
              <a:t>the </a:t>
            </a:r>
            <a:r>
              <a:rPr lang="en-US" altLang="zh-TW" sz="2200" dirty="0" smtClean="0">
                <a:latin typeface="Georgia" panose="02040502050405020303" pitchFamily="18" charset="0"/>
              </a:rPr>
              <a:t>code.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b="1" dirty="0" err="1" smtClean="0">
                <a:latin typeface="Georgia" panose="02040502050405020303" pitchFamily="18" charset="0"/>
              </a:rPr>
              <a:t>PuK</a:t>
            </a:r>
            <a:r>
              <a:rPr lang="en-US" altLang="zh-TW" sz="2200" dirty="0">
                <a:latin typeface="Georgia" panose="02040502050405020303" pitchFamily="18" charset="0"/>
              </a:rPr>
              <a:t>(</a:t>
            </a:r>
            <a:r>
              <a:rPr lang="en-US" altLang="zh-TW" sz="2200" dirty="0" smtClean="0">
                <a:latin typeface="Georgia" panose="02040502050405020303" pitchFamily="18" charset="0"/>
              </a:rPr>
              <a:t>public keys) in this signature protocol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cannot </a:t>
            </a:r>
            <a:r>
              <a:rPr lang="en-US" altLang="zh-TW" sz="2200" b="1" dirty="0">
                <a:latin typeface="Georgia" panose="02040502050405020303" pitchFamily="18" charset="0"/>
              </a:rPr>
              <a:t>be replaced by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attackers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  <a:endParaRPr lang="en-US" altLang="zh-TW" sz="2200" b="1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sz="2200" b="1" strike="noStrike" dirty="0" smtClean="0">
              <a:latin typeface="Calibri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01618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5.2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Booting a secure system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Secure boot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Chain </a:t>
            </a:r>
            <a:r>
              <a:rPr lang="en-US" altLang="zh-TW" sz="2400" b="1" dirty="0">
                <a:latin typeface="Georgia" panose="02040502050405020303" pitchFamily="18" charset="0"/>
              </a:rPr>
              <a:t>of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trust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b="1" dirty="0">
                <a:latin typeface="Georgia" panose="02040502050405020303" pitchFamily="18" charset="0"/>
              </a:rPr>
              <a:t>secure boot process </a:t>
            </a:r>
            <a:r>
              <a:rPr lang="en-US" altLang="zh-TW" sz="2200" dirty="0">
                <a:latin typeface="Georgia" panose="02040502050405020303" pitchFamily="18" charset="0"/>
              </a:rPr>
              <a:t>implements a chain of trust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Every component </a:t>
            </a:r>
            <a:r>
              <a:rPr lang="en-US" altLang="zh-TW" sz="2200" b="1" dirty="0">
                <a:latin typeface="Georgia" panose="02040502050405020303" pitchFamily="18" charset="0"/>
              </a:rPr>
              <a:t>can be authenticated </a:t>
            </a:r>
            <a:r>
              <a:rPr lang="en-US" altLang="zh-TW" sz="2200" dirty="0">
                <a:latin typeface="Georgia" panose="02040502050405020303" pitchFamily="18" charset="0"/>
              </a:rPr>
              <a:t>before being </a:t>
            </a:r>
            <a:r>
              <a:rPr lang="en-US" altLang="zh-TW" sz="2200" dirty="0" smtClean="0">
                <a:latin typeface="Georgia" panose="02040502050405020303" pitchFamily="18" charset="0"/>
              </a:rPr>
              <a:t>executed.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Also known </a:t>
            </a:r>
            <a:r>
              <a:rPr lang="en-US" altLang="zh-TW" sz="2200" dirty="0">
                <a:latin typeface="Georgia" panose="02040502050405020303" pitchFamily="18" charset="0"/>
              </a:rPr>
              <a:t>as the </a:t>
            </a:r>
            <a:r>
              <a:rPr lang="en-US" altLang="zh-TW" sz="2200" b="1" dirty="0">
                <a:latin typeface="Georgia" panose="02040502050405020303" pitchFamily="18" charset="0"/>
              </a:rPr>
              <a:t>root of trust</a:t>
            </a:r>
            <a:r>
              <a:rPr lang="en-US" altLang="zh-TW" sz="2200" dirty="0">
                <a:latin typeface="Georgia" panose="02040502050405020303" pitchFamily="18" charset="0"/>
              </a:rPr>
              <a:t>, must be located </a:t>
            </a:r>
            <a:r>
              <a:rPr lang="en-US" altLang="zh-TW" sz="2200" b="1" dirty="0">
                <a:latin typeface="Georgia" panose="02040502050405020303" pitchFamily="18" charset="0"/>
              </a:rPr>
              <a:t>in the on-</a:t>
            </a:r>
            <a:r>
              <a:rPr lang="en-US" altLang="zh-TW" sz="2200" b="1" dirty="0" err="1">
                <a:latin typeface="Georgia" panose="02040502050405020303" pitchFamily="18" charset="0"/>
              </a:rPr>
              <a:t>SoC</a:t>
            </a:r>
            <a:r>
              <a:rPr lang="en-US" altLang="zh-TW" sz="2200" b="1" dirty="0">
                <a:latin typeface="Georgia" panose="02040502050405020303" pitchFamily="18" charset="0"/>
              </a:rPr>
              <a:t>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ROM.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Use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On-</a:t>
            </a:r>
            <a:r>
              <a:rPr lang="en-US" altLang="zh-TW" sz="2200" b="1" dirty="0" err="1" smtClean="0">
                <a:latin typeface="Georgia" panose="02040502050405020303" pitchFamily="18" charset="0"/>
              </a:rPr>
              <a:t>SoC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 One-Time-Programmable</a:t>
            </a:r>
            <a:r>
              <a:rPr lang="en-US" altLang="zh-TW" sz="2200" dirty="0" smtClean="0">
                <a:latin typeface="Georgia" panose="02040502050405020303" pitchFamily="18" charset="0"/>
              </a:rPr>
              <a:t>(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OTP</a:t>
            </a:r>
            <a:r>
              <a:rPr lang="en-US" altLang="zh-TW" sz="2200" dirty="0">
                <a:latin typeface="Georgia" panose="02040502050405020303" pitchFamily="18" charset="0"/>
              </a:rPr>
              <a:t>) </a:t>
            </a:r>
            <a:r>
              <a:rPr lang="en-US" altLang="zh-TW" sz="2200" dirty="0" smtClean="0">
                <a:latin typeface="Georgia" panose="02040502050405020303" pitchFamily="18" charset="0"/>
              </a:rPr>
              <a:t>hardware to </a:t>
            </a:r>
            <a:r>
              <a:rPr lang="en-US" altLang="zh-TW" sz="2200" dirty="0">
                <a:latin typeface="Georgia" panose="02040502050405020303" pitchFamily="18" charset="0"/>
              </a:rPr>
              <a:t>risk of class </a:t>
            </a:r>
            <a:r>
              <a:rPr lang="en-US" altLang="zh-TW" sz="2200" dirty="0" smtClean="0">
                <a:latin typeface="Georgia" panose="02040502050405020303" pitchFamily="18" charset="0"/>
              </a:rPr>
              <a:t>break attacks</a:t>
            </a:r>
            <a:r>
              <a:rPr lang="en-US" altLang="zh-TW" sz="2200" dirty="0">
                <a:latin typeface="Georgia" panose="02040502050405020303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On-</a:t>
            </a:r>
            <a:r>
              <a:rPr lang="en-US" altLang="zh-TW" sz="2400" b="1" dirty="0" err="1" smtClean="0">
                <a:latin typeface="Georgia" panose="02040502050405020303" pitchFamily="18" charset="0"/>
              </a:rPr>
              <a:t>SoC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400" b="1" dirty="0">
                <a:latin typeface="Georgia" panose="02040502050405020303" pitchFamily="18" charset="0"/>
              </a:rPr>
              <a:t>Secure world or Off-</a:t>
            </a:r>
            <a:r>
              <a:rPr lang="en-US" altLang="zh-TW" sz="2400" b="1" dirty="0" err="1">
                <a:latin typeface="Georgia" panose="02040502050405020303" pitchFamily="18" charset="0"/>
              </a:rPr>
              <a:t>SoC</a:t>
            </a:r>
            <a:r>
              <a:rPr lang="en-US" altLang="zh-TW" sz="2400" b="1" dirty="0">
                <a:latin typeface="Georgia" panose="02040502050405020303" pitchFamily="18" charset="0"/>
              </a:rPr>
              <a:t> Secure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world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Georgia" panose="02040502050405020303" pitchFamily="18" charset="0"/>
              </a:rPr>
              <a:t>The simplest defense </a:t>
            </a:r>
            <a:r>
              <a:rPr lang="en-US" altLang="zh-TW" sz="2200" b="1" dirty="0">
                <a:latin typeface="Georgia" panose="02040502050405020303" pitchFamily="18" charset="0"/>
              </a:rPr>
              <a:t>against shack attacks </a:t>
            </a:r>
            <a:r>
              <a:rPr lang="en-US" altLang="zh-TW" sz="2200" dirty="0">
                <a:latin typeface="Georgia" panose="02040502050405020303" pitchFamily="18" charset="0"/>
              </a:rPr>
              <a:t>is to </a:t>
            </a:r>
            <a:r>
              <a:rPr lang="en-US" altLang="zh-TW" sz="2200" b="1" dirty="0">
                <a:latin typeface="Georgia" panose="02040502050405020303" pitchFamily="18" charset="0"/>
              </a:rPr>
              <a:t>keep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Secure </a:t>
            </a:r>
            <a:r>
              <a:rPr lang="en-US" altLang="zh-TW" sz="2200" b="1" dirty="0">
                <a:latin typeface="Georgia" panose="02040502050405020303" pitchFamily="18" charset="0"/>
              </a:rPr>
              <a:t>world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resource </a:t>
            </a:r>
            <a:r>
              <a:rPr lang="en-US" altLang="zh-TW" sz="2200" dirty="0" smtClean="0">
                <a:latin typeface="Georgia" panose="02040502050405020303" pitchFamily="18" charset="0"/>
              </a:rPr>
              <a:t>execution </a:t>
            </a:r>
            <a:r>
              <a:rPr lang="en-US" altLang="zh-TW" sz="2200" dirty="0">
                <a:latin typeface="Georgia" panose="02040502050405020303" pitchFamily="18" charset="0"/>
              </a:rPr>
              <a:t>located </a:t>
            </a:r>
            <a:r>
              <a:rPr lang="en-US" altLang="zh-TW" sz="2200" b="1" dirty="0">
                <a:latin typeface="Georgia" panose="02040502050405020303" pitchFamily="18" charset="0"/>
              </a:rPr>
              <a:t>in on-</a:t>
            </a:r>
            <a:r>
              <a:rPr lang="en-US" altLang="zh-TW" sz="2200" b="1" dirty="0" err="1">
                <a:latin typeface="Georgia" panose="02040502050405020303" pitchFamily="18" charset="0"/>
              </a:rPr>
              <a:t>SoC</a:t>
            </a:r>
            <a:r>
              <a:rPr lang="en-US" altLang="zh-TW" sz="2200" b="1" dirty="0">
                <a:latin typeface="Georgia" panose="02040502050405020303" pitchFamily="18" charset="0"/>
              </a:rPr>
              <a:t> memory</a:t>
            </a:r>
            <a:r>
              <a:rPr lang="en-US" altLang="zh-TW" sz="2200" dirty="0">
                <a:latin typeface="Georgia" panose="02040502050405020303" pitchFamily="18" charset="0"/>
              </a:rPr>
              <a:t> locations.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Difficult </a:t>
            </a:r>
            <a:r>
              <a:rPr lang="en-US" altLang="zh-TW" sz="2200" dirty="0">
                <a:latin typeface="Georgia" panose="02040502050405020303" pitchFamily="18" charset="0"/>
              </a:rPr>
              <a:t>to snoop or </a:t>
            </a:r>
            <a:r>
              <a:rPr lang="en-US" altLang="zh-TW" sz="2200" dirty="0" smtClean="0">
                <a:latin typeface="Georgia" panose="02040502050405020303" pitchFamily="18" charset="0"/>
              </a:rPr>
              <a:t>modify data values.</a:t>
            </a:r>
            <a:endParaRPr lang="en-US" altLang="zh-TW" sz="22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66631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</a:t>
            </a:r>
            <a:r>
              <a:rPr lang="en-US" sz="3600" b="1" dirty="0">
                <a:latin typeface="Georgia" panose="02040502050405020303" pitchFamily="18" charset="0"/>
              </a:rPr>
              <a:t>.3 </a:t>
            </a:r>
            <a:r>
              <a:rPr lang="en-US" altLang="zh-TW" sz="3600" b="1" dirty="0">
                <a:latin typeface="Georgia" panose="02040502050405020303" pitchFamily="18" charset="0"/>
              </a:rPr>
              <a:t>Monitor mode software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Georgia" panose="02040502050405020303" pitchFamily="18" charset="0"/>
              </a:rPr>
              <a:t>Provide </a:t>
            </a:r>
            <a:r>
              <a:rPr lang="en-US" altLang="zh-TW" sz="2400" b="1" dirty="0">
                <a:latin typeface="Georgia" panose="02040502050405020303" pitchFamily="18" charset="0"/>
              </a:rPr>
              <a:t>a robust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gatekeeper</a:t>
            </a:r>
            <a:r>
              <a:rPr lang="en-US" altLang="zh-TW" sz="2400" dirty="0" smtClean="0">
                <a:latin typeface="Georgia" panose="02040502050405020303" pitchFamily="18" charset="0"/>
              </a:rPr>
              <a:t> and manages </a:t>
            </a:r>
            <a:r>
              <a:rPr lang="en-US" altLang="zh-TW" sz="2400" dirty="0">
                <a:latin typeface="Georgia" panose="02040502050405020303" pitchFamily="18" charset="0"/>
              </a:rPr>
              <a:t>the switches between the Secure and Non-secure </a:t>
            </a:r>
            <a:r>
              <a:rPr lang="en-US" altLang="zh-TW" sz="2400" dirty="0" smtClean="0">
                <a:latin typeface="Georgia" panose="02040502050405020303" pitchFamily="18" charset="0"/>
              </a:rPr>
              <a:t>processor.</a:t>
            </a: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indent="-457200" algn="just">
              <a:lnSpc>
                <a:spcPct val="100000"/>
              </a:lnSpc>
              <a:buFont typeface="Arial"/>
              <a:buChar char="•"/>
            </a:pPr>
            <a:r>
              <a:rPr lang="en-US" altLang="zh-TW" sz="2800" b="1" dirty="0" smtClean="0">
                <a:latin typeface="Georgia" panose="02040502050405020303" pitchFamily="18" charset="0"/>
              </a:rPr>
              <a:t>Context </a:t>
            </a:r>
            <a:r>
              <a:rPr lang="en-US" altLang="zh-TW" sz="2800" b="1" dirty="0">
                <a:latin typeface="Georgia" panose="02040502050405020303" pitchFamily="18" charset="0"/>
              </a:rPr>
              <a:t>switching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altLang="zh-TW" sz="2400" b="1" dirty="0">
                <a:latin typeface="Georgia" panose="02040502050405020303" pitchFamily="18" charset="0"/>
              </a:rPr>
              <a:t>Hardware exceptions: IRQ, FIQ, external abort</a:t>
            </a:r>
            <a:r>
              <a:rPr lang="fr-FR" altLang="zh-TW" sz="2400" b="1" dirty="0" smtClean="0">
                <a:latin typeface="Georgia" panose="02040502050405020303" pitchFamily="18" charset="0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 </a:t>
            </a:r>
            <a:r>
              <a:rPr lang="en-US" altLang="zh-TW" sz="2200" b="1" dirty="0">
                <a:latin typeface="Georgia" panose="02040502050405020303" pitchFamily="18" charset="0"/>
              </a:rPr>
              <a:t>full context switch </a:t>
            </a:r>
            <a:r>
              <a:rPr lang="en-US" altLang="zh-TW" sz="2200" dirty="0">
                <a:latin typeface="Georgia" panose="02040502050405020303" pitchFamily="18" charset="0"/>
              </a:rPr>
              <a:t>of all state is </a:t>
            </a:r>
            <a:r>
              <a:rPr lang="en-US" altLang="zh-TW" sz="2200" dirty="0" smtClean="0">
                <a:latin typeface="Georgia" panose="02040502050405020303" pitchFamily="18" charset="0"/>
              </a:rPr>
              <a:t>required.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Software </a:t>
            </a:r>
            <a:r>
              <a:rPr lang="en-US" altLang="zh-TW" sz="2400" b="1" dirty="0">
                <a:latin typeface="Georgia" panose="02040502050405020303" pitchFamily="18" charset="0"/>
              </a:rPr>
              <a:t>exception: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SMC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Georgia" panose="02040502050405020303" pitchFamily="18" charset="0"/>
              </a:rPr>
              <a:t>Efficient software </a:t>
            </a:r>
            <a:r>
              <a:rPr lang="en-US" altLang="zh-TW" sz="2200" b="1" dirty="0">
                <a:latin typeface="Georgia" panose="02040502050405020303" pitchFamily="18" charset="0"/>
              </a:rPr>
              <a:t>communications protocols </a:t>
            </a:r>
            <a:r>
              <a:rPr lang="en-US" altLang="zh-TW" sz="2200" dirty="0">
                <a:latin typeface="Georgia" panose="02040502050405020303" pitchFamily="18" charset="0"/>
              </a:rPr>
              <a:t>can be built between the two worlds using SMC initiated context switches and World-shared memory.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Lazy context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switching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Georgia" panose="02040502050405020303" pitchFamily="18" charset="0"/>
              </a:rPr>
              <a:t>Allows the context of the coprocessor to be saved only when necessary.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Georgia" panose="02040502050405020303" pitchFamily="18" charset="0"/>
              </a:rPr>
              <a:t>Decrease average switch overheads</a:t>
            </a:r>
            <a:r>
              <a:rPr lang="en-US" altLang="zh-TW" sz="2200" dirty="0">
                <a:latin typeface="Georgia" panose="02040502050405020303" pitchFamily="18" charset="0"/>
              </a:rPr>
              <a:t>.</a:t>
            </a:r>
          </a:p>
          <a:p>
            <a:endParaRPr lang="en-US" altLang="zh-TW" dirty="0"/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04552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</a:t>
            </a:r>
            <a:r>
              <a:rPr lang="en-US" sz="3600" b="1" dirty="0">
                <a:latin typeface="Georgia" panose="02040502050405020303" pitchFamily="18" charset="0"/>
              </a:rPr>
              <a:t>.3 </a:t>
            </a:r>
            <a:r>
              <a:rPr lang="en-US" altLang="zh-TW" sz="3600" b="1" dirty="0">
                <a:latin typeface="Georgia" panose="02040502050405020303" pitchFamily="18" charset="0"/>
              </a:rPr>
              <a:t>Monitor mode software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07560"/>
            <a:ext cx="8229240" cy="57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Interrupt </a:t>
            </a:r>
            <a:r>
              <a:rPr lang="en-US" altLang="zh-TW" sz="2400" b="1" dirty="0">
                <a:latin typeface="Georgia" panose="02040502050405020303" pitchFamily="18" charset="0"/>
              </a:rPr>
              <a:t>model - monitor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requirements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Georgia" panose="02040502050405020303" pitchFamily="18" charset="0"/>
              </a:rPr>
              <a:t>IRQ</a:t>
            </a:r>
            <a:r>
              <a:rPr lang="en-US" altLang="zh-TW" sz="2200" dirty="0">
                <a:latin typeface="Georgia" panose="02040502050405020303" pitchFamily="18" charset="0"/>
              </a:rPr>
              <a:t> </a:t>
            </a:r>
            <a:r>
              <a:rPr lang="en-US" altLang="zh-TW" sz="2200" dirty="0" smtClean="0">
                <a:latin typeface="Georgia" panose="02040502050405020303" pitchFamily="18" charset="0"/>
              </a:rPr>
              <a:t>is configured </a:t>
            </a:r>
            <a:r>
              <a:rPr lang="en-US" altLang="zh-TW" sz="2200" dirty="0">
                <a:latin typeface="Georgia" panose="02040502050405020303" pitchFamily="18" charset="0"/>
              </a:rPr>
              <a:t>as a Normal world </a:t>
            </a:r>
            <a:r>
              <a:rPr lang="en-US" altLang="zh-TW" sz="2200" dirty="0" smtClean="0">
                <a:latin typeface="Georgia" panose="02040502050405020303" pitchFamily="18" charset="0"/>
              </a:rPr>
              <a:t>interrupt.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FIQ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is configured as a Secure </a:t>
            </a:r>
            <a:r>
              <a:rPr lang="en-US" altLang="zh-TW" sz="2200" dirty="0" smtClean="0">
                <a:latin typeface="Georgia" panose="02040502050405020303" pitchFamily="18" charset="0"/>
              </a:rPr>
              <a:t>world interrupt.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b="1" dirty="0">
                <a:latin typeface="Georgia" panose="02040502050405020303" pitchFamily="18" charset="0"/>
              </a:rPr>
              <a:t>Secure Configuration Register </a:t>
            </a:r>
            <a:r>
              <a:rPr lang="en-US" altLang="zh-TW" sz="2200" dirty="0">
                <a:latin typeface="Georgia" panose="02040502050405020303" pitchFamily="18" charset="0"/>
              </a:rPr>
              <a:t>(</a:t>
            </a:r>
            <a:r>
              <a:rPr lang="en-US" altLang="zh-TW" sz="2200" b="1" dirty="0">
                <a:latin typeface="Georgia" panose="02040502050405020303" pitchFamily="18" charset="0"/>
              </a:rPr>
              <a:t>SCR</a:t>
            </a:r>
            <a:r>
              <a:rPr lang="en-US" altLang="zh-TW" sz="2200" dirty="0">
                <a:latin typeface="Georgia" panose="02040502050405020303" pitchFamily="18" charset="0"/>
              </a:rPr>
              <a:t>) in CP15 </a:t>
            </a:r>
            <a:r>
              <a:rPr lang="en-US" altLang="zh-TW" sz="2200" dirty="0" smtClean="0">
                <a:latin typeface="Georgia" panose="02040502050405020303" pitchFamily="18" charset="0"/>
              </a:rPr>
              <a:t>determines </a:t>
            </a:r>
            <a:r>
              <a:rPr lang="en-US" altLang="zh-TW" sz="2200" dirty="0">
                <a:latin typeface="Georgia" panose="02040502050405020303" pitchFamily="18" charset="0"/>
              </a:rPr>
              <a:t>whether to trap IRQ, FIQ or external aborts to the monitor hardware.</a:t>
            </a:r>
            <a:endParaRPr lang="en-US" altLang="zh-TW" sz="2200" dirty="0" smtClean="0">
              <a:latin typeface="Georgia" panose="02040502050405020303" pitchFamily="18" charset="0"/>
            </a:endParaRPr>
          </a:p>
          <a:p>
            <a:pPr indent="-457200" algn="just"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indent="-457200" algn="just">
              <a:buFont typeface="Arial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Interrupt </a:t>
            </a:r>
            <a:r>
              <a:rPr lang="en-US" altLang="zh-TW" sz="2400" b="1" dirty="0">
                <a:latin typeface="Georgia" panose="02040502050405020303" pitchFamily="18" charset="0"/>
              </a:rPr>
              <a:t>latency impact</a:t>
            </a:r>
          </a:p>
          <a:p>
            <a:pPr marL="914400" lvl="3" indent="-4572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dirty="0">
                <a:latin typeface="Georgia" panose="02040502050405020303" pitchFamily="18" charset="0"/>
              </a:rPr>
              <a:t>monitor defines the system’s </a:t>
            </a:r>
            <a:r>
              <a:rPr lang="en-US" altLang="zh-TW" sz="2200" b="1" dirty="0">
                <a:latin typeface="Georgia" panose="02040502050405020303" pitchFamily="18" charset="0"/>
              </a:rPr>
              <a:t>worst case interrupt latency</a:t>
            </a:r>
            <a:r>
              <a:rPr lang="en-US" altLang="zh-TW" sz="2200" dirty="0">
                <a:latin typeface="Georgia" panose="02040502050405020303" pitchFamily="18" charset="0"/>
              </a:rPr>
              <a:t> and make sure it does not cause violation of any timing </a:t>
            </a:r>
            <a:r>
              <a:rPr lang="en-US" altLang="zh-TW" sz="2200" dirty="0" smtClean="0">
                <a:latin typeface="Georgia" panose="02040502050405020303" pitchFamily="18" charset="0"/>
              </a:rPr>
              <a:t>constraints.</a:t>
            </a:r>
          </a:p>
          <a:p>
            <a:pPr marL="914400" lvl="3" indent="-4572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Place </a:t>
            </a:r>
            <a:r>
              <a:rPr lang="en-US" altLang="zh-TW" sz="2200" dirty="0">
                <a:latin typeface="Georgia" panose="02040502050405020303" pitchFamily="18" charset="0"/>
              </a:rPr>
              <a:t>the monitor in fast memory </a:t>
            </a:r>
            <a:r>
              <a:rPr lang="en-US" altLang="zh-TW" sz="2200" b="1" dirty="0">
                <a:latin typeface="Georgia" panose="02040502050405020303" pitchFamily="18" charset="0"/>
              </a:rPr>
              <a:t>close to the core to minimize the interrupt latency impac</a:t>
            </a:r>
            <a:r>
              <a:rPr lang="en-US" altLang="zh-TW" sz="2200" dirty="0">
                <a:latin typeface="Georgia" panose="02040502050405020303" pitchFamily="18" charset="0"/>
              </a:rPr>
              <a:t>t.</a:t>
            </a:r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5017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ts val="3000"/>
              </a:lnSpc>
            </a:pPr>
            <a:r>
              <a:rPr lang="en-US" altLang="zh-TW" sz="3600" b="1" dirty="0" smtClean="0">
                <a:latin typeface="Georgia" panose="02040502050405020303" pitchFamily="18" charset="0"/>
              </a:rPr>
              <a:t>5.4 Secure </a:t>
            </a:r>
            <a:r>
              <a:rPr lang="en-US" altLang="zh-TW" sz="3600" b="1" dirty="0">
                <a:latin typeface="Georgia" panose="02040502050405020303" pitchFamily="18" charset="0"/>
              </a:rPr>
              <a:t>software 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and  </a:t>
            </a:r>
          </a:p>
          <a:p>
            <a:pPr algn="ctr">
              <a:lnSpc>
                <a:spcPts val="3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             multiprocessor </a:t>
            </a:r>
            <a:r>
              <a:rPr lang="en-US" altLang="zh-TW" sz="3600" b="1" dirty="0">
                <a:latin typeface="Georgia" panose="02040502050405020303" pitchFamily="18" charset="0"/>
              </a:rPr>
              <a:t>systems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1268760"/>
            <a:ext cx="8229240" cy="53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Secure world processor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affinity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TW" sz="2200" dirty="0" smtClean="0">
              <a:latin typeface="Georgia" panose="02040502050405020303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Fix </a:t>
            </a:r>
            <a:r>
              <a:rPr lang="en-US" altLang="zh-TW" sz="2200" dirty="0">
                <a:latin typeface="Georgia" panose="02040502050405020303" pitchFamily="18" charset="0"/>
              </a:rPr>
              <a:t>the Secure world execution on to one specific </a:t>
            </a:r>
            <a:r>
              <a:rPr lang="en-US" altLang="zh-TW" sz="2200" dirty="0" smtClean="0">
                <a:latin typeface="Georgia" panose="02040502050405020303" pitchFamily="18" charset="0"/>
              </a:rPr>
              <a:t>processor will make </a:t>
            </a:r>
            <a:r>
              <a:rPr lang="en-US" altLang="zh-TW" sz="2200" dirty="0">
                <a:latin typeface="Georgia" panose="02040502050405020303" pitchFamily="18" charset="0"/>
              </a:rPr>
              <a:t>Secure interrupt routing </a:t>
            </a:r>
            <a:r>
              <a:rPr lang="en-US" altLang="zh-TW" sz="2200" dirty="0" smtClean="0">
                <a:latin typeface="Georgia" panose="02040502050405020303" pitchFamily="18" charset="0"/>
              </a:rPr>
              <a:t>simple.</a:t>
            </a:r>
          </a:p>
          <a:p>
            <a:pPr lvl="1"/>
            <a:endParaRPr lang="en-US" altLang="zh-TW" sz="2200" b="1" dirty="0">
              <a:latin typeface="Georgia" panose="02040502050405020303" pitchFamily="18" charset="0"/>
            </a:endParaRPr>
          </a:p>
          <a:p>
            <a:endParaRPr lang="en-US" altLang="zh-TW" sz="2400" b="1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b="1" dirty="0"/>
          </a:p>
          <a:p>
            <a:pPr>
              <a:lnSpc>
                <a:spcPct val="100000"/>
              </a:lnSpc>
            </a:pPr>
            <a:endParaRPr lang="en-US" altLang="zh-TW" b="1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44759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ts val="3000"/>
              </a:lnSpc>
            </a:pPr>
            <a:r>
              <a:rPr lang="en-US" altLang="zh-TW" sz="3600" b="1" dirty="0" smtClean="0">
                <a:latin typeface="Georgia" panose="02040502050405020303" pitchFamily="18" charset="0"/>
              </a:rPr>
              <a:t>5.4 Secure </a:t>
            </a:r>
            <a:r>
              <a:rPr lang="en-US" altLang="zh-TW" sz="3600" b="1" dirty="0">
                <a:latin typeface="Georgia" panose="02040502050405020303" pitchFamily="18" charset="0"/>
              </a:rPr>
              <a:t>software 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and  </a:t>
            </a:r>
          </a:p>
          <a:p>
            <a:pPr algn="ctr">
              <a:lnSpc>
                <a:spcPts val="3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             multiprocessor </a:t>
            </a:r>
            <a:r>
              <a:rPr lang="en-US" altLang="zh-TW" sz="3600" b="1" dirty="0">
                <a:latin typeface="Georgia" panose="02040502050405020303" pitchFamily="18" charset="0"/>
              </a:rPr>
              <a:t>systems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80728"/>
            <a:ext cx="8229240" cy="5687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Secure world processor affinity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Georgia" panose="02040502050405020303" pitchFamily="18" charset="0"/>
              </a:rPr>
              <a:t>One </a:t>
            </a:r>
            <a:r>
              <a:rPr lang="en-US" altLang="zh-TW" sz="2000" dirty="0">
                <a:latin typeface="Georgia" panose="02040502050405020303" pitchFamily="18" charset="0"/>
              </a:rPr>
              <a:t>specific processor will make Secure interrupt routing </a:t>
            </a:r>
            <a:r>
              <a:rPr lang="en-US" altLang="zh-TW" sz="2000" dirty="0" smtClean="0">
                <a:latin typeface="Georgia" panose="02040502050405020303" pitchFamily="18" charset="0"/>
              </a:rPr>
              <a:t>simple.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Georgia" panose="02040502050405020303" pitchFamily="18" charset="0"/>
              </a:rPr>
              <a:t>The </a:t>
            </a:r>
            <a:r>
              <a:rPr lang="en-US" altLang="zh-TW" sz="2000" dirty="0">
                <a:latin typeface="Georgia" panose="02040502050405020303" pitchFamily="18" charset="0"/>
              </a:rPr>
              <a:t>Secure </a:t>
            </a:r>
            <a:r>
              <a:rPr lang="en-US" altLang="zh-TW" sz="2000" dirty="0" smtClean="0">
                <a:latin typeface="Georgia" panose="02040502050405020303" pitchFamily="18" charset="0"/>
              </a:rPr>
              <a:t>world software </a:t>
            </a:r>
            <a:r>
              <a:rPr lang="en-US" altLang="zh-TW" sz="2000" dirty="0">
                <a:latin typeface="Georgia" panose="02040502050405020303" pitchFamily="18" charset="0"/>
              </a:rPr>
              <a:t>is </a:t>
            </a:r>
            <a:r>
              <a:rPr lang="en-US" altLang="zh-TW" sz="2000" b="1" dirty="0">
                <a:latin typeface="Georgia" panose="02040502050405020303" pitchFamily="18" charset="0"/>
              </a:rPr>
              <a:t>only using </a:t>
            </a:r>
            <a:r>
              <a:rPr lang="en-US" altLang="zh-TW" sz="2000" b="1" dirty="0" smtClean="0">
                <a:latin typeface="Georgia" panose="02040502050405020303" pitchFamily="18" charset="0"/>
              </a:rPr>
              <a:t>CPU0</a:t>
            </a:r>
            <a:r>
              <a:rPr lang="en-US" altLang="zh-TW" sz="2000" dirty="0" smtClean="0">
                <a:latin typeface="Georgia" panose="02040502050405020303" pitchFamily="18" charset="0"/>
              </a:rPr>
              <a:t>.</a:t>
            </a:r>
            <a:endParaRPr lang="en-US" altLang="zh-TW" sz="2000" dirty="0">
              <a:latin typeface="Georgia" panose="02040502050405020303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Georgia" panose="02040502050405020303" pitchFamily="18" charset="0"/>
              </a:rPr>
              <a:t>The </a:t>
            </a:r>
            <a:r>
              <a:rPr lang="en-US" altLang="zh-TW" sz="2000" dirty="0">
                <a:latin typeface="Georgia" panose="02040502050405020303" pitchFamily="18" charset="0"/>
              </a:rPr>
              <a:t>Secure world </a:t>
            </a:r>
            <a:r>
              <a:rPr lang="en-US" altLang="zh-TW" sz="2000" b="1" dirty="0" smtClean="0">
                <a:latin typeface="Georgia" panose="02040502050405020303" pitchFamily="18" charset="0"/>
              </a:rPr>
              <a:t>only </a:t>
            </a:r>
            <a:r>
              <a:rPr lang="en-US" altLang="zh-TW" sz="2000" b="1" dirty="0">
                <a:latin typeface="Georgia" panose="02040502050405020303" pitchFamily="18" charset="0"/>
              </a:rPr>
              <a:t>executing on one processor </a:t>
            </a:r>
            <a:r>
              <a:rPr lang="en-US" altLang="zh-TW" sz="2000" dirty="0" smtClean="0">
                <a:latin typeface="Georgia" panose="02040502050405020303" pitchFamily="18" charset="0"/>
              </a:rPr>
              <a:t>at any </a:t>
            </a:r>
            <a:r>
              <a:rPr lang="en-US" altLang="zh-TW" sz="2000" dirty="0">
                <a:latin typeface="Georgia" panose="02040502050405020303" pitchFamily="18" charset="0"/>
              </a:rPr>
              <a:t>single point in </a:t>
            </a:r>
            <a:r>
              <a:rPr lang="en-US" altLang="zh-TW" sz="2000" dirty="0" smtClean="0">
                <a:latin typeface="Georgia" panose="02040502050405020303" pitchFamily="18" charset="0"/>
              </a:rPr>
              <a:t>time.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Georgia" panose="02040502050405020303" pitchFamily="18" charset="0"/>
              </a:rPr>
              <a:t>The Secure </a:t>
            </a:r>
            <a:r>
              <a:rPr lang="en-US" altLang="zh-TW" sz="2000" dirty="0">
                <a:latin typeface="Georgia" panose="02040502050405020303" pitchFamily="18" charset="0"/>
              </a:rPr>
              <a:t>interrupts </a:t>
            </a:r>
            <a:r>
              <a:rPr lang="en-US" altLang="zh-TW" sz="2000" dirty="0" smtClean="0">
                <a:latin typeface="Georgia" panose="02040502050405020303" pitchFamily="18" charset="0"/>
              </a:rPr>
              <a:t>routing to </a:t>
            </a:r>
            <a:r>
              <a:rPr lang="en-US" altLang="zh-TW" sz="2000" dirty="0">
                <a:latin typeface="Georgia" panose="02040502050405020303" pitchFamily="18" charset="0"/>
              </a:rPr>
              <a:t>the necessary processor </a:t>
            </a:r>
            <a:r>
              <a:rPr lang="en-US" altLang="zh-TW" sz="2000" dirty="0" smtClean="0">
                <a:latin typeface="Georgia" panose="02040502050405020303" pitchFamily="18" charset="0"/>
              </a:rPr>
              <a:t>are more complicated</a:t>
            </a:r>
            <a:r>
              <a:rPr lang="en-US" altLang="zh-TW" sz="2000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zh-TW" sz="2000" b="1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b="1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784976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19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ts val="3000"/>
              </a:lnSpc>
            </a:pPr>
            <a:r>
              <a:rPr lang="en-US" altLang="zh-TW" sz="3600" b="1" dirty="0" smtClean="0">
                <a:latin typeface="Georgia" panose="02040502050405020303" pitchFamily="18" charset="0"/>
              </a:rPr>
              <a:t>5.4 Secure </a:t>
            </a:r>
            <a:r>
              <a:rPr lang="en-US" altLang="zh-TW" sz="3600" b="1" dirty="0">
                <a:latin typeface="Georgia" panose="02040502050405020303" pitchFamily="18" charset="0"/>
              </a:rPr>
              <a:t>software 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and  </a:t>
            </a:r>
          </a:p>
          <a:p>
            <a:pPr algn="ctr">
              <a:lnSpc>
                <a:spcPts val="3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 smtClean="0">
                <a:latin typeface="Georgia" panose="02040502050405020303" pitchFamily="18" charset="0"/>
              </a:rPr>
              <a:t>             multiprocessor </a:t>
            </a:r>
            <a:r>
              <a:rPr lang="en-US" altLang="zh-TW" sz="3600" b="1" dirty="0">
                <a:latin typeface="Georgia" panose="02040502050405020303" pitchFamily="18" charset="0"/>
              </a:rPr>
              <a:t>systems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980728"/>
            <a:ext cx="8229240" cy="5687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Secure </a:t>
            </a:r>
            <a:r>
              <a:rPr lang="en-US" altLang="zh-TW" sz="2400" b="1" dirty="0">
                <a:latin typeface="Georgia" panose="02040502050405020303" pitchFamily="18" charset="0"/>
              </a:rPr>
              <a:t>world interrupt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dirty="0">
                <a:latin typeface="Georgia" panose="02040502050405020303" pitchFamily="18" charset="0"/>
              </a:rPr>
              <a:t>Secure world </a:t>
            </a:r>
            <a:r>
              <a:rPr lang="en-US" altLang="zh-TW" sz="2200" dirty="0" smtClean="0">
                <a:latin typeface="Georgia" panose="02040502050405020303" pitchFamily="18" charset="0"/>
              </a:rPr>
              <a:t>uses the </a:t>
            </a:r>
            <a:r>
              <a:rPr lang="en-US" altLang="zh-TW" sz="2200" b="1" dirty="0">
                <a:latin typeface="Georgia" panose="02040502050405020303" pitchFamily="18" charset="0"/>
              </a:rPr>
              <a:t>SMP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processor </a:t>
            </a:r>
            <a:r>
              <a:rPr lang="en-US" altLang="zh-TW" sz="2200" dirty="0" smtClean="0">
                <a:latin typeface="Georgia" panose="02040502050405020303" pitchFamily="18" charset="0"/>
              </a:rPr>
              <a:t>to </a:t>
            </a:r>
            <a:r>
              <a:rPr lang="en-US" altLang="zh-TW" sz="2200" b="1" dirty="0">
                <a:latin typeface="Georgia" panose="02040502050405020303" pitchFamily="18" charset="0"/>
              </a:rPr>
              <a:t>integrate Secure interrupt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sources.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 smtClean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Must </a:t>
            </a:r>
            <a:r>
              <a:rPr lang="en-US" altLang="zh-TW" sz="2200" dirty="0">
                <a:latin typeface="Georgia" panose="02040502050405020303" pitchFamily="18" charset="0"/>
              </a:rPr>
              <a:t>ensure that the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Secure Configuration </a:t>
            </a:r>
            <a:r>
              <a:rPr lang="en-US" altLang="zh-TW" sz="2200" b="1" dirty="0">
                <a:latin typeface="Georgia" panose="02040502050405020303" pitchFamily="18" charset="0"/>
              </a:rPr>
              <a:t>Register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(SCR)</a:t>
            </a:r>
            <a:r>
              <a:rPr lang="en-US" altLang="zh-TW" sz="2200" dirty="0" smtClean="0">
                <a:latin typeface="Georgia" panose="02040502050405020303" pitchFamily="18" charset="0"/>
              </a:rPr>
              <a:t>in </a:t>
            </a:r>
            <a:r>
              <a:rPr lang="en-US" altLang="zh-TW" sz="2200" dirty="0">
                <a:latin typeface="Georgia" panose="02040502050405020303" pitchFamily="18" charset="0"/>
              </a:rPr>
              <a:t>CP15 is appropriately programmed.</a:t>
            </a:r>
          </a:p>
          <a:p>
            <a:pPr>
              <a:lnSpc>
                <a:spcPct val="100000"/>
              </a:lnSpc>
            </a:pPr>
            <a:endParaRPr lang="en-US" altLang="zh-TW" b="1" dirty="0"/>
          </a:p>
          <a:p>
            <a:pPr>
              <a:lnSpc>
                <a:spcPct val="100000"/>
              </a:lnSpc>
            </a:pPr>
            <a:endParaRPr lang="en-US" altLang="zh-TW" b="1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3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86614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-27360"/>
            <a:ext cx="8229240" cy="792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5.5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The </a:t>
            </a:r>
            <a:r>
              <a:rPr lang="en-US" altLang="zh-TW" sz="36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3600" b="1" dirty="0">
                <a:latin typeface="Georgia" panose="02040502050405020303" pitchFamily="18" charset="0"/>
              </a:rPr>
              <a:t> API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692696"/>
            <a:ext cx="8229240" cy="5975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Georgia" panose="02040502050405020303" pitchFamily="18" charset="0"/>
              </a:rPr>
              <a:t>ARM have produced a standardized software API, called the </a:t>
            </a:r>
            <a:r>
              <a:rPr lang="en-US" altLang="zh-TW" sz="24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2400" b="1" dirty="0">
                <a:latin typeface="Georgia" panose="02040502050405020303" pitchFamily="18" charset="0"/>
              </a:rPr>
              <a:t> API </a:t>
            </a:r>
            <a:r>
              <a:rPr lang="en-US" altLang="zh-TW" sz="2400" dirty="0">
                <a:latin typeface="Georgia" panose="02040502050405020303" pitchFamily="18" charset="0"/>
              </a:rPr>
              <a:t>(</a:t>
            </a:r>
            <a:r>
              <a:rPr lang="en-US" altLang="zh-TW" sz="2400" b="1" dirty="0">
                <a:latin typeface="Georgia" panose="02040502050405020303" pitchFamily="18" charset="0"/>
              </a:rPr>
              <a:t>TZAPI</a:t>
            </a:r>
            <a:r>
              <a:rPr lang="en-US" altLang="zh-TW" sz="2400" dirty="0">
                <a:latin typeface="Georgia" panose="02040502050405020303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Communications API</a:t>
            </a:r>
            <a:r>
              <a:rPr lang="en-US" altLang="zh-TW" sz="2400" dirty="0" smtClean="0">
                <a:latin typeface="Georgia" panose="02040502050405020303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err="1" smtClean="0">
                <a:latin typeface="Georgia" panose="02040502050405020303" pitchFamily="18" charset="0"/>
              </a:rPr>
              <a:t>Eenables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a client to </a:t>
            </a:r>
            <a:r>
              <a:rPr lang="en-US" altLang="zh-TW" sz="2200" b="1" dirty="0">
                <a:latin typeface="Georgia" panose="02040502050405020303" pitchFamily="18" charset="0"/>
              </a:rPr>
              <a:t>send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command requests </a:t>
            </a:r>
            <a:r>
              <a:rPr lang="en-US" altLang="zh-TW" sz="2200" b="1" dirty="0">
                <a:latin typeface="Georgia" panose="02040502050405020303" pitchFamily="18" charset="0"/>
              </a:rPr>
              <a:t>to a security service</a:t>
            </a:r>
            <a:r>
              <a:rPr lang="en-US" altLang="zh-TW" sz="2200" dirty="0">
                <a:latin typeface="Georgia" panose="02040502050405020303" pitchFamily="18" charset="0"/>
              </a:rPr>
              <a:t> and </a:t>
            </a:r>
            <a:r>
              <a:rPr lang="en-US" altLang="zh-TW" sz="2200" dirty="0" smtClean="0">
                <a:latin typeface="Georgia" panose="02040502050405020303" pitchFamily="18" charset="0"/>
              </a:rPr>
              <a:t>efficiently </a:t>
            </a:r>
            <a:r>
              <a:rPr lang="en-US" altLang="zh-TW" sz="2200" dirty="0">
                <a:latin typeface="Georgia" panose="02040502050405020303" pitchFamily="18" charset="0"/>
              </a:rPr>
              <a:t>exchange </a:t>
            </a:r>
            <a:r>
              <a:rPr lang="en-US" altLang="zh-TW" sz="2200" dirty="0" smtClean="0">
                <a:latin typeface="Georgia" panose="02040502050405020303" pitchFamily="18" charset="0"/>
              </a:rPr>
              <a:t>data.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Allow normal </a:t>
            </a:r>
            <a:r>
              <a:rPr lang="en-US" altLang="zh-TW" sz="2200" dirty="0">
                <a:latin typeface="Georgia" panose="02040502050405020303" pitchFamily="18" charset="0"/>
              </a:rPr>
              <a:t>world client applications to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authenticate themselves </a:t>
            </a:r>
            <a:r>
              <a:rPr lang="en-US" altLang="zh-TW" sz="2200" b="1" dirty="0">
                <a:latin typeface="Georgia" panose="02040502050405020303" pitchFamily="18" charset="0"/>
              </a:rPr>
              <a:t>with a secure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service</a:t>
            </a:r>
            <a:r>
              <a:rPr lang="en-US" altLang="zh-TW" sz="2200" dirty="0">
                <a:latin typeface="Georgia" panose="02040502050405020303" pitchFamily="18" charset="0"/>
              </a:rPr>
              <a:t>.</a:t>
            </a:r>
            <a:endParaRPr lang="en-US" altLang="zh-TW" sz="2200" b="1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sz="2000" b="1" dirty="0" smtClean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altLang="zh-TW" sz="2800" b="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altLang="zh-TW" sz="2800" b="1" dirty="0" smtClean="0">
              <a:latin typeface="Calibri"/>
            </a:endParaRPr>
          </a:p>
          <a:p>
            <a:pPr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7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24" y="3140968"/>
            <a:ext cx="9183688" cy="374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473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551"/>
            <a:ext cx="8229240" cy="922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</p:txBody>
      </p:sp>
      <p:sp>
        <p:nvSpPr>
          <p:cNvPr id="44" name="CustomShape 2"/>
          <p:cNvSpPr/>
          <p:nvPr/>
        </p:nvSpPr>
        <p:spPr>
          <a:xfrm>
            <a:off x="457200" y="836712"/>
            <a:ext cx="8229240" cy="547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457200" algn="just"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indent="-457200" algn="just">
              <a:buFont typeface="Arial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In-built </a:t>
            </a:r>
            <a:r>
              <a:rPr lang="en-US" altLang="zh-TW" sz="2400" b="1" dirty="0">
                <a:latin typeface="Georgia" panose="02040502050405020303" pitchFamily="18" charset="0"/>
              </a:rPr>
              <a:t>support for the Security Extensions</a:t>
            </a:r>
          </a:p>
          <a:p>
            <a:pPr indent="-457200" algn="just"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indent="-457200" algn="just">
              <a:buFont typeface="Arial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® High-Performance Matrix-PL301</a:t>
            </a:r>
          </a:p>
          <a:p>
            <a:pPr lvl="2" indent="-457200" algn="just">
              <a:buFont typeface="Arial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Provide AMBA3 AXI compliant bus matrix- </a:t>
            </a:r>
            <a:r>
              <a:rPr lang="en-US" sz="2400" b="1" dirty="0" smtClean="0">
                <a:latin typeface="Georgia" panose="02040502050405020303" pitchFamily="18" charset="0"/>
              </a:rPr>
              <a:t>connects components together</a:t>
            </a:r>
            <a:r>
              <a:rPr lang="en-US" sz="2400" dirty="0" smtClean="0">
                <a:latin typeface="Georgia" panose="02040502050405020303" pitchFamily="18" charset="0"/>
              </a:rPr>
              <a:t>.</a:t>
            </a:r>
            <a:endParaRPr lang="en-US" sz="2400" dirty="0">
              <a:latin typeface="Georgia" panose="02040502050405020303" pitchFamily="18" charset="0"/>
            </a:endParaRPr>
          </a:p>
          <a:p>
            <a:pPr lvl="2" indent="-457200" algn="just">
              <a:buFont typeface="Arial"/>
              <a:buChar char="•"/>
            </a:pPr>
            <a:r>
              <a:rPr lang="en-US" altLang="zh-TW" sz="2400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dirty="0" smtClean="0">
                <a:latin typeface="Georgia" panose="02040502050405020303" pitchFamily="18" charset="0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</a:rPr>
              <a:t>Infrastructure AMBA3 AXI to APB Bridge - </a:t>
            </a:r>
            <a:r>
              <a:rPr lang="en-US" altLang="zh-TW" sz="2400" dirty="0" smtClean="0">
                <a:latin typeface="Georgia" panose="02040502050405020303" pitchFamily="18" charset="0"/>
              </a:rPr>
              <a:t>BP135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400" dirty="0" smtClean="0">
                <a:latin typeface="Georgia" panose="02040502050405020303" pitchFamily="18" charset="0"/>
              </a:rPr>
              <a:t>Access for up to 16 peripherals on local APB bus.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400" dirty="0" smtClean="0">
                <a:latin typeface="Georgia" panose="02040502050405020303" pitchFamily="18" charset="0"/>
              </a:rPr>
              <a:t>Includes a single </a:t>
            </a:r>
            <a:r>
              <a:rPr lang="en-US" altLang="zh-TW" sz="2400" dirty="0">
                <a:latin typeface="Georgia" panose="02040502050405020303" pitchFamily="18" charset="0"/>
              </a:rPr>
              <a:t>TZPCDECPROT input signal for each </a:t>
            </a:r>
            <a:r>
              <a:rPr lang="en-US" altLang="zh-TW" sz="2400" dirty="0" smtClean="0">
                <a:latin typeface="Georgia" panose="02040502050405020303" pitchFamily="18" charset="0"/>
              </a:rPr>
              <a:t>peripheral.</a:t>
            </a:r>
          </a:p>
          <a:p>
            <a:pPr lvl="2" indent="-457200" algn="just">
              <a:buFont typeface="Arial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Reject </a:t>
            </a:r>
            <a:r>
              <a:rPr lang="en-US" altLang="zh-TW" sz="2400" b="1" dirty="0">
                <a:latin typeface="Georgia" panose="02040502050405020303" pitchFamily="18" charset="0"/>
              </a:rPr>
              <a:t>Non-secure transactions to Secure peripheral </a:t>
            </a:r>
            <a:r>
              <a:rPr lang="en-US" altLang="zh-TW" sz="2400" dirty="0" smtClean="0">
                <a:latin typeface="Georgia" panose="02040502050405020303" pitchFamily="18" charset="0"/>
              </a:rPr>
              <a:t>address ranges.</a:t>
            </a:r>
          </a:p>
          <a:p>
            <a:pPr marL="1257300" lvl="3" indent="-342900" algn="just">
              <a:buFont typeface="Wingdings" panose="05000000000000000000" pitchFamily="2" charset="2"/>
              <a:buChar char="Ø"/>
            </a:pPr>
            <a:endParaRPr lang="en-US" altLang="zh-TW" sz="4800" b="1" dirty="0">
              <a:latin typeface="Georgia" panose="02040502050405020303" pitchFamily="18" charset="0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 dirty="0"/>
          </a:p>
        </p:txBody>
      </p:sp>
      <p:sp>
        <p:nvSpPr>
          <p:cNvPr id="4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-27360"/>
            <a:ext cx="8229240" cy="792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latin typeface="Georgia" panose="02040502050405020303" pitchFamily="18" charset="0"/>
              </a:rPr>
              <a:t>5.5</a:t>
            </a:r>
            <a:r>
              <a:rPr 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The </a:t>
            </a:r>
            <a:r>
              <a:rPr lang="en-US" altLang="zh-TW" sz="36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3600" b="1" dirty="0">
                <a:latin typeface="Georgia" panose="02040502050405020303" pitchFamily="18" charset="0"/>
              </a:rPr>
              <a:t> API 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764704"/>
            <a:ext cx="8229240" cy="5903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Georgia" panose="02040502050405020303" pitchFamily="18" charset="0"/>
              </a:rPr>
              <a:t>The </a:t>
            </a:r>
            <a:r>
              <a:rPr lang="en-US" altLang="zh-TW" sz="2400" dirty="0" err="1">
                <a:latin typeface="Georgia" panose="02040502050405020303" pitchFamily="18" charset="0"/>
              </a:rPr>
              <a:t>TrustZone</a:t>
            </a:r>
            <a:r>
              <a:rPr lang="en-US" altLang="zh-TW" sz="2400" dirty="0">
                <a:latin typeface="Georgia" panose="02040502050405020303" pitchFamily="18" charset="0"/>
              </a:rPr>
              <a:t> API is targeted at systems using a </a:t>
            </a:r>
            <a:r>
              <a:rPr lang="en-US" altLang="zh-TW" sz="2400" dirty="0" err="1" smtClean="0">
                <a:latin typeface="Georgia" panose="02040502050405020303" pitchFamily="18" charset="0"/>
              </a:rPr>
              <a:t>TrustZone</a:t>
            </a:r>
            <a:r>
              <a:rPr lang="en-US" altLang="zh-TW" sz="2400" dirty="0" smtClean="0">
                <a:latin typeface="Georgia" panose="02040502050405020303" pitchFamily="18" charset="0"/>
              </a:rPr>
              <a:t>-enabled processor.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Georgia" panose="020405020504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Smartcard</a:t>
            </a:r>
            <a:r>
              <a:rPr lang="en-US" altLang="zh-TW" sz="2400" dirty="0" smtClean="0">
                <a:latin typeface="Georgia" panose="02040502050405020303" pitchFamily="18" charset="0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</a:rPr>
              <a:t>would also be a suitable candidate for an implementation of </a:t>
            </a:r>
            <a:r>
              <a:rPr lang="en-US" altLang="zh-TW" sz="2400" dirty="0" err="1">
                <a:latin typeface="Georgia" panose="02040502050405020303" pitchFamily="18" charset="0"/>
              </a:rPr>
              <a:t>TrustZone</a:t>
            </a:r>
            <a:r>
              <a:rPr lang="en-US" altLang="zh-TW" sz="2400" dirty="0">
                <a:latin typeface="Georgia" panose="02040502050405020303" pitchFamily="18" charset="0"/>
              </a:rPr>
              <a:t> API</a:t>
            </a:r>
            <a:r>
              <a:rPr lang="en-US" altLang="zh-TW" sz="2400" dirty="0" smtClean="0">
                <a:latin typeface="Georgia" panose="02040502050405020303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Georgia" panose="020405020504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Georgia" panose="02040502050405020303" pitchFamily="18" charset="0"/>
              </a:rPr>
              <a:t>API </a:t>
            </a:r>
            <a:r>
              <a:rPr lang="en-US" altLang="zh-TW" sz="2400" b="1" dirty="0">
                <a:latin typeface="Georgia" panose="02040502050405020303" pitchFamily="18" charset="0"/>
              </a:rPr>
              <a:t>availability </a:t>
            </a: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ARM </a:t>
            </a:r>
            <a:r>
              <a:rPr lang="en-US" altLang="zh-TW" sz="2200" dirty="0">
                <a:latin typeface="Georgia" panose="02040502050405020303" pitchFamily="18" charset="0"/>
              </a:rPr>
              <a:t>has </a:t>
            </a:r>
            <a:r>
              <a:rPr lang="en-US" altLang="zh-TW" sz="2200" b="1" dirty="0">
                <a:latin typeface="Georgia" panose="02040502050405020303" pitchFamily="18" charset="0"/>
              </a:rPr>
              <a:t>released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the </a:t>
            </a:r>
            <a:r>
              <a:rPr lang="en-US" altLang="zh-TW" sz="2200" b="1" dirty="0" err="1" smtClean="0">
                <a:latin typeface="Georgia" panose="02040502050405020303" pitchFamily="18" charset="0"/>
              </a:rPr>
              <a:t>TrustZone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200" b="1" dirty="0">
                <a:latin typeface="Georgia" panose="02040502050405020303" pitchFamily="18" charset="0"/>
              </a:rPr>
              <a:t>API </a:t>
            </a:r>
            <a:r>
              <a:rPr lang="en-US" altLang="zh-TW" sz="2200" dirty="0">
                <a:latin typeface="Georgia" panose="02040502050405020303" pitchFamily="18" charset="0"/>
              </a:rPr>
              <a:t>as a public </a:t>
            </a:r>
            <a:r>
              <a:rPr lang="en-US" altLang="zh-TW" sz="2200" dirty="0" smtClean="0">
                <a:latin typeface="Georgia" panose="02040502050405020303" pitchFamily="18" charset="0"/>
              </a:rPr>
              <a:t>specification.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Can </a:t>
            </a:r>
            <a:r>
              <a:rPr lang="en-US" altLang="zh-TW" sz="2200" dirty="0">
                <a:latin typeface="Georgia" panose="02040502050405020303" pitchFamily="18" charset="0"/>
              </a:rPr>
              <a:t>be downloaded and used </a:t>
            </a:r>
            <a:r>
              <a:rPr lang="en-US" altLang="zh-TW" sz="2200" b="1" dirty="0">
                <a:latin typeface="Georgia" panose="02040502050405020303" pitchFamily="18" charset="0"/>
              </a:rPr>
              <a:t>free of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charge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  <a:endParaRPr lang="en-US" altLang="zh-TW" sz="2200" b="1" dirty="0">
              <a:latin typeface="Georgia" panose="02040502050405020303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zh-TW" sz="2800" b="1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sz="2800" b="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altLang="zh-TW" sz="2800" b="1" dirty="0" smtClean="0">
              <a:latin typeface="Calibri"/>
            </a:endParaRPr>
          </a:p>
          <a:p>
            <a:pPr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7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0473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5280" y="2060640"/>
            <a:ext cx="8229240" cy="22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latin typeface="Georgia" panose="02040502050405020303" pitchFamily="18" charset="0"/>
              </a:rPr>
              <a:t>THANK YOU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551"/>
            <a:ext cx="8229240" cy="922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</p:txBody>
      </p:sp>
      <p:sp>
        <p:nvSpPr>
          <p:cNvPr id="44" name="CustomShape 2"/>
          <p:cNvSpPr/>
          <p:nvPr/>
        </p:nvSpPr>
        <p:spPr>
          <a:xfrm>
            <a:off x="457200" y="836712"/>
            <a:ext cx="8229240" cy="547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47675" lvl="2" indent="-271463" algn="just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Georgia" panose="02040502050405020303" pitchFamily="18" charset="0"/>
              </a:rPr>
              <a:t>AXI-to-APB bridge controlling 4 </a:t>
            </a:r>
            <a:r>
              <a:rPr lang="en-US" altLang="zh-TW" sz="2200" dirty="0" smtClean="0">
                <a:latin typeface="Georgia" panose="02040502050405020303" pitchFamily="18" charset="0"/>
              </a:rPr>
              <a:t>peripherals.</a:t>
            </a:r>
          </a:p>
          <a:p>
            <a:pPr marL="447675" lvl="2" indent="-271463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TZPC</a:t>
            </a:r>
            <a:r>
              <a:rPr lang="en-US" altLang="zh-TW" sz="2200" dirty="0" smtClean="0">
                <a:latin typeface="Georgia" panose="02040502050405020303" pitchFamily="18" charset="0"/>
              </a:rPr>
              <a:t>(</a:t>
            </a:r>
            <a:r>
              <a:rPr lang="en-US" altLang="zh-TW" sz="2200" dirty="0" err="1" smtClean="0">
                <a:latin typeface="Georgia" panose="02040502050405020303" pitchFamily="18" charset="0"/>
              </a:rPr>
              <a:t>TrustZone</a:t>
            </a:r>
            <a:r>
              <a:rPr lang="en-US" altLang="zh-TW" sz="2200" dirty="0" smtClean="0">
                <a:latin typeface="Georgia" panose="02040502050405020303" pitchFamily="18" charset="0"/>
              </a:rPr>
              <a:t> Protection Controller) is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always secure </a:t>
            </a:r>
            <a:r>
              <a:rPr lang="en-US" altLang="zh-TW" sz="2200" dirty="0" smtClean="0">
                <a:latin typeface="Georgia" panose="02040502050405020303" pitchFamily="18" charset="0"/>
              </a:rPr>
              <a:t>and allow dynamic security switching at run-time.</a:t>
            </a:r>
          </a:p>
          <a:p>
            <a:pPr marL="447675" lvl="2" indent="-271463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RTC</a:t>
            </a:r>
            <a:r>
              <a:rPr lang="en-US" altLang="zh-TW" sz="2200" dirty="0" smtClean="0">
                <a:latin typeface="Georgia" panose="02040502050405020303" pitchFamily="18" charset="0"/>
              </a:rPr>
              <a:t>(rear time clock) and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Timers</a:t>
            </a:r>
            <a:r>
              <a:rPr lang="en-US" altLang="zh-TW" sz="2200" dirty="0" smtClean="0">
                <a:latin typeface="Georgia" panose="02040502050405020303" pitchFamily="18" charset="0"/>
              </a:rPr>
              <a:t>: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non-secure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</a:p>
          <a:p>
            <a:pPr marL="447675" lvl="2" indent="-271463" algn="just"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Georgia" panose="02040502050405020303" pitchFamily="18" charset="0"/>
              </a:rPr>
              <a:t>KMI</a:t>
            </a:r>
            <a:r>
              <a:rPr lang="en-US" altLang="zh-TW" sz="2200" dirty="0">
                <a:latin typeface="Georgia" panose="02040502050405020303" pitchFamily="18" charset="0"/>
              </a:rPr>
              <a:t>(keyboard and mouse interface): </a:t>
            </a:r>
            <a:r>
              <a:rPr lang="en-US" altLang="zh-TW" sz="2200" b="1" dirty="0">
                <a:latin typeface="Georgia" panose="02040502050405020303" pitchFamily="18" charset="0"/>
              </a:rPr>
              <a:t>programmable security</a:t>
            </a:r>
            <a:r>
              <a:rPr lang="en-US" altLang="zh-TW" sz="2200" dirty="0">
                <a:latin typeface="Georgia" panose="02040502050405020303" pitchFamily="18" charset="0"/>
              </a:rPr>
              <a:t> under software control. </a:t>
            </a:r>
          </a:p>
        </p:txBody>
      </p:sp>
      <p:sp>
        <p:nvSpPr>
          <p:cNvPr id="4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 dirty="0"/>
          </a:p>
        </p:txBody>
      </p:sp>
      <p:sp>
        <p:nvSpPr>
          <p:cNvPr id="4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996952"/>
            <a:ext cx="7535863" cy="367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3356992"/>
            <a:ext cx="15121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SPIDEN debug control input</a:t>
            </a:r>
            <a:endParaRPr lang="zh-TW" altLang="en-US" sz="1400" dirty="0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 flipV="1">
            <a:off x="1907704" y="3501009"/>
            <a:ext cx="936104" cy="1175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5536" y="4705980"/>
            <a:ext cx="15121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TrustZone</a:t>
            </a:r>
            <a:r>
              <a:rPr lang="en-US" altLang="zh-TW" sz="1400" dirty="0" smtClean="0"/>
              <a:t> memory adapter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5536" y="5570076"/>
            <a:ext cx="15121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Static </a:t>
            </a:r>
            <a:r>
              <a:rPr lang="en-US" altLang="zh-TW" sz="1400" dirty="0" smtClean="0"/>
              <a:t>Random Access</a:t>
            </a:r>
            <a:r>
              <a:rPr lang="en-US" altLang="zh-TW" sz="1400" dirty="0"/>
              <a:t> Memory</a:t>
            </a:r>
            <a:endParaRPr lang="zh-TW" altLang="en-US" sz="1400" dirty="0"/>
          </a:p>
        </p:txBody>
      </p:sp>
      <p:cxnSp>
        <p:nvCxnSpPr>
          <p:cNvPr id="17" name="直線單箭頭接點 16"/>
          <p:cNvCxnSpPr>
            <a:stCxn id="13" idx="3"/>
          </p:cNvCxnSpPr>
          <p:nvPr/>
        </p:nvCxnSpPr>
        <p:spPr>
          <a:xfrm flipV="1">
            <a:off x="1907704" y="4912132"/>
            <a:ext cx="288032" cy="5545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907704" y="5805265"/>
            <a:ext cx="360040" cy="165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766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551"/>
            <a:ext cx="8229240" cy="922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</p:txBody>
      </p:sp>
      <p:sp>
        <p:nvSpPr>
          <p:cNvPr id="44" name="CustomShape 2"/>
          <p:cNvSpPr/>
          <p:nvPr/>
        </p:nvSpPr>
        <p:spPr>
          <a:xfrm>
            <a:off x="457200" y="836712"/>
            <a:ext cx="8229240" cy="547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400" b="1" dirty="0">
                <a:latin typeface="Georgia" panose="02040502050405020303" pitchFamily="18" charset="0"/>
              </a:rPr>
              <a:t>Infrastructure AMBA3 AXI to AMBA 2 AHB Bridge -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BP136-7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Georgia" panose="02040502050405020303" pitchFamily="18" charset="0"/>
            </a:endParaRP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Georgia" panose="02040502050405020303" pitchFamily="18" charset="0"/>
              </a:rPr>
              <a:t>AXI-to-AHB </a:t>
            </a:r>
            <a:r>
              <a:rPr lang="en-US" altLang="zh-TW" sz="2400" dirty="0">
                <a:latin typeface="Georgia" panose="02040502050405020303" pitchFamily="18" charset="0"/>
              </a:rPr>
              <a:t>and AHB-to-AXI bridges </a:t>
            </a:r>
            <a:r>
              <a:rPr lang="en-US" altLang="zh-TW" sz="2400" b="1" dirty="0">
                <a:latin typeface="Georgia" panose="02040502050405020303" pitchFamily="18" charset="0"/>
              </a:rPr>
              <a:t>allow two systems joined together</a:t>
            </a:r>
            <a:r>
              <a:rPr lang="en-US" altLang="zh-TW" sz="2400" dirty="0">
                <a:latin typeface="Georgia" panose="02040502050405020303" pitchFamily="18" charset="0"/>
              </a:rPr>
              <a:t>.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Georgia" panose="02040502050405020303" pitchFamily="18" charset="0"/>
              </a:rPr>
              <a:t>AHB bus does not carry the security state </a:t>
            </a:r>
            <a:r>
              <a:rPr lang="en-US" altLang="zh-TW" sz="2400" dirty="0">
                <a:latin typeface="Georgia" panose="02040502050405020303" pitchFamily="18" charset="0"/>
              </a:rPr>
              <a:t>of the memory </a:t>
            </a:r>
            <a:r>
              <a:rPr lang="en-US" altLang="zh-TW" sz="2400" dirty="0" smtClean="0">
                <a:latin typeface="Georgia" panose="02040502050405020303" pitchFamily="18" charset="0"/>
              </a:rPr>
              <a:t>transactions</a:t>
            </a:r>
            <a:r>
              <a:rPr lang="en-US" altLang="zh-TW" sz="2400" dirty="0">
                <a:latin typeface="Georgia" panose="02040502050405020303" pitchFamily="18" charset="0"/>
              </a:rPr>
              <a:t>.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Georgia" panose="02040502050405020303" pitchFamily="18" charset="0"/>
              </a:rPr>
              <a:t>All </a:t>
            </a:r>
            <a:r>
              <a:rPr lang="en-US" altLang="zh-TW" sz="2400" dirty="0">
                <a:latin typeface="Georgia" panose="02040502050405020303" pitchFamily="18" charset="0"/>
              </a:rPr>
              <a:t>of the security implementation must be managed in the bridge itself.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Georgia" panose="02040502050405020303" pitchFamily="18" charset="0"/>
              </a:rPr>
              <a:t>Secure components and Non-secure components are never placed behind the same bridge.</a:t>
            </a:r>
          </a:p>
        </p:txBody>
      </p:sp>
      <p:sp>
        <p:nvSpPr>
          <p:cNvPr id="4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 dirty="0"/>
          </a:p>
        </p:txBody>
      </p:sp>
      <p:sp>
        <p:nvSpPr>
          <p:cNvPr id="4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89722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0"/>
            <a:ext cx="8229240" cy="9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</p:txBody>
      </p:sp>
      <p:sp>
        <p:nvSpPr>
          <p:cNvPr id="44" name="CustomShape 2"/>
          <p:cNvSpPr/>
          <p:nvPr/>
        </p:nvSpPr>
        <p:spPr>
          <a:xfrm>
            <a:off x="457200" y="908720"/>
            <a:ext cx="8229240" cy="5688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6213" indent="-176213" algn="just">
              <a:buFont typeface="Arial"/>
              <a:buChar char="•"/>
            </a:pPr>
            <a:r>
              <a:rPr lang="en-US" altLang="zh-TW" sz="2400" b="1" dirty="0" err="1">
                <a:latin typeface="Georgia" panose="02040502050405020303" pitchFamily="18" charset="0"/>
              </a:rPr>
              <a:t>PrimeCell</a:t>
            </a:r>
            <a:r>
              <a:rPr lang="en-US" altLang="zh-TW" sz="2400" b="1" dirty="0">
                <a:latin typeface="Georgia" panose="02040502050405020303" pitchFamily="18" charset="0"/>
              </a:rPr>
              <a:t> Level 2 Cache Controller -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PL310</a:t>
            </a:r>
            <a:r>
              <a:rPr lang="en-US" sz="2400" b="1" dirty="0" smtClean="0">
                <a:latin typeface="Georgia" panose="02040502050405020303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 </a:t>
            </a:r>
            <a:r>
              <a:rPr lang="en-US" altLang="zh-TW" sz="2200" b="1" dirty="0">
                <a:latin typeface="Georgia" panose="02040502050405020303" pitchFamily="18" charset="0"/>
              </a:rPr>
              <a:t>level 2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cache </a:t>
            </a:r>
            <a:r>
              <a:rPr lang="en-US" altLang="zh-TW" sz="2200" dirty="0" smtClean="0">
                <a:latin typeface="Georgia" panose="02040502050405020303" pitchFamily="18" charset="0"/>
              </a:rPr>
              <a:t>is between </a:t>
            </a:r>
            <a:r>
              <a:rPr lang="en-US" altLang="zh-TW" sz="2200" dirty="0">
                <a:latin typeface="Georgia" panose="02040502050405020303" pitchFamily="18" charset="0"/>
              </a:rPr>
              <a:t>the core and the external memory </a:t>
            </a:r>
            <a:r>
              <a:rPr lang="en-US" altLang="zh-TW" sz="2200" dirty="0" smtClean="0">
                <a:latin typeface="Georgia" panose="02040502050405020303" pitchFamily="18" charset="0"/>
              </a:rPr>
              <a:t>system.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Reduce </a:t>
            </a:r>
            <a:r>
              <a:rPr lang="en-US" altLang="zh-TW" sz="2200" dirty="0">
                <a:latin typeface="Georgia" panose="02040502050405020303" pitchFamily="18" charset="0"/>
              </a:rPr>
              <a:t>the number </a:t>
            </a:r>
            <a:r>
              <a:rPr lang="en-US" altLang="zh-TW" sz="2200" dirty="0" smtClean="0">
                <a:latin typeface="Georgia" panose="02040502050405020303" pitchFamily="18" charset="0"/>
              </a:rPr>
              <a:t>of processor </a:t>
            </a:r>
            <a:r>
              <a:rPr lang="en-US" altLang="zh-TW" sz="2200" dirty="0">
                <a:latin typeface="Georgia" panose="02040502050405020303" pitchFamily="18" charset="0"/>
              </a:rPr>
              <a:t>pipeline stalls </a:t>
            </a:r>
            <a:r>
              <a:rPr lang="en-US" altLang="zh-TW" sz="2200" dirty="0" smtClean="0">
                <a:latin typeface="Georgia" panose="02040502050405020303" pitchFamily="18" charset="0"/>
              </a:rPr>
              <a:t>experienced.</a:t>
            </a:r>
            <a:endParaRPr lang="en-US" altLang="zh-TW" sz="2200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Fast </a:t>
            </a:r>
            <a:r>
              <a:rPr lang="en-US" sz="2200" b="1" dirty="0" smtClean="0">
                <a:latin typeface="Georgia" panose="02040502050405020303" pitchFamily="18" charset="0"/>
              </a:rPr>
              <a:t>performance </a:t>
            </a:r>
            <a:r>
              <a:rPr lang="en-US" sz="2200" dirty="0" smtClean="0">
                <a:latin typeface="Georgia" panose="02040502050405020303" pitchFamily="18" charset="0"/>
              </a:rPr>
              <a:t>and reducing power consumption.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ARM1176JZ(F</a:t>
            </a:r>
            <a:r>
              <a:rPr lang="en-US" altLang="zh-TW" sz="2200" b="1" dirty="0">
                <a:latin typeface="Georgia" panose="02040502050405020303" pitchFamily="18" charset="0"/>
              </a:rPr>
              <a:t>)-S </a:t>
            </a:r>
            <a:r>
              <a:rPr lang="en-US" altLang="zh-TW" sz="2200" dirty="0" smtClean="0">
                <a:latin typeface="Georgia" panose="02040502050405020303" pitchFamily="18" charset="0"/>
              </a:rPr>
              <a:t>and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Cortex-A9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processors </a:t>
            </a:r>
            <a:r>
              <a:rPr lang="en-US" altLang="zh-TW" sz="2200" dirty="0" smtClean="0">
                <a:latin typeface="Georgia" panose="02040502050405020303" pitchFamily="18" charset="0"/>
              </a:rPr>
              <a:t>use a </a:t>
            </a:r>
            <a:r>
              <a:rPr lang="it-IT" altLang="zh-TW" sz="2200" dirty="0" smtClean="0">
                <a:latin typeface="Georgia" panose="02040502050405020303" pitchFamily="18" charset="0"/>
              </a:rPr>
              <a:t>separate </a:t>
            </a:r>
            <a:r>
              <a:rPr lang="it-IT" altLang="zh-TW" sz="2200" dirty="0">
                <a:latin typeface="Georgia" panose="02040502050405020303" pitchFamily="18" charset="0"/>
              </a:rPr>
              <a:t>level 2 cache </a:t>
            </a:r>
            <a:r>
              <a:rPr lang="it-IT" altLang="zh-TW" sz="2200" dirty="0" smtClean="0">
                <a:latin typeface="Georgia" panose="02040502050405020303" pitchFamily="18" charset="0"/>
              </a:rPr>
              <a:t>controller.</a:t>
            </a:r>
            <a:endParaRPr lang="en-US" sz="2200" dirty="0">
              <a:latin typeface="Georgia" panose="02040502050405020303" pitchFamily="18" charset="0"/>
            </a:endParaRPr>
          </a:p>
          <a:p>
            <a:pPr marL="176213" indent="-176213" algn="just"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176213" indent="-176213" algn="just">
              <a:buFont typeface="Arial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DMA </a:t>
            </a:r>
            <a:r>
              <a:rPr lang="en-US" altLang="zh-TW" sz="2400" b="1" dirty="0">
                <a:latin typeface="Georgia" panose="02040502050405020303" pitchFamily="18" charset="0"/>
              </a:rPr>
              <a:t>Controller - PL330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sz="2400" b="1" dirty="0" smtClean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Georgia" panose="02040502050405020303" pitchFamily="18" charset="0"/>
              </a:rPr>
              <a:t>DMAC</a:t>
            </a:r>
            <a:r>
              <a:rPr lang="en-US" altLang="zh-TW" sz="2200" dirty="0">
                <a:latin typeface="Georgia" panose="02040502050405020303" pitchFamily="18" charset="0"/>
              </a:rPr>
              <a:t>(direct memory access controller): a dedicated engine for moving data around the physical memory </a:t>
            </a:r>
            <a:r>
              <a:rPr lang="en-US" altLang="zh-TW" sz="2200" dirty="0" smtClean="0">
                <a:latin typeface="Georgia" panose="02040502050405020303" pitchFamily="18" charset="0"/>
              </a:rPr>
              <a:t>system.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Support concurrent </a:t>
            </a:r>
            <a:r>
              <a:rPr lang="en-US" altLang="zh-TW" sz="2200" dirty="0">
                <a:latin typeface="Georgia" panose="02040502050405020303" pitchFamily="18" charset="0"/>
              </a:rPr>
              <a:t>Secure and Non-secure </a:t>
            </a:r>
            <a:r>
              <a:rPr lang="en-US" altLang="zh-TW" sz="2200" dirty="0" smtClean="0">
                <a:latin typeface="Georgia" panose="02040502050405020303" pitchFamily="18" charset="0"/>
              </a:rPr>
              <a:t>channels.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 </a:t>
            </a:r>
            <a:r>
              <a:rPr lang="en-US" altLang="zh-TW" sz="2200" dirty="0">
                <a:latin typeface="Georgia" panose="02040502050405020303" pitchFamily="18" charset="0"/>
              </a:rPr>
              <a:t>Non-secure transaction </a:t>
            </a:r>
            <a:r>
              <a:rPr lang="en-US" altLang="zh-TW" sz="2200" dirty="0" smtClean="0">
                <a:latin typeface="Georgia" panose="02040502050405020303" pitchFamily="18" charset="0"/>
              </a:rPr>
              <a:t>to </a:t>
            </a:r>
            <a:r>
              <a:rPr lang="en-US" altLang="zh-TW" sz="2200" dirty="0">
                <a:latin typeface="Georgia" panose="02040502050405020303" pitchFamily="18" charset="0"/>
              </a:rPr>
              <a:t>or from Secure memory will result in the </a:t>
            </a:r>
            <a:r>
              <a:rPr lang="en-US" altLang="zh-TW" sz="2200" b="1" dirty="0">
                <a:latin typeface="Georgia" panose="02040502050405020303" pitchFamily="18" charset="0"/>
              </a:rPr>
              <a:t>DMA transfer failing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  <a:endParaRPr lang="en-US" sz="2200" b="1" dirty="0">
              <a:latin typeface="Georgia" panose="02040502050405020303" pitchFamily="18" charset="0"/>
            </a:endParaRPr>
          </a:p>
          <a:p>
            <a:pPr marL="633413" lvl="1" indent="-176213" algn="just">
              <a:buFont typeface="Arial"/>
              <a:buChar char="•"/>
            </a:pPr>
            <a:endParaRPr lang="en-US" altLang="zh-TW" sz="2400" b="1" dirty="0">
              <a:latin typeface="Georgia" panose="02040502050405020303" pitchFamily="18" charset="0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 dirty="0"/>
          </a:p>
        </p:txBody>
      </p:sp>
      <p:sp>
        <p:nvSpPr>
          <p:cNvPr id="4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5149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0"/>
            <a:ext cx="8229240" cy="9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</p:txBody>
      </p:sp>
      <p:sp>
        <p:nvSpPr>
          <p:cNvPr id="44" name="CustomShape 2"/>
          <p:cNvSpPr/>
          <p:nvPr/>
        </p:nvSpPr>
        <p:spPr>
          <a:xfrm>
            <a:off x="457200" y="908720"/>
            <a:ext cx="8229240" cy="53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6213" indent="-176213" algn="just">
              <a:lnSpc>
                <a:spcPct val="100000"/>
              </a:lnSpc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176213" indent="-176213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4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2400" b="1" dirty="0">
                <a:latin typeface="Georgia" panose="02040502050405020303" pitchFamily="18" charset="0"/>
              </a:rPr>
              <a:t> Address Space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Controller(TZASC) </a:t>
            </a:r>
            <a:r>
              <a:rPr lang="en-US" altLang="zh-TW" sz="2400" b="1" dirty="0">
                <a:latin typeface="Georgia" panose="02040502050405020303" pitchFamily="18" charset="0"/>
              </a:rPr>
              <a:t>-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PL380</a:t>
            </a:r>
          </a:p>
          <a:p>
            <a:pPr marL="633413" lvl="1" indent="-176213" algn="just">
              <a:buFont typeface="Arial"/>
              <a:buChar char="•"/>
            </a:pPr>
            <a:endParaRPr lang="en-US" altLang="zh-TW" sz="2200" b="1" dirty="0" smtClean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TZASC</a:t>
            </a:r>
            <a:r>
              <a:rPr lang="en-US" altLang="zh-TW" sz="2200" dirty="0">
                <a:latin typeface="Georgia" panose="02040502050405020303" pitchFamily="18" charset="0"/>
              </a:rPr>
              <a:t>: programmed by secure software and will </a:t>
            </a:r>
            <a:r>
              <a:rPr lang="en-US" altLang="zh-TW" sz="2200" b="1" dirty="0">
                <a:latin typeface="Georgia" panose="02040502050405020303" pitchFamily="18" charset="0"/>
              </a:rPr>
              <a:t>reject non-secure transaction to secure region</a:t>
            </a:r>
            <a:r>
              <a:rPr lang="en-US" altLang="zh-TW" sz="2200" dirty="0">
                <a:latin typeface="Georgia" panose="02040502050405020303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Partition an </a:t>
            </a:r>
            <a:r>
              <a:rPr lang="en-US" altLang="zh-TW" sz="2200" dirty="0">
                <a:latin typeface="Georgia" panose="02040502050405020303" pitchFamily="18" charset="0"/>
              </a:rPr>
              <a:t>off-</a:t>
            </a:r>
            <a:r>
              <a:rPr lang="en-US" altLang="zh-TW" sz="2200" dirty="0" err="1">
                <a:latin typeface="Georgia" panose="02040502050405020303" pitchFamily="18" charset="0"/>
              </a:rPr>
              <a:t>SoC</a:t>
            </a:r>
            <a:r>
              <a:rPr lang="en-US" altLang="zh-TW" sz="2200" dirty="0">
                <a:latin typeface="Georgia" panose="02040502050405020303" pitchFamily="18" charset="0"/>
              </a:rPr>
              <a:t> </a:t>
            </a:r>
            <a:r>
              <a:rPr lang="en-US" altLang="zh-TW" sz="2200" dirty="0" smtClean="0">
                <a:latin typeface="Georgia" panose="02040502050405020303" pitchFamily="18" charset="0"/>
              </a:rPr>
              <a:t>DRAM into </a:t>
            </a:r>
            <a:r>
              <a:rPr lang="en-US" altLang="zh-TW" sz="2200" dirty="0">
                <a:latin typeface="Georgia" panose="02040502050405020303" pitchFamily="18" charset="0"/>
              </a:rPr>
              <a:t>multiple security </a:t>
            </a:r>
            <a:r>
              <a:rPr lang="en-US" altLang="zh-TW" sz="2200" dirty="0" smtClean="0">
                <a:latin typeface="Georgia" panose="02040502050405020303" pitchFamily="18" charset="0"/>
              </a:rPr>
              <a:t>domains.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Less </a:t>
            </a:r>
            <a:r>
              <a:rPr lang="en-US" altLang="zh-TW" sz="2200" b="1" dirty="0">
                <a:latin typeface="Georgia" panose="02040502050405020303" pitchFamily="18" charset="0"/>
              </a:rPr>
              <a:t>expensive </a:t>
            </a:r>
            <a:r>
              <a:rPr lang="en-US" altLang="zh-TW" sz="2200" dirty="0">
                <a:latin typeface="Georgia" panose="02040502050405020303" pitchFamily="18" charset="0"/>
              </a:rPr>
              <a:t>than placing two smaller memory </a:t>
            </a:r>
            <a:r>
              <a:rPr lang="en-US" altLang="zh-TW" sz="2200" dirty="0" smtClean="0">
                <a:latin typeface="Georgia" panose="02040502050405020303" pitchFamily="18" charset="0"/>
              </a:rPr>
              <a:t>devices.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Designed to work </a:t>
            </a:r>
            <a:r>
              <a:rPr lang="en-US" altLang="zh-TW" sz="2200" dirty="0">
                <a:latin typeface="Georgia" panose="02040502050405020303" pitchFamily="18" charset="0"/>
              </a:rPr>
              <a:t>with dynamic memory and allows burst accesses to travel through </a:t>
            </a:r>
            <a:r>
              <a:rPr lang="en-US" altLang="zh-TW" sz="2200" dirty="0" smtClean="0">
                <a:latin typeface="Georgia" panose="02040502050405020303" pitchFamily="18" charset="0"/>
              </a:rPr>
              <a:t>it with </a:t>
            </a:r>
            <a:r>
              <a:rPr lang="en-US" altLang="zh-TW" sz="2200" b="1" dirty="0">
                <a:latin typeface="Georgia" panose="02040502050405020303" pitchFamily="18" charset="0"/>
              </a:rPr>
              <a:t>minimal impact on memory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latencies.</a:t>
            </a:r>
            <a:endParaRPr lang="en-US" altLang="zh-TW" sz="2200" b="1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Only </a:t>
            </a:r>
            <a:r>
              <a:rPr lang="en-US" altLang="zh-TW" sz="2200" dirty="0">
                <a:latin typeface="Georgia" panose="02040502050405020303" pitchFamily="18" charset="0"/>
              </a:rPr>
              <a:t>be used for partitioning memory mapped devices.</a:t>
            </a:r>
          </a:p>
          <a:p>
            <a:pPr marL="633413" lvl="1" indent="-176213" algn="just">
              <a:buFont typeface="Arial"/>
              <a:buChar char="•"/>
            </a:pPr>
            <a:endParaRPr lang="en-US" altLang="zh-TW" dirty="0"/>
          </a:p>
          <a:p>
            <a:pPr marL="633413" lvl="1" indent="-176213" algn="just">
              <a:buFont typeface="Arial"/>
              <a:buChar char="•"/>
            </a:pPr>
            <a:endParaRPr lang="en-US" altLang="zh-TW" dirty="0"/>
          </a:p>
        </p:txBody>
      </p:sp>
      <p:sp>
        <p:nvSpPr>
          <p:cNvPr id="4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 dirty="0"/>
          </a:p>
        </p:txBody>
      </p:sp>
      <p:sp>
        <p:nvSpPr>
          <p:cNvPr id="4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40159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0"/>
            <a:ext cx="8229240" cy="9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</p:txBody>
      </p:sp>
      <p:sp>
        <p:nvSpPr>
          <p:cNvPr id="44" name="CustomShape 2"/>
          <p:cNvSpPr/>
          <p:nvPr/>
        </p:nvSpPr>
        <p:spPr>
          <a:xfrm>
            <a:off x="457200" y="908720"/>
            <a:ext cx="8229240" cy="581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6213" indent="-176213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400" b="1" dirty="0">
                <a:latin typeface="Georgia" panose="02040502050405020303" pitchFamily="18" charset="0"/>
              </a:rPr>
              <a:t>Infrastructure AMBA3 AXI </a:t>
            </a:r>
            <a:r>
              <a:rPr lang="en-US" altLang="zh-TW" sz="24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2400" b="1" dirty="0">
                <a:latin typeface="Georgia" panose="02040502050405020303" pitchFamily="18" charset="0"/>
              </a:rPr>
              <a:t> Memory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Adapter(TZMA) </a:t>
            </a:r>
            <a:r>
              <a:rPr lang="en-US" altLang="zh-TW" sz="2400" b="1" dirty="0">
                <a:latin typeface="Georgia" panose="02040502050405020303" pitchFamily="18" charset="0"/>
              </a:rPr>
              <a:t>-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BP141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Secure </a:t>
            </a:r>
            <a:r>
              <a:rPr lang="en-US" altLang="zh-TW" sz="2200" b="1" dirty="0">
                <a:latin typeface="Georgia" panose="02040502050405020303" pitchFamily="18" charset="0"/>
              </a:rPr>
              <a:t>a region within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an on-</a:t>
            </a:r>
            <a:r>
              <a:rPr lang="en-US" altLang="zh-TW" sz="2200" b="1" dirty="0" err="1" smtClean="0">
                <a:latin typeface="Georgia" panose="02040502050405020303" pitchFamily="18" charset="0"/>
              </a:rPr>
              <a:t>SoC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200" b="1" dirty="0">
                <a:latin typeface="Georgia" panose="02040502050405020303" pitchFamily="18" charset="0"/>
              </a:rPr>
              <a:t>static memory </a:t>
            </a:r>
            <a:r>
              <a:rPr lang="en-US" altLang="zh-TW" sz="2200" dirty="0">
                <a:latin typeface="Georgia" panose="02040502050405020303" pitchFamily="18" charset="0"/>
              </a:rPr>
              <a:t>such as a ROM or a </a:t>
            </a:r>
            <a:r>
              <a:rPr lang="en-US" altLang="zh-TW" sz="2200" dirty="0" smtClean="0">
                <a:latin typeface="Georgia" panose="02040502050405020303" pitchFamily="18" charset="0"/>
              </a:rPr>
              <a:t>SRAM.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Allow </a:t>
            </a:r>
            <a:r>
              <a:rPr lang="en-US" altLang="zh-TW" sz="2200" dirty="0">
                <a:latin typeface="Georgia" panose="02040502050405020303" pitchFamily="18" charset="0"/>
              </a:rPr>
              <a:t>a </a:t>
            </a:r>
            <a:r>
              <a:rPr lang="en-US" altLang="zh-TW" sz="2200" dirty="0" smtClean="0">
                <a:latin typeface="Georgia" panose="02040502050405020303" pitchFamily="18" charset="0"/>
              </a:rPr>
              <a:t>single static </a:t>
            </a:r>
            <a:r>
              <a:rPr lang="en-US" altLang="zh-TW" sz="2200" dirty="0">
                <a:latin typeface="Georgia" panose="02040502050405020303" pitchFamily="18" charset="0"/>
              </a:rPr>
              <a:t>memory of </a:t>
            </a:r>
            <a:r>
              <a:rPr lang="en-US" altLang="zh-TW" sz="2200" b="1" dirty="0">
                <a:latin typeface="Georgia" panose="02040502050405020303" pitchFamily="18" charset="0"/>
              </a:rPr>
              <a:t>up to 2MB to be partitioned into two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regions</a:t>
            </a:r>
            <a:r>
              <a:rPr lang="en-US" altLang="zh-TW" sz="2200" dirty="0" smtClean="0">
                <a:latin typeface="Georgia" panose="02040502050405020303" pitchFamily="18" charset="0"/>
              </a:rPr>
              <a:t>.(lower part: Secure; upper part: Non-secure.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Use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R0SIZE</a:t>
            </a:r>
            <a:r>
              <a:rPr lang="en-US" altLang="zh-TW" sz="2200" dirty="0" smtClean="0">
                <a:latin typeface="Georgia" panose="02040502050405020303" pitchFamily="18" charset="0"/>
              </a:rPr>
              <a:t> input signal to the TZMA.</a:t>
            </a:r>
            <a:endParaRPr lang="en-US" altLang="zh-TW" sz="2200" b="1" dirty="0">
              <a:latin typeface="Georgia" panose="02040502050405020303" pitchFamily="18" charset="0"/>
            </a:endParaRPr>
          </a:p>
          <a:p>
            <a:pPr marL="176213" indent="-176213" algn="just">
              <a:lnSpc>
                <a:spcPct val="100000"/>
              </a:lnSpc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176213" indent="-176213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400" b="1" dirty="0">
                <a:latin typeface="Georgia" panose="02040502050405020303" pitchFamily="18" charset="0"/>
              </a:rPr>
              <a:t>Generic Interrupt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Controller(GIC) </a:t>
            </a:r>
            <a:r>
              <a:rPr lang="en-US" altLang="zh-TW" sz="2400" b="1" dirty="0">
                <a:latin typeface="Georgia" panose="02040502050405020303" pitchFamily="18" charset="0"/>
              </a:rPr>
              <a:t>-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PL390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Interrupt </a:t>
            </a:r>
            <a:r>
              <a:rPr lang="en-US" altLang="zh-TW" sz="2200" dirty="0">
                <a:latin typeface="Georgia" panose="02040502050405020303" pitchFamily="18" charset="0"/>
              </a:rPr>
              <a:t>controller must </a:t>
            </a:r>
            <a:r>
              <a:rPr lang="en-US" altLang="zh-TW" sz="2200" b="1" dirty="0">
                <a:latin typeface="Georgia" panose="02040502050405020303" pitchFamily="18" charset="0"/>
              </a:rPr>
              <a:t>prevent the Normal world modifying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the </a:t>
            </a:r>
            <a:r>
              <a:rPr lang="en-US" altLang="zh-TW" sz="2200" dirty="0" smtClean="0">
                <a:latin typeface="Georgia" panose="02040502050405020303" pitchFamily="18" charset="0"/>
              </a:rPr>
              <a:t>Secure </a:t>
            </a:r>
            <a:r>
              <a:rPr lang="en-US" altLang="zh-TW" sz="2200" dirty="0">
                <a:latin typeface="Georgia" panose="02040502050405020303" pitchFamily="18" charset="0"/>
              </a:rPr>
              <a:t>world interrupt sources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  <a:endParaRPr lang="en-US" altLang="zh-TW" sz="2200" dirty="0">
              <a:latin typeface="Georgia" panose="02040502050405020303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GIC</a:t>
            </a:r>
            <a:r>
              <a:rPr lang="en-US" altLang="zh-TW" sz="2200" dirty="0" smtClean="0">
                <a:latin typeface="Georgia" panose="02040502050405020303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</a:rPr>
              <a:t>is a single hardware device that supports </a:t>
            </a:r>
            <a:r>
              <a:rPr lang="en-US" altLang="zh-TW" sz="2200" dirty="0" smtClean="0">
                <a:latin typeface="Georgia" panose="02040502050405020303" pitchFamily="18" charset="0"/>
              </a:rPr>
              <a:t>both Secure </a:t>
            </a:r>
            <a:r>
              <a:rPr lang="en-US" altLang="zh-TW" sz="2200" dirty="0">
                <a:latin typeface="Georgia" panose="02040502050405020303" pitchFamily="18" charset="0"/>
              </a:rPr>
              <a:t>and Non-secure prioritized interrupt </a:t>
            </a:r>
            <a:r>
              <a:rPr lang="en-US" altLang="zh-TW" sz="2200" dirty="0" smtClean="0">
                <a:latin typeface="Georgia" panose="02040502050405020303" pitchFamily="18" charset="0"/>
              </a:rPr>
              <a:t>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Preven</a:t>
            </a:r>
            <a:r>
              <a:rPr lang="en-US" altLang="zh-TW" sz="2200" dirty="0" smtClean="0">
                <a:latin typeface="Georgia" panose="02040502050405020303" pitchFamily="18" charset="0"/>
              </a:rPr>
              <a:t>t non-secure software </a:t>
            </a:r>
            <a:r>
              <a:rPr lang="en-US" altLang="zh-TW" sz="2200" b="1" dirty="0" smtClean="0">
                <a:latin typeface="Georgia" panose="02040502050405020303" pitchFamily="18" charset="0"/>
              </a:rPr>
              <a:t>modifies secure source</a:t>
            </a:r>
            <a:r>
              <a:rPr lang="en-US" altLang="zh-TW" sz="2200" dirty="0" smtClean="0">
                <a:latin typeface="Georgia" panose="02040502050405020303" pitchFamily="18" charset="0"/>
              </a:rPr>
              <a:t>.</a:t>
            </a:r>
            <a:endParaRPr lang="en-US" altLang="zh-TW" sz="2200" dirty="0">
              <a:latin typeface="Georgia" panose="02040502050405020303" pitchFamily="18" charset="0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 dirty="0"/>
          </a:p>
        </p:txBody>
      </p:sp>
      <p:sp>
        <p:nvSpPr>
          <p:cNvPr id="4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54964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0"/>
            <a:ext cx="8229240" cy="9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altLang="zh-TW" sz="3600" b="1" dirty="0">
                <a:latin typeface="Georgia" panose="02040502050405020303" pitchFamily="18" charset="0"/>
              </a:rPr>
              <a:t>4.1</a:t>
            </a:r>
            <a:r>
              <a:rPr lang="zh-TW" altLang="en-US" sz="3600" b="1" dirty="0">
                <a:latin typeface="Georgia" panose="02040502050405020303" pitchFamily="18" charset="0"/>
              </a:rPr>
              <a:t> </a:t>
            </a:r>
            <a:r>
              <a:rPr lang="en-US" altLang="zh-TW" sz="3600" b="1" dirty="0">
                <a:latin typeface="Georgia" panose="02040502050405020303" pitchFamily="18" charset="0"/>
              </a:rPr>
              <a:t>System IP</a:t>
            </a:r>
          </a:p>
        </p:txBody>
      </p:sp>
      <p:sp>
        <p:nvSpPr>
          <p:cNvPr id="44" name="CustomShape 2"/>
          <p:cNvSpPr/>
          <p:nvPr/>
        </p:nvSpPr>
        <p:spPr>
          <a:xfrm>
            <a:off x="457200" y="908720"/>
            <a:ext cx="8229240" cy="53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6213" indent="-176213" algn="just">
              <a:lnSpc>
                <a:spcPct val="100000"/>
              </a:lnSpc>
              <a:buFont typeface="Arial"/>
              <a:buChar char="•"/>
            </a:pPr>
            <a:endParaRPr lang="en-US" altLang="zh-TW" sz="2400" b="1" dirty="0" smtClean="0">
              <a:latin typeface="Georgia" panose="02040502050405020303" pitchFamily="18" charset="0"/>
            </a:endParaRPr>
          </a:p>
          <a:p>
            <a:pPr marL="176213" indent="-176213" algn="just">
              <a:lnSpc>
                <a:spcPct val="100000"/>
              </a:lnSpc>
              <a:buFont typeface="Arial"/>
              <a:buChar char="•"/>
            </a:pPr>
            <a:r>
              <a:rPr lang="en-US" altLang="zh-TW" sz="2400" b="1" dirty="0" err="1" smtClean="0">
                <a:latin typeface="Georgia" panose="02040502050405020303" pitchFamily="18" charset="0"/>
              </a:rPr>
              <a:t>PrimeCell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 </a:t>
            </a:r>
            <a:r>
              <a:rPr lang="en-US" altLang="zh-TW" sz="2400" b="1" dirty="0">
                <a:latin typeface="Georgia" panose="02040502050405020303" pitchFamily="18" charset="0"/>
              </a:rPr>
              <a:t>Infrastructure AMBA3 </a:t>
            </a:r>
            <a:r>
              <a:rPr lang="en-US" altLang="zh-TW" sz="2400" b="1" dirty="0" err="1">
                <a:latin typeface="Georgia" panose="02040502050405020303" pitchFamily="18" charset="0"/>
              </a:rPr>
              <a:t>TrustZone</a:t>
            </a:r>
            <a:r>
              <a:rPr lang="en-US" altLang="zh-TW" sz="2400" b="1" dirty="0">
                <a:latin typeface="Georgia" panose="02040502050405020303" pitchFamily="18" charset="0"/>
              </a:rPr>
              <a:t> Protection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Controller(TZPC) </a:t>
            </a:r>
            <a:r>
              <a:rPr lang="en-US" altLang="zh-TW" sz="2400" b="1" dirty="0">
                <a:latin typeface="Georgia" panose="02040502050405020303" pitchFamily="18" charset="0"/>
              </a:rPr>
              <a:t>- </a:t>
            </a:r>
            <a:r>
              <a:rPr lang="en-US" altLang="zh-TW" sz="2400" b="1" dirty="0" smtClean="0">
                <a:latin typeface="Georgia" panose="02040502050405020303" pitchFamily="18" charset="0"/>
              </a:rPr>
              <a:t>BP147</a:t>
            </a:r>
          </a:p>
          <a:p>
            <a:pPr marL="633413" lvl="1" indent="-176213" algn="just">
              <a:buFont typeface="Arial"/>
              <a:buChar char="•"/>
            </a:pPr>
            <a:endParaRPr lang="en-US" altLang="zh-TW" sz="2200" dirty="0" smtClean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Georgia" panose="02040502050405020303" pitchFamily="18" charset="0"/>
              </a:rPr>
              <a:t>A </a:t>
            </a:r>
            <a:r>
              <a:rPr lang="en-US" altLang="zh-TW" sz="2200" b="1" dirty="0">
                <a:latin typeface="Georgia" panose="02040502050405020303" pitchFamily="18" charset="0"/>
              </a:rPr>
              <a:t>configurable signal control block </a:t>
            </a:r>
            <a:r>
              <a:rPr lang="en-US" altLang="zh-TW" sz="2200" dirty="0">
                <a:latin typeface="Georgia" panose="02040502050405020303" pitchFamily="18" charset="0"/>
              </a:rPr>
              <a:t>which can be placed on the APB bus </a:t>
            </a:r>
            <a:r>
              <a:rPr lang="en-US" altLang="zh-TW" sz="2200" dirty="0" smtClean="0">
                <a:latin typeface="Georgia" panose="02040502050405020303" pitchFamily="18" charset="0"/>
              </a:rPr>
              <a:t>to supply </a:t>
            </a:r>
            <a:r>
              <a:rPr lang="en-US" altLang="zh-TW" sz="2200" dirty="0">
                <a:latin typeface="Georgia" panose="02040502050405020303" pitchFamily="18" charset="0"/>
              </a:rPr>
              <a:t>control signals to other components on the </a:t>
            </a:r>
            <a:r>
              <a:rPr lang="en-US" altLang="zh-TW" sz="2200" dirty="0" err="1" smtClean="0">
                <a:latin typeface="Georgia" panose="02040502050405020303" pitchFamily="18" charset="0"/>
              </a:rPr>
              <a:t>SoC.</a:t>
            </a:r>
            <a:endParaRPr lang="en-US" altLang="zh-TW" sz="2200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TZPCDECPROT{2:0} register:</a:t>
            </a:r>
            <a:r>
              <a:rPr lang="en-US" altLang="zh-TW" sz="2200" dirty="0" smtClean="0">
                <a:latin typeface="Georgia" panose="02040502050405020303" pitchFamily="18" charset="0"/>
              </a:rPr>
              <a:t> control </a:t>
            </a:r>
            <a:r>
              <a:rPr lang="en-US" altLang="zh-TW" sz="2200" dirty="0">
                <a:latin typeface="Georgia" panose="02040502050405020303" pitchFamily="18" charset="0"/>
              </a:rPr>
              <a:t>8 </a:t>
            </a:r>
            <a:r>
              <a:rPr lang="en-US" altLang="zh-TW" sz="2200" dirty="0" smtClean="0">
                <a:latin typeface="Georgia" panose="02040502050405020303" pitchFamily="18" charset="0"/>
              </a:rPr>
              <a:t>signals within </a:t>
            </a:r>
            <a:r>
              <a:rPr lang="en-US" altLang="zh-TW" sz="2200" dirty="0">
                <a:latin typeface="Georgia" panose="02040502050405020303" pitchFamily="18" charset="0"/>
              </a:rPr>
              <a:t>the </a:t>
            </a:r>
            <a:r>
              <a:rPr lang="en-US" altLang="zh-TW" sz="2200" dirty="0" err="1">
                <a:latin typeface="Georgia" panose="02040502050405020303" pitchFamily="18" charset="0"/>
              </a:rPr>
              <a:t>SoC</a:t>
            </a:r>
            <a:r>
              <a:rPr lang="en-US" altLang="zh-TW" sz="2200" dirty="0" err="1" smtClean="0">
                <a:latin typeface="Georgia" panose="02040502050405020303" pitchFamily="18" charset="0"/>
              </a:rPr>
              <a:t>.</a:t>
            </a:r>
            <a:endParaRPr lang="en-US" altLang="zh-TW" sz="2200" dirty="0" smtClean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200" b="1" dirty="0" smtClean="0">
                <a:latin typeface="Georgia" panose="02040502050405020303" pitchFamily="18" charset="0"/>
              </a:rPr>
              <a:t>TZPCR0SIZE register: </a:t>
            </a:r>
            <a:r>
              <a:rPr lang="en-US" altLang="zh-TW" sz="2200" dirty="0" smtClean="0">
                <a:latin typeface="Georgia" panose="02040502050405020303" pitchFamily="18" charset="0"/>
              </a:rPr>
              <a:t>provide </a:t>
            </a:r>
            <a:r>
              <a:rPr lang="en-US" altLang="zh-TW" sz="2200" dirty="0">
                <a:latin typeface="Georgia" panose="02040502050405020303" pitchFamily="18" charset="0"/>
              </a:rPr>
              <a:t>the partition location control signals for the </a:t>
            </a:r>
            <a:r>
              <a:rPr lang="en-US" altLang="zh-TW" sz="2200" dirty="0" err="1">
                <a:latin typeface="Georgia" panose="02040502050405020303" pitchFamily="18" charset="0"/>
              </a:rPr>
              <a:t>TrustZone</a:t>
            </a:r>
            <a:r>
              <a:rPr lang="en-US" altLang="zh-TW" sz="2200" dirty="0">
                <a:latin typeface="Georgia" panose="02040502050405020303" pitchFamily="18" charset="0"/>
              </a:rPr>
              <a:t> Memory Adapter.</a:t>
            </a:r>
            <a:endParaRPr sz="2200" b="1" dirty="0">
              <a:latin typeface="Georgia" panose="02040502050405020303" pitchFamily="18" charset="0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898989"/>
                </a:solidFill>
                <a:latin typeface="Calibri"/>
                <a:ea typeface="DejaVu Sans"/>
              </a:rPr>
              <a:t>107/03/16</a:t>
            </a:r>
            <a:endParaRPr dirty="0"/>
          </a:p>
        </p:txBody>
      </p:sp>
      <p:sp>
        <p:nvSpPr>
          <p:cNvPr id="46" name="CustomShape 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53198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2130</Words>
  <Application>Microsoft Office PowerPoint</Application>
  <PresentationFormat>如螢幕大小 (4:3)</PresentationFormat>
  <Paragraphs>315</Paragraphs>
  <Slides>31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lab319</dc:creator>
  <cp:lastModifiedBy>lab319</cp:lastModifiedBy>
  <cp:revision>395</cp:revision>
  <cp:lastPrinted>2018-03-22T13:00:20Z</cp:lastPrinted>
  <dcterms:created xsi:type="dcterms:W3CDTF">2017-12-07T20:33:42Z</dcterms:created>
  <dcterms:modified xsi:type="dcterms:W3CDTF">2018-05-03T15:05:47Z</dcterms:modified>
  <dc:language>zh-TW</dc:language>
</cp:coreProperties>
</file>