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7" r:id="rId2"/>
    <p:sldId id="258" r:id="rId3"/>
    <p:sldId id="263" r:id="rId4"/>
    <p:sldId id="268" r:id="rId5"/>
    <p:sldId id="259" r:id="rId6"/>
    <p:sldId id="264" r:id="rId7"/>
    <p:sldId id="295" r:id="rId8"/>
    <p:sldId id="297" r:id="rId9"/>
    <p:sldId id="299" r:id="rId10"/>
    <p:sldId id="300" r:id="rId11"/>
    <p:sldId id="301" r:id="rId12"/>
    <p:sldId id="302" r:id="rId13"/>
    <p:sldId id="303" r:id="rId14"/>
    <p:sldId id="305" r:id="rId15"/>
    <p:sldId id="307" r:id="rId16"/>
    <p:sldId id="308" r:id="rId17"/>
    <p:sldId id="310" r:id="rId18"/>
    <p:sldId id="309" r:id="rId19"/>
    <p:sldId id="311" r:id="rId20"/>
    <p:sldId id="312" r:id="rId21"/>
    <p:sldId id="313" r:id="rId22"/>
    <p:sldId id="304" r:id="rId23"/>
    <p:sldId id="260" r:id="rId24"/>
    <p:sldId id="279" r:id="rId25"/>
    <p:sldId id="282" r:id="rId26"/>
    <p:sldId id="283" r:id="rId27"/>
    <p:sldId id="284" r:id="rId28"/>
    <p:sldId id="273" r:id="rId29"/>
    <p:sldId id="285" r:id="rId30"/>
    <p:sldId id="286" r:id="rId31"/>
    <p:sldId id="288" r:id="rId32"/>
    <p:sldId id="289" r:id="rId33"/>
    <p:sldId id="290" r:id="rId34"/>
    <p:sldId id="261" r:id="rId35"/>
    <p:sldId id="292" r:id="rId36"/>
    <p:sldId id="293" r:id="rId37"/>
    <p:sldId id="294" r:id="rId38"/>
    <p:sldId id="270" r:id="rId39"/>
    <p:sldId id="271" r:id="rId40"/>
    <p:sldId id="266" r:id="rId41"/>
    <p:sldId id="269" r:id="rId42"/>
    <p:sldId id="262" r:id="rId43"/>
    <p:sldId id="267"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1" d="100"/>
          <a:sy n="91" d="100"/>
        </p:scale>
        <p:origin x="11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19D31F-D612-3342-8C26-F542FB49AF55}" type="datetimeFigureOut">
              <a:rPr kumimoji="1" lang="zh-TW" altLang="en-US" smtClean="0"/>
              <a:t>2018/5/18</a:t>
            </a:fld>
            <a:endParaRPr kumimoji="1"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6D9E2-88AF-1D4B-A36D-96DBDE9CBC66}" type="slidenum">
              <a:rPr kumimoji="1" lang="zh-TW" altLang="en-US" smtClean="0"/>
              <a:t>‹#›</a:t>
            </a:fld>
            <a:endParaRPr kumimoji="1" lang="zh-TW" altLang="en-US"/>
          </a:p>
        </p:txBody>
      </p:sp>
    </p:spTree>
    <p:extLst>
      <p:ext uri="{BB962C8B-B14F-4D97-AF65-F5344CB8AC3E}">
        <p14:creationId xmlns:p14="http://schemas.microsoft.com/office/powerpoint/2010/main" val="2966253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F62B7-625F-984D-8193-860F482C9FC3}" type="datetimeFigureOut">
              <a:rPr kumimoji="1" lang="zh-TW" altLang="en-US" smtClean="0"/>
              <a:t>2018/5/18</a:t>
            </a:fld>
            <a:endParaRPr kumimoji="1" lang="zh-TW" altLang="en-US"/>
          </a:p>
        </p:txBody>
      </p:sp>
      <p:sp>
        <p:nvSpPr>
          <p:cNvPr id="4" name="投影片影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B5E5B-79F4-8342-BEA8-9DEA4C67B7D9}" type="slidenum">
              <a:rPr kumimoji="1" lang="zh-TW" altLang="en-US" smtClean="0"/>
              <a:t>‹#›</a:t>
            </a:fld>
            <a:endParaRPr kumimoji="1" lang="zh-TW" altLang="en-US"/>
          </a:p>
        </p:txBody>
      </p:sp>
    </p:spTree>
    <p:extLst>
      <p:ext uri="{BB962C8B-B14F-4D97-AF65-F5344CB8AC3E}">
        <p14:creationId xmlns:p14="http://schemas.microsoft.com/office/powerpoint/2010/main" val="14082278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BCB5E5B-79F4-8342-BEA8-9DEA4C67B7D9}" type="slidenum">
              <a:rPr kumimoji="1" lang="zh-TW" altLang="en-US" smtClean="0"/>
              <a:t>25</a:t>
            </a:fld>
            <a:endParaRPr kumimoji="1" lang="zh-TW" altLang="en-US"/>
          </a:p>
        </p:txBody>
      </p:sp>
    </p:spTree>
    <p:extLst>
      <p:ext uri="{BB962C8B-B14F-4D97-AF65-F5344CB8AC3E}">
        <p14:creationId xmlns:p14="http://schemas.microsoft.com/office/powerpoint/2010/main" val="242727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a:t>
            </a:r>
            <a:r>
              <a:rPr lang="zh-TW" altLang="en-US" dirty="0" smtClean="0"/>
              <a:t>個</a:t>
            </a:r>
            <a:r>
              <a:rPr lang="en-US" altLang="zh-TW" dirty="0" err="1" smtClean="0"/>
              <a:t>api</a:t>
            </a:r>
            <a:r>
              <a:rPr lang="zh-TW" altLang="en-US" dirty="0" smtClean="0"/>
              <a:t> </a:t>
            </a:r>
            <a:r>
              <a:rPr lang="en-US" altLang="zh-TW" dirty="0" smtClean="0"/>
              <a:t>call</a:t>
            </a:r>
            <a:r>
              <a:rPr lang="zh-TW" altLang="en-US" dirty="0" smtClean="0"/>
              <a:t>，</a:t>
            </a:r>
            <a:r>
              <a:rPr lang="en-US" altLang="zh-TW" dirty="0" smtClean="0"/>
              <a:t>DNN+2</a:t>
            </a:r>
            <a:r>
              <a:rPr lang="zh-TW" altLang="en-US" dirty="0" smtClean="0"/>
              <a:t>*</a:t>
            </a:r>
            <a:r>
              <a:rPr lang="en-US" altLang="zh-TW" dirty="0" err="1" smtClean="0"/>
              <a:t>LSTM+softmax</a:t>
            </a:r>
            <a:endParaRPr lang="zh-TW" altLang="en-US" dirty="0"/>
          </a:p>
        </p:txBody>
      </p:sp>
      <p:sp>
        <p:nvSpPr>
          <p:cNvPr id="4" name="投影片編號版面配置區 3"/>
          <p:cNvSpPr>
            <a:spLocks noGrp="1"/>
          </p:cNvSpPr>
          <p:nvPr>
            <p:ph type="sldNum" sz="quarter" idx="10"/>
          </p:nvPr>
        </p:nvSpPr>
        <p:spPr/>
        <p:txBody>
          <a:bodyPr/>
          <a:lstStyle/>
          <a:p>
            <a:fld id="{6BCB5E5B-79F4-8342-BEA8-9DEA4C67B7D9}" type="slidenum">
              <a:rPr kumimoji="1" lang="zh-TW" altLang="en-US" smtClean="0"/>
              <a:t>29</a:t>
            </a:fld>
            <a:endParaRPr kumimoji="1" lang="zh-TW" altLang="en-US"/>
          </a:p>
        </p:txBody>
      </p:sp>
    </p:spTree>
    <p:extLst>
      <p:ext uri="{BB962C8B-B14F-4D97-AF65-F5344CB8AC3E}">
        <p14:creationId xmlns:p14="http://schemas.microsoft.com/office/powerpoint/2010/main" val="162953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CNN2D</a:t>
            </a:r>
            <a:r>
              <a:rPr lang="zh-TW" altLang="en-US" dirty="0" smtClean="0"/>
              <a:t>，把</a:t>
            </a:r>
            <a:r>
              <a:rPr lang="en-US" altLang="zh-TW" dirty="0" smtClean="0"/>
              <a:t>LSTM</a:t>
            </a:r>
            <a:r>
              <a:rPr lang="zh-TW" altLang="en-US" dirty="0" smtClean="0"/>
              <a:t>長度都變成一樣長寬的圖片</a:t>
            </a:r>
            <a:endParaRPr lang="en-US" altLang="zh-TW" dirty="0" smtClean="0"/>
          </a:p>
          <a:p>
            <a:r>
              <a:rPr lang="en-US" altLang="zh-TW" dirty="0" smtClean="0"/>
              <a:t>AVG</a:t>
            </a:r>
            <a:r>
              <a:rPr lang="zh-TW" altLang="en-US" dirty="0" smtClean="0"/>
              <a:t> </a:t>
            </a:r>
            <a:r>
              <a:rPr lang="en-US" altLang="zh-TW" dirty="0" smtClean="0"/>
              <a:t>pooling,</a:t>
            </a:r>
            <a:r>
              <a:rPr lang="zh-TW" altLang="en-US" dirty="0" smtClean="0"/>
              <a:t> 類似進行</a:t>
            </a:r>
            <a:r>
              <a:rPr lang="en-US" altLang="zh-TW" dirty="0" smtClean="0"/>
              <a:t>normalization</a:t>
            </a:r>
            <a:r>
              <a:rPr lang="zh-TW" altLang="en-US" dirty="0" smtClean="0"/>
              <a:t>，</a:t>
            </a:r>
            <a:endParaRPr lang="en-US" altLang="zh-TW" dirty="0" smtClean="0"/>
          </a:p>
          <a:p>
            <a:r>
              <a:rPr lang="en-US" altLang="zh-TW" dirty="0" smtClean="0"/>
              <a:t>sigmoid</a:t>
            </a:r>
            <a:endParaRPr lang="zh-TW" altLang="en-US" dirty="0"/>
          </a:p>
        </p:txBody>
      </p:sp>
      <p:sp>
        <p:nvSpPr>
          <p:cNvPr id="4" name="投影片編號版面配置區 3"/>
          <p:cNvSpPr>
            <a:spLocks noGrp="1"/>
          </p:cNvSpPr>
          <p:nvPr>
            <p:ph type="sldNum" sz="quarter" idx="10"/>
          </p:nvPr>
        </p:nvSpPr>
        <p:spPr/>
        <p:txBody>
          <a:bodyPr/>
          <a:lstStyle/>
          <a:p>
            <a:fld id="{6BCB5E5B-79F4-8342-BEA8-9DEA4C67B7D9}" type="slidenum">
              <a:rPr kumimoji="1" lang="zh-TW" altLang="en-US" smtClean="0"/>
              <a:t>32</a:t>
            </a:fld>
            <a:endParaRPr kumimoji="1" lang="zh-TW" altLang="en-US"/>
          </a:p>
        </p:txBody>
      </p:sp>
    </p:spTree>
    <p:extLst>
      <p:ext uri="{BB962C8B-B14F-4D97-AF65-F5344CB8AC3E}">
        <p14:creationId xmlns:p14="http://schemas.microsoft.com/office/powerpoint/2010/main" val="581198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1DCBBAD-7FE2-9049-8937-4913D4FB9B33}" type="datetime1">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306010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EEDD122-2B11-CE4C-A87D-C7DD51FB0DC3}" type="datetime1">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246684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DA18DE6-0722-7B4E-9D6D-183B463FBF7F}" type="datetime1">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86394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C2E4343-5F61-A74C-BC13-A9BA1FD80029}" type="datetime1">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320257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71245B0E-E717-544D-9528-8E07D2A944B3}" type="datetime1">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240889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F6AB5F4-235C-1A4C-B16A-03843B303A74}" type="datetime1">
              <a:rPr lang="zh-TW" altLang="en-US" smtClean="0"/>
              <a:t>2018/5/18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26328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47CACFE-B809-B144-BEC0-E2D860CDE3E8}" type="datetime1">
              <a:rPr lang="zh-TW" altLang="en-US" smtClean="0"/>
              <a:t>2018/5/18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147996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FD4944D-C415-A943-8CC3-D77D0C46196E}" type="datetime1">
              <a:rPr lang="zh-TW" altLang="en-US" smtClean="0"/>
              <a:t>2018/5/18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208180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827C67B-2E69-D746-AFF4-03BCB986CAC5}" type="datetime1">
              <a:rPr lang="zh-TW" altLang="en-US" smtClean="0"/>
              <a:t>2018/5/18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46873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BE13C47-4F54-3E40-8512-3E3ACFE4F35D}" type="datetime1">
              <a:rPr lang="zh-TW" altLang="en-US" smtClean="0"/>
              <a:t>2018/5/18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362983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4890DBB-704D-4347-A897-63C93C8104EF}" type="datetime1">
              <a:rPr lang="zh-TW" altLang="en-US" smtClean="0"/>
              <a:t>2018/5/18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404595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6ED70-CB89-5D49-816D-A413019A7939}" type="datetime1">
              <a:rPr lang="zh-TW" altLang="en-US" smtClean="0"/>
              <a:t>2018/5/18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660A6-37EC-40FB-9666-C6BBCBC0656F}" type="slidenum">
              <a:rPr lang="zh-TW" altLang="en-US" smtClean="0"/>
              <a:t>‹#›</a:t>
            </a:fld>
            <a:endParaRPr lang="zh-TW" altLang="en-US"/>
          </a:p>
        </p:txBody>
      </p:sp>
    </p:spTree>
    <p:extLst>
      <p:ext uri="{BB962C8B-B14F-4D97-AF65-F5344CB8AC3E}">
        <p14:creationId xmlns:p14="http://schemas.microsoft.com/office/powerpoint/2010/main" val="200374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smtClean="0"/>
              <a:t>Malware Detection with Deep Neural Network Using Process Behavior</a:t>
            </a:r>
            <a:endParaRPr lang="zh-TW" altLang="en-US" dirty="0"/>
          </a:p>
        </p:txBody>
      </p:sp>
      <p:sp>
        <p:nvSpPr>
          <p:cNvPr id="3" name="副標題 2"/>
          <p:cNvSpPr>
            <a:spLocks noGrp="1"/>
          </p:cNvSpPr>
          <p:nvPr>
            <p:ph type="subTitle" idx="1"/>
          </p:nvPr>
        </p:nvSpPr>
        <p:spPr>
          <a:xfrm>
            <a:off x="1524000" y="3602038"/>
            <a:ext cx="9144000" cy="3255962"/>
          </a:xfrm>
        </p:spPr>
        <p:txBody>
          <a:bodyPr>
            <a:normAutofit/>
          </a:bodyPr>
          <a:lstStyle/>
          <a:p>
            <a:r>
              <a:rPr lang="en-US" altLang="zh-TW" b="1" dirty="0" smtClean="0"/>
              <a:t>Shun </a:t>
            </a:r>
            <a:r>
              <a:rPr lang="en-US" altLang="zh-TW" b="1" dirty="0" err="1" smtClean="0"/>
              <a:t>Tobiyama</a:t>
            </a:r>
            <a:r>
              <a:rPr lang="en-US" altLang="zh-TW" dirty="0" smtClean="0"/>
              <a:t>, Graduate school of Information Science, Nagoya University </a:t>
            </a:r>
            <a:r>
              <a:rPr lang="en-US" altLang="zh-TW" dirty="0" err="1" smtClean="0"/>
              <a:t>Furo-cho</a:t>
            </a:r>
            <a:r>
              <a:rPr lang="en-US" altLang="zh-TW" dirty="0" smtClean="0"/>
              <a:t>, Chikusa-</a:t>
            </a:r>
            <a:r>
              <a:rPr lang="en-US" altLang="zh-TW" dirty="0" err="1" smtClean="0"/>
              <a:t>ku</a:t>
            </a:r>
            <a:r>
              <a:rPr lang="en-US" altLang="zh-TW" dirty="0" smtClean="0"/>
              <a:t>, Nagoya, 464-8601, Japan</a:t>
            </a:r>
          </a:p>
          <a:p>
            <a:r>
              <a:rPr lang="en-US" altLang="zh-TW" b="1" dirty="0" smtClean="0"/>
              <a:t>Yukiko Yamaguchi, Hajime Shimada</a:t>
            </a:r>
            <a:r>
              <a:rPr lang="en-US" altLang="zh-TW" dirty="0" smtClean="0"/>
              <a:t>, Information Technology Center, Nagoya University </a:t>
            </a:r>
            <a:r>
              <a:rPr lang="en-US" altLang="zh-TW" dirty="0" err="1" smtClean="0"/>
              <a:t>Furo-cho</a:t>
            </a:r>
            <a:r>
              <a:rPr lang="en-US" altLang="zh-TW" dirty="0" smtClean="0"/>
              <a:t>, Chikusa-</a:t>
            </a:r>
            <a:r>
              <a:rPr lang="en-US" altLang="zh-TW" dirty="0" err="1" smtClean="0"/>
              <a:t>ku</a:t>
            </a:r>
            <a:r>
              <a:rPr lang="en-US" altLang="zh-TW" dirty="0" smtClean="0"/>
              <a:t>, Nagoya, 464-8601, Japan</a:t>
            </a:r>
          </a:p>
          <a:p>
            <a:r>
              <a:rPr lang="en-US" altLang="zh-TW" b="1" dirty="0" smtClean="0"/>
              <a:t>Tomonori </a:t>
            </a:r>
            <a:r>
              <a:rPr lang="en-US" altLang="zh-TW" b="1" dirty="0" err="1" smtClean="0"/>
              <a:t>Ikuse</a:t>
            </a:r>
            <a:r>
              <a:rPr lang="en-US" altLang="zh-TW" b="1" dirty="0" smtClean="0"/>
              <a:t>, Takeshi Yagi</a:t>
            </a:r>
            <a:r>
              <a:rPr lang="en-US" altLang="zh-TW" dirty="0" smtClean="0"/>
              <a:t>, NTT Secure Platform Laboratories Midori-</a:t>
            </a:r>
            <a:r>
              <a:rPr lang="en-US" altLang="zh-TW" dirty="0" err="1" smtClean="0"/>
              <a:t>cho</a:t>
            </a:r>
            <a:r>
              <a:rPr lang="en-US" altLang="zh-TW" dirty="0" smtClean="0"/>
              <a:t>, </a:t>
            </a:r>
            <a:r>
              <a:rPr lang="en-US" altLang="zh-TW" dirty="0" err="1" smtClean="0"/>
              <a:t>Musashino-shi</a:t>
            </a:r>
            <a:r>
              <a:rPr lang="en-US" altLang="zh-TW" dirty="0" smtClean="0"/>
              <a:t>, Tokyo, 180-8585, Japan</a:t>
            </a:r>
          </a:p>
          <a:p>
            <a:r>
              <a:rPr lang="en-US" altLang="zh-TW" dirty="0" smtClean="0"/>
              <a:t>2016 IEEE 40th Annual Computer Software and Applications Conference</a:t>
            </a: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a:t>
            </a:fld>
            <a:endParaRPr lang="zh-TW" altLang="en-US"/>
          </a:p>
        </p:txBody>
      </p:sp>
    </p:spTree>
    <p:extLst>
      <p:ext uri="{BB962C8B-B14F-4D97-AF65-F5344CB8AC3E}">
        <p14:creationId xmlns:p14="http://schemas.microsoft.com/office/powerpoint/2010/main" val="1160614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CNN(cont.)</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smtClean="0"/>
              <a:t>Difference between CNN and typical neural network:</a:t>
            </a:r>
          </a:p>
          <a:p>
            <a:pPr lvl="1" algn="just"/>
            <a:r>
              <a:rPr kumimoji="1" lang="en-US" altLang="zh-TW" dirty="0" smtClean="0"/>
              <a:t>However in CNN, only a small region of input layer neurons connect to neurons in the hidden layer, and these regions are referred to as local receptive fields.</a:t>
            </a:r>
          </a:p>
          <a:p>
            <a:pPr lvl="1" algn="just"/>
            <a:r>
              <a:rPr kumimoji="1" lang="en-US" altLang="zh-TW" dirty="0" smtClean="0"/>
              <a:t>The local </a:t>
            </a:r>
            <a:r>
              <a:rPr kumimoji="1" lang="en-US" altLang="zh-TW" dirty="0"/>
              <a:t>receptive </a:t>
            </a:r>
            <a:r>
              <a:rPr kumimoji="1" lang="en-US" altLang="zh-TW" dirty="0" smtClean="0"/>
              <a:t>field is translated across an image to create a feature map from the input layer to the hidden layer neurons.</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10</a:t>
            </a:fld>
            <a:endParaRPr lang="zh-TW" altLang="en-US"/>
          </a:p>
        </p:txBody>
      </p:sp>
      <p:sp>
        <p:nvSpPr>
          <p:cNvPr id="8" name="橢圓 7"/>
          <p:cNvSpPr/>
          <p:nvPr/>
        </p:nvSpPr>
        <p:spPr>
          <a:xfrm>
            <a:off x="2957097" y="430195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2957097" y="485093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2957097" y="539991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2957097" y="59489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3535504" y="429125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3535504" y="484024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3535504" y="538922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3535504" y="593820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橢圓 15"/>
          <p:cNvSpPr/>
          <p:nvPr/>
        </p:nvSpPr>
        <p:spPr>
          <a:xfrm>
            <a:off x="4113911" y="4296603"/>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7" name="橢圓 16"/>
          <p:cNvSpPr/>
          <p:nvPr/>
        </p:nvSpPr>
        <p:spPr>
          <a:xfrm>
            <a:off x="4113911" y="4845587"/>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8" name="橢圓 17"/>
          <p:cNvSpPr/>
          <p:nvPr/>
        </p:nvSpPr>
        <p:spPr>
          <a:xfrm>
            <a:off x="4113911" y="539457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9" name="橢圓 18"/>
          <p:cNvSpPr/>
          <p:nvPr/>
        </p:nvSpPr>
        <p:spPr>
          <a:xfrm>
            <a:off x="4113911" y="594355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0" name="橢圓 19"/>
          <p:cNvSpPr/>
          <p:nvPr/>
        </p:nvSpPr>
        <p:spPr>
          <a:xfrm>
            <a:off x="4692318" y="4285909"/>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1" name="橢圓 20"/>
          <p:cNvSpPr/>
          <p:nvPr/>
        </p:nvSpPr>
        <p:spPr>
          <a:xfrm>
            <a:off x="4692318" y="4834893"/>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2" name="橢圓 21"/>
          <p:cNvSpPr/>
          <p:nvPr/>
        </p:nvSpPr>
        <p:spPr>
          <a:xfrm>
            <a:off x="4692318" y="538387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3" name="橢圓 22"/>
          <p:cNvSpPr/>
          <p:nvPr/>
        </p:nvSpPr>
        <p:spPr>
          <a:xfrm>
            <a:off x="4692318" y="593286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4" name="橢圓 23"/>
          <p:cNvSpPr/>
          <p:nvPr/>
        </p:nvSpPr>
        <p:spPr>
          <a:xfrm>
            <a:off x="8833852" y="428499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5" name="橢圓 24"/>
          <p:cNvSpPr/>
          <p:nvPr/>
        </p:nvSpPr>
        <p:spPr>
          <a:xfrm>
            <a:off x="8833852" y="591682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26" name="直線接點 25"/>
          <p:cNvCxnSpPr>
            <a:stCxn id="34" idx="7"/>
            <a:endCxn id="24" idx="2"/>
          </p:cNvCxnSpPr>
          <p:nvPr/>
        </p:nvCxnSpPr>
        <p:spPr>
          <a:xfrm flipV="1">
            <a:off x="6627259" y="4492205"/>
            <a:ext cx="2206593" cy="35345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直線接點 26"/>
          <p:cNvCxnSpPr>
            <a:stCxn id="34" idx="5"/>
            <a:endCxn id="25" idx="2"/>
          </p:cNvCxnSpPr>
          <p:nvPr/>
        </p:nvCxnSpPr>
        <p:spPr>
          <a:xfrm>
            <a:off x="6627259" y="5138703"/>
            <a:ext cx="2206593" cy="98532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a:stCxn id="36" idx="7"/>
            <a:endCxn id="24" idx="2"/>
          </p:cNvCxnSpPr>
          <p:nvPr/>
        </p:nvCxnSpPr>
        <p:spPr>
          <a:xfrm flipV="1">
            <a:off x="7205666" y="4492205"/>
            <a:ext cx="1628186" cy="34276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直線接點 28"/>
          <p:cNvCxnSpPr>
            <a:stCxn id="36" idx="5"/>
            <a:endCxn id="25" idx="2"/>
          </p:cNvCxnSpPr>
          <p:nvPr/>
        </p:nvCxnSpPr>
        <p:spPr>
          <a:xfrm>
            <a:off x="7205666" y="5128009"/>
            <a:ext cx="1628186" cy="996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直線接點 29"/>
          <p:cNvCxnSpPr>
            <a:stCxn id="35" idx="7"/>
            <a:endCxn id="24" idx="2"/>
          </p:cNvCxnSpPr>
          <p:nvPr/>
        </p:nvCxnSpPr>
        <p:spPr>
          <a:xfrm flipV="1">
            <a:off x="6627259" y="4492205"/>
            <a:ext cx="2206593" cy="103612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直線接點 30"/>
          <p:cNvCxnSpPr>
            <a:stCxn id="35" idx="5"/>
            <a:endCxn id="25" idx="2"/>
          </p:cNvCxnSpPr>
          <p:nvPr/>
        </p:nvCxnSpPr>
        <p:spPr>
          <a:xfrm>
            <a:off x="6627259" y="5821367"/>
            <a:ext cx="2206593" cy="30266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直線接點 31"/>
          <p:cNvCxnSpPr>
            <a:stCxn id="37" idx="7"/>
            <a:endCxn id="24" idx="2"/>
          </p:cNvCxnSpPr>
          <p:nvPr/>
        </p:nvCxnSpPr>
        <p:spPr>
          <a:xfrm flipV="1">
            <a:off x="7205666" y="4492205"/>
            <a:ext cx="1628186" cy="102542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直線接點 32"/>
          <p:cNvCxnSpPr>
            <a:stCxn id="37" idx="5"/>
            <a:endCxn id="25" idx="2"/>
          </p:cNvCxnSpPr>
          <p:nvPr/>
        </p:nvCxnSpPr>
        <p:spPr>
          <a:xfrm>
            <a:off x="7205666" y="5810673"/>
            <a:ext cx="1628186" cy="31335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
        <p:nvSpPr>
          <p:cNvPr id="34" name="橢圓 33"/>
          <p:cNvSpPr/>
          <p:nvPr/>
        </p:nvSpPr>
        <p:spPr>
          <a:xfrm>
            <a:off x="6284940" y="478497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5" name="橢圓 34"/>
          <p:cNvSpPr/>
          <p:nvPr/>
        </p:nvSpPr>
        <p:spPr>
          <a:xfrm>
            <a:off x="6284940" y="546763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6" name="橢圓 35"/>
          <p:cNvSpPr/>
          <p:nvPr/>
        </p:nvSpPr>
        <p:spPr>
          <a:xfrm>
            <a:off x="6863347" y="4774279"/>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7" name="橢圓 36"/>
          <p:cNvSpPr/>
          <p:nvPr/>
        </p:nvSpPr>
        <p:spPr>
          <a:xfrm>
            <a:off x="6863347" y="545694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38" name="直線接點 37"/>
          <p:cNvCxnSpPr>
            <a:stCxn id="16" idx="6"/>
            <a:endCxn id="36" idx="2"/>
          </p:cNvCxnSpPr>
          <p:nvPr/>
        </p:nvCxnSpPr>
        <p:spPr>
          <a:xfrm>
            <a:off x="4514963" y="4503814"/>
            <a:ext cx="2348384" cy="4776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直線接點 40"/>
          <p:cNvCxnSpPr>
            <a:stCxn id="20" idx="6"/>
            <a:endCxn id="36" idx="2"/>
          </p:cNvCxnSpPr>
          <p:nvPr/>
        </p:nvCxnSpPr>
        <p:spPr>
          <a:xfrm>
            <a:off x="5093370" y="4493120"/>
            <a:ext cx="1769977" cy="48837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4" name="直線接點 43"/>
          <p:cNvCxnSpPr>
            <a:stCxn id="17" idx="6"/>
            <a:endCxn id="36" idx="2"/>
          </p:cNvCxnSpPr>
          <p:nvPr/>
        </p:nvCxnSpPr>
        <p:spPr>
          <a:xfrm flipV="1">
            <a:off x="4514963" y="4981490"/>
            <a:ext cx="2348384" cy="7130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7" name="直線接點 46"/>
          <p:cNvCxnSpPr>
            <a:stCxn id="21" idx="6"/>
            <a:endCxn id="36" idx="2"/>
          </p:cNvCxnSpPr>
          <p:nvPr/>
        </p:nvCxnSpPr>
        <p:spPr>
          <a:xfrm flipV="1">
            <a:off x="5093370" y="4981490"/>
            <a:ext cx="1769977" cy="6061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058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CNN(cont.)</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smtClean="0"/>
              <a:t>Difference between CNN and typical neural network:</a:t>
            </a:r>
          </a:p>
          <a:p>
            <a:pPr lvl="1" algn="just"/>
            <a:r>
              <a:rPr kumimoji="1" lang="en-US" altLang="zh-TW" dirty="0" smtClean="0"/>
              <a:t>However in CNN, only a small region of input layer neurons connect to neurons in the hidden layer, and these regions are referred to as local receptive fields.</a:t>
            </a:r>
          </a:p>
          <a:p>
            <a:pPr lvl="1" algn="just"/>
            <a:r>
              <a:rPr kumimoji="1" lang="en-US" altLang="zh-TW" dirty="0" smtClean="0"/>
              <a:t>The local </a:t>
            </a:r>
            <a:r>
              <a:rPr kumimoji="1" lang="en-US" altLang="zh-TW" dirty="0"/>
              <a:t>receptive </a:t>
            </a:r>
            <a:r>
              <a:rPr kumimoji="1" lang="en-US" altLang="zh-TW" dirty="0" smtClean="0"/>
              <a:t>field is translated across an image to create a feature map from the input layer to the hidden layer neurons.</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11</a:t>
            </a:fld>
            <a:endParaRPr lang="zh-TW" altLang="en-US"/>
          </a:p>
        </p:txBody>
      </p:sp>
      <p:sp>
        <p:nvSpPr>
          <p:cNvPr id="8" name="橢圓 7"/>
          <p:cNvSpPr/>
          <p:nvPr/>
        </p:nvSpPr>
        <p:spPr>
          <a:xfrm>
            <a:off x="2957097" y="430195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2957097" y="485093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2957097" y="5399919"/>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2957097" y="5948903"/>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3535504" y="429125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3535504" y="484024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3535504" y="5389224"/>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3535504" y="5938208"/>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橢圓 15"/>
          <p:cNvSpPr/>
          <p:nvPr/>
        </p:nvSpPr>
        <p:spPr>
          <a:xfrm>
            <a:off x="4113911" y="42966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7" name="橢圓 16"/>
          <p:cNvSpPr/>
          <p:nvPr/>
        </p:nvSpPr>
        <p:spPr>
          <a:xfrm>
            <a:off x="4113911" y="484558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8" name="橢圓 17"/>
          <p:cNvSpPr/>
          <p:nvPr/>
        </p:nvSpPr>
        <p:spPr>
          <a:xfrm>
            <a:off x="4113911" y="539457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9" name="橢圓 18"/>
          <p:cNvSpPr/>
          <p:nvPr/>
        </p:nvSpPr>
        <p:spPr>
          <a:xfrm>
            <a:off x="4113911" y="594355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0" name="橢圓 19"/>
          <p:cNvSpPr/>
          <p:nvPr/>
        </p:nvSpPr>
        <p:spPr>
          <a:xfrm>
            <a:off x="4692318" y="428590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1" name="橢圓 20"/>
          <p:cNvSpPr/>
          <p:nvPr/>
        </p:nvSpPr>
        <p:spPr>
          <a:xfrm>
            <a:off x="4692318" y="483489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2" name="橢圓 21"/>
          <p:cNvSpPr/>
          <p:nvPr/>
        </p:nvSpPr>
        <p:spPr>
          <a:xfrm>
            <a:off x="4692318" y="538387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3" name="橢圓 22"/>
          <p:cNvSpPr/>
          <p:nvPr/>
        </p:nvSpPr>
        <p:spPr>
          <a:xfrm>
            <a:off x="4692318" y="593286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4" name="橢圓 23"/>
          <p:cNvSpPr/>
          <p:nvPr/>
        </p:nvSpPr>
        <p:spPr>
          <a:xfrm>
            <a:off x="8833852" y="428499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5" name="橢圓 24"/>
          <p:cNvSpPr/>
          <p:nvPr/>
        </p:nvSpPr>
        <p:spPr>
          <a:xfrm>
            <a:off x="8833852" y="591682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26" name="直線接點 25"/>
          <p:cNvCxnSpPr>
            <a:stCxn id="34" idx="7"/>
            <a:endCxn id="24" idx="2"/>
          </p:cNvCxnSpPr>
          <p:nvPr/>
        </p:nvCxnSpPr>
        <p:spPr>
          <a:xfrm flipV="1">
            <a:off x="6627259" y="4492205"/>
            <a:ext cx="2206593" cy="35345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直線接點 26"/>
          <p:cNvCxnSpPr>
            <a:stCxn id="34" idx="5"/>
            <a:endCxn id="25" idx="2"/>
          </p:cNvCxnSpPr>
          <p:nvPr/>
        </p:nvCxnSpPr>
        <p:spPr>
          <a:xfrm>
            <a:off x="6627259" y="5138703"/>
            <a:ext cx="2206593" cy="98532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a:stCxn id="36" idx="7"/>
            <a:endCxn id="24" idx="2"/>
          </p:cNvCxnSpPr>
          <p:nvPr/>
        </p:nvCxnSpPr>
        <p:spPr>
          <a:xfrm flipV="1">
            <a:off x="7205666" y="4492205"/>
            <a:ext cx="1628186" cy="34276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直線接點 28"/>
          <p:cNvCxnSpPr>
            <a:stCxn id="36" idx="5"/>
            <a:endCxn id="25" idx="2"/>
          </p:cNvCxnSpPr>
          <p:nvPr/>
        </p:nvCxnSpPr>
        <p:spPr>
          <a:xfrm>
            <a:off x="7205666" y="5128009"/>
            <a:ext cx="1628186" cy="996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直線接點 29"/>
          <p:cNvCxnSpPr>
            <a:stCxn id="35" idx="7"/>
            <a:endCxn id="24" idx="2"/>
          </p:cNvCxnSpPr>
          <p:nvPr/>
        </p:nvCxnSpPr>
        <p:spPr>
          <a:xfrm flipV="1">
            <a:off x="6627259" y="4492205"/>
            <a:ext cx="2206593" cy="103612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直線接點 30"/>
          <p:cNvCxnSpPr>
            <a:stCxn id="35" idx="5"/>
            <a:endCxn id="25" idx="2"/>
          </p:cNvCxnSpPr>
          <p:nvPr/>
        </p:nvCxnSpPr>
        <p:spPr>
          <a:xfrm>
            <a:off x="6627259" y="5821367"/>
            <a:ext cx="2206593" cy="30266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直線接點 31"/>
          <p:cNvCxnSpPr>
            <a:stCxn id="37" idx="7"/>
            <a:endCxn id="24" idx="2"/>
          </p:cNvCxnSpPr>
          <p:nvPr/>
        </p:nvCxnSpPr>
        <p:spPr>
          <a:xfrm flipV="1">
            <a:off x="7205666" y="4492205"/>
            <a:ext cx="1628186" cy="102542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直線接點 32"/>
          <p:cNvCxnSpPr>
            <a:stCxn id="37" idx="5"/>
            <a:endCxn id="25" idx="2"/>
          </p:cNvCxnSpPr>
          <p:nvPr/>
        </p:nvCxnSpPr>
        <p:spPr>
          <a:xfrm>
            <a:off x="7205666" y="5810673"/>
            <a:ext cx="1628186" cy="31335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
        <p:nvSpPr>
          <p:cNvPr id="34" name="橢圓 33"/>
          <p:cNvSpPr/>
          <p:nvPr/>
        </p:nvSpPr>
        <p:spPr>
          <a:xfrm>
            <a:off x="6284940" y="478497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5" name="橢圓 34"/>
          <p:cNvSpPr/>
          <p:nvPr/>
        </p:nvSpPr>
        <p:spPr>
          <a:xfrm>
            <a:off x="6284940" y="5467637"/>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6" name="橢圓 35"/>
          <p:cNvSpPr/>
          <p:nvPr/>
        </p:nvSpPr>
        <p:spPr>
          <a:xfrm>
            <a:off x="6863347" y="477427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7" name="橢圓 36"/>
          <p:cNvSpPr/>
          <p:nvPr/>
        </p:nvSpPr>
        <p:spPr>
          <a:xfrm>
            <a:off x="6863347" y="545694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38" name="直線接點 37"/>
          <p:cNvCxnSpPr>
            <a:stCxn id="10" idx="6"/>
            <a:endCxn id="35" idx="2"/>
          </p:cNvCxnSpPr>
          <p:nvPr/>
        </p:nvCxnSpPr>
        <p:spPr>
          <a:xfrm>
            <a:off x="3358149" y="5607130"/>
            <a:ext cx="2926791" cy="6771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0" name="直線接點 39"/>
          <p:cNvCxnSpPr>
            <a:stCxn id="14" idx="6"/>
            <a:endCxn id="35" idx="2"/>
          </p:cNvCxnSpPr>
          <p:nvPr/>
        </p:nvCxnSpPr>
        <p:spPr>
          <a:xfrm>
            <a:off x="3936556" y="5596435"/>
            <a:ext cx="2348384" cy="7841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3" name="直線接點 42"/>
          <p:cNvCxnSpPr>
            <a:stCxn id="11" idx="6"/>
            <a:endCxn id="35" idx="2"/>
          </p:cNvCxnSpPr>
          <p:nvPr/>
        </p:nvCxnSpPr>
        <p:spPr>
          <a:xfrm flipV="1">
            <a:off x="3358149" y="5674848"/>
            <a:ext cx="2926791" cy="48126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6" name="直線接點 45"/>
          <p:cNvCxnSpPr>
            <a:stCxn id="15" idx="6"/>
            <a:endCxn id="35" idx="2"/>
          </p:cNvCxnSpPr>
          <p:nvPr/>
        </p:nvCxnSpPr>
        <p:spPr>
          <a:xfrm flipV="1">
            <a:off x="3936556" y="5674848"/>
            <a:ext cx="2348384" cy="4705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1564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CNN(cont.)</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smtClean="0"/>
              <a:t>Difference between CNN and typical neural network:</a:t>
            </a:r>
          </a:p>
          <a:p>
            <a:pPr lvl="1" algn="just"/>
            <a:r>
              <a:rPr kumimoji="1" lang="en-US" altLang="zh-TW" dirty="0" smtClean="0"/>
              <a:t>However in CNN, only a small region of input layer neurons connect to neurons in the hidden layer, and these regions are referred to as local receptive fields.</a:t>
            </a:r>
          </a:p>
          <a:p>
            <a:pPr lvl="1" algn="just"/>
            <a:r>
              <a:rPr kumimoji="1" lang="en-US" altLang="zh-TW" dirty="0" smtClean="0"/>
              <a:t>The local </a:t>
            </a:r>
            <a:r>
              <a:rPr kumimoji="1" lang="en-US" altLang="zh-TW" dirty="0"/>
              <a:t>receptive </a:t>
            </a:r>
            <a:r>
              <a:rPr kumimoji="1" lang="en-US" altLang="zh-TW" dirty="0" smtClean="0"/>
              <a:t>field is translated across an image to create a feature map from the input layer to the hidden layer neurons.</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12</a:t>
            </a:fld>
            <a:endParaRPr lang="zh-TW" altLang="en-US"/>
          </a:p>
        </p:txBody>
      </p:sp>
      <p:sp>
        <p:nvSpPr>
          <p:cNvPr id="8" name="橢圓 7"/>
          <p:cNvSpPr/>
          <p:nvPr/>
        </p:nvSpPr>
        <p:spPr>
          <a:xfrm>
            <a:off x="2957097" y="430195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2957097" y="485093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2957097" y="539991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2957097" y="59489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3535504" y="429125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3535504" y="484024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3535504" y="538922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3535504" y="593820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橢圓 15"/>
          <p:cNvSpPr/>
          <p:nvPr/>
        </p:nvSpPr>
        <p:spPr>
          <a:xfrm>
            <a:off x="4113911" y="42966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7" name="橢圓 16"/>
          <p:cNvSpPr/>
          <p:nvPr/>
        </p:nvSpPr>
        <p:spPr>
          <a:xfrm>
            <a:off x="4113911" y="484558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8" name="橢圓 17"/>
          <p:cNvSpPr/>
          <p:nvPr/>
        </p:nvSpPr>
        <p:spPr>
          <a:xfrm>
            <a:off x="4113911" y="5394571"/>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9" name="橢圓 18"/>
          <p:cNvSpPr/>
          <p:nvPr/>
        </p:nvSpPr>
        <p:spPr>
          <a:xfrm>
            <a:off x="4113911" y="5943555"/>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0" name="橢圓 19"/>
          <p:cNvSpPr/>
          <p:nvPr/>
        </p:nvSpPr>
        <p:spPr>
          <a:xfrm>
            <a:off x="4692318" y="428590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1" name="橢圓 20"/>
          <p:cNvSpPr/>
          <p:nvPr/>
        </p:nvSpPr>
        <p:spPr>
          <a:xfrm>
            <a:off x="4692318" y="483489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2" name="橢圓 21"/>
          <p:cNvSpPr/>
          <p:nvPr/>
        </p:nvSpPr>
        <p:spPr>
          <a:xfrm>
            <a:off x="4692318" y="5383877"/>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3" name="橢圓 22"/>
          <p:cNvSpPr/>
          <p:nvPr/>
        </p:nvSpPr>
        <p:spPr>
          <a:xfrm>
            <a:off x="4692318" y="5932861"/>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4" name="橢圓 23"/>
          <p:cNvSpPr/>
          <p:nvPr/>
        </p:nvSpPr>
        <p:spPr>
          <a:xfrm>
            <a:off x="8833852" y="428499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5" name="橢圓 24"/>
          <p:cNvSpPr/>
          <p:nvPr/>
        </p:nvSpPr>
        <p:spPr>
          <a:xfrm>
            <a:off x="8833852" y="591682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26" name="直線接點 25"/>
          <p:cNvCxnSpPr>
            <a:stCxn id="34" idx="7"/>
            <a:endCxn id="24" idx="2"/>
          </p:cNvCxnSpPr>
          <p:nvPr/>
        </p:nvCxnSpPr>
        <p:spPr>
          <a:xfrm flipV="1">
            <a:off x="6627259" y="4492205"/>
            <a:ext cx="2206593" cy="35345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直線接點 26"/>
          <p:cNvCxnSpPr>
            <a:stCxn id="34" idx="5"/>
            <a:endCxn id="25" idx="2"/>
          </p:cNvCxnSpPr>
          <p:nvPr/>
        </p:nvCxnSpPr>
        <p:spPr>
          <a:xfrm>
            <a:off x="6627259" y="5138703"/>
            <a:ext cx="2206593" cy="98532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a:stCxn id="36" idx="7"/>
            <a:endCxn id="24" idx="2"/>
          </p:cNvCxnSpPr>
          <p:nvPr/>
        </p:nvCxnSpPr>
        <p:spPr>
          <a:xfrm flipV="1">
            <a:off x="7205666" y="4492205"/>
            <a:ext cx="1628186" cy="34276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直線接點 28"/>
          <p:cNvCxnSpPr>
            <a:stCxn id="36" idx="5"/>
            <a:endCxn id="25" idx="2"/>
          </p:cNvCxnSpPr>
          <p:nvPr/>
        </p:nvCxnSpPr>
        <p:spPr>
          <a:xfrm>
            <a:off x="7205666" y="5128009"/>
            <a:ext cx="1628186" cy="996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直線接點 29"/>
          <p:cNvCxnSpPr>
            <a:stCxn id="35" idx="7"/>
            <a:endCxn id="24" idx="2"/>
          </p:cNvCxnSpPr>
          <p:nvPr/>
        </p:nvCxnSpPr>
        <p:spPr>
          <a:xfrm flipV="1">
            <a:off x="6627259" y="4492205"/>
            <a:ext cx="2206593" cy="103612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直線接點 30"/>
          <p:cNvCxnSpPr>
            <a:stCxn id="35" idx="5"/>
            <a:endCxn id="25" idx="2"/>
          </p:cNvCxnSpPr>
          <p:nvPr/>
        </p:nvCxnSpPr>
        <p:spPr>
          <a:xfrm>
            <a:off x="6627259" y="5821367"/>
            <a:ext cx="2206593" cy="30266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直線接點 31"/>
          <p:cNvCxnSpPr>
            <a:stCxn id="37" idx="7"/>
            <a:endCxn id="24" idx="2"/>
          </p:cNvCxnSpPr>
          <p:nvPr/>
        </p:nvCxnSpPr>
        <p:spPr>
          <a:xfrm flipV="1">
            <a:off x="7205666" y="4492205"/>
            <a:ext cx="1628186" cy="102542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直線接點 32"/>
          <p:cNvCxnSpPr>
            <a:stCxn id="37" idx="5"/>
            <a:endCxn id="25" idx="2"/>
          </p:cNvCxnSpPr>
          <p:nvPr/>
        </p:nvCxnSpPr>
        <p:spPr>
          <a:xfrm>
            <a:off x="7205666" y="5810673"/>
            <a:ext cx="1628186" cy="31335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
        <p:nvSpPr>
          <p:cNvPr id="34" name="橢圓 33"/>
          <p:cNvSpPr/>
          <p:nvPr/>
        </p:nvSpPr>
        <p:spPr>
          <a:xfrm>
            <a:off x="6284940" y="478497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5" name="橢圓 34"/>
          <p:cNvSpPr/>
          <p:nvPr/>
        </p:nvSpPr>
        <p:spPr>
          <a:xfrm>
            <a:off x="6284940" y="546763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6" name="橢圓 35"/>
          <p:cNvSpPr/>
          <p:nvPr/>
        </p:nvSpPr>
        <p:spPr>
          <a:xfrm>
            <a:off x="6863347" y="477427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7" name="橢圓 36"/>
          <p:cNvSpPr/>
          <p:nvPr/>
        </p:nvSpPr>
        <p:spPr>
          <a:xfrm>
            <a:off x="6863347" y="5456943"/>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39" name="直線接點 38"/>
          <p:cNvCxnSpPr>
            <a:stCxn id="18" idx="6"/>
            <a:endCxn id="37" idx="2"/>
          </p:cNvCxnSpPr>
          <p:nvPr/>
        </p:nvCxnSpPr>
        <p:spPr>
          <a:xfrm>
            <a:off x="4514963" y="5601782"/>
            <a:ext cx="2348384" cy="6237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直線接點 41"/>
          <p:cNvCxnSpPr>
            <a:stCxn id="22" idx="6"/>
            <a:endCxn id="37" idx="2"/>
          </p:cNvCxnSpPr>
          <p:nvPr/>
        </p:nvCxnSpPr>
        <p:spPr>
          <a:xfrm>
            <a:off x="5093370" y="5591088"/>
            <a:ext cx="1769977" cy="7306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5" name="直線接點 44"/>
          <p:cNvCxnSpPr>
            <a:stCxn id="19" idx="6"/>
            <a:endCxn id="37" idx="2"/>
          </p:cNvCxnSpPr>
          <p:nvPr/>
        </p:nvCxnSpPr>
        <p:spPr>
          <a:xfrm flipV="1">
            <a:off x="4514963" y="5664154"/>
            <a:ext cx="2348384" cy="48661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8" name="直線接點 47"/>
          <p:cNvCxnSpPr>
            <a:stCxn id="23" idx="6"/>
            <a:endCxn id="37" idx="2"/>
          </p:cNvCxnSpPr>
          <p:nvPr/>
        </p:nvCxnSpPr>
        <p:spPr>
          <a:xfrm flipV="1">
            <a:off x="5093370" y="5664154"/>
            <a:ext cx="1769977" cy="47591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8750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3" name="內容版面配置區 2"/>
          <p:cNvSpPr>
            <a:spLocks noGrp="1"/>
          </p:cNvSpPr>
          <p:nvPr>
            <p:ph idx="1"/>
          </p:nvPr>
        </p:nvSpPr>
        <p:spPr/>
        <p:txBody>
          <a:bodyPr/>
          <a:lstStyle/>
          <a:p>
            <a:r>
              <a:rPr kumimoji="1" lang="en-US" altLang="zh-TW" dirty="0"/>
              <a:t>Difference between CNN and typical neural </a:t>
            </a:r>
            <a:r>
              <a:rPr kumimoji="1" lang="en-US" altLang="zh-TW" dirty="0" smtClean="0"/>
              <a:t>network(shared weight and bias):</a:t>
            </a:r>
          </a:p>
          <a:p>
            <a:pPr lvl="1"/>
            <a:r>
              <a:rPr kumimoji="1" lang="en-US" altLang="zh-TW" dirty="0" smtClean="0"/>
              <a:t>Typical:</a:t>
            </a: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13</a:t>
            </a:fld>
            <a:endParaRPr lang="zh-TW" altLang="en-US"/>
          </a:p>
        </p:txBody>
      </p:sp>
      <p:grpSp>
        <p:nvGrpSpPr>
          <p:cNvPr id="6" name="群組 5"/>
          <p:cNvGrpSpPr/>
          <p:nvPr/>
        </p:nvGrpSpPr>
        <p:grpSpPr>
          <a:xfrm>
            <a:off x="3660775" y="2654104"/>
            <a:ext cx="4870450" cy="2972163"/>
            <a:chOff x="3593935" y="3708400"/>
            <a:chExt cx="4870450" cy="2972163"/>
          </a:xfrm>
        </p:grpSpPr>
        <p:sp>
          <p:nvSpPr>
            <p:cNvPr id="7" name="橢圓 6"/>
            <p:cNvSpPr/>
            <p:nvPr/>
          </p:nvSpPr>
          <p:spPr>
            <a:xfrm>
              <a:off x="5870073" y="370840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橢圓 7"/>
            <p:cNvSpPr/>
            <p:nvPr/>
          </p:nvSpPr>
          <p:spPr>
            <a:xfrm>
              <a:off x="5870073" y="440444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5870073" y="510049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5870073" y="579654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4231104" y="406132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4231104" y="475737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4231104" y="545342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7426164" y="439731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7426164" y="509336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文字方塊 15"/>
            <p:cNvSpPr txBox="1"/>
            <p:nvPr/>
          </p:nvSpPr>
          <p:spPr>
            <a:xfrm>
              <a:off x="4037265" y="6311231"/>
              <a:ext cx="774571" cy="369332"/>
            </a:xfrm>
            <a:prstGeom prst="rect">
              <a:avLst/>
            </a:prstGeom>
            <a:noFill/>
          </p:spPr>
          <p:txBody>
            <a:bodyPr wrap="none" rtlCol="0">
              <a:spAutoFit/>
            </a:bodyPr>
            <a:lstStyle/>
            <a:p>
              <a:r>
                <a:rPr kumimoji="1" lang="en-US" altLang="zh-TW" dirty="0" smtClean="0"/>
                <a:t>Inputs</a:t>
              </a:r>
              <a:endParaRPr kumimoji="1" lang="zh-TW" altLang="en-US" dirty="0"/>
            </a:p>
          </p:txBody>
        </p:sp>
        <p:sp>
          <p:nvSpPr>
            <p:cNvPr id="17" name="文字方塊 16"/>
            <p:cNvSpPr txBox="1"/>
            <p:nvPr/>
          </p:nvSpPr>
          <p:spPr>
            <a:xfrm>
              <a:off x="5352718" y="6311231"/>
              <a:ext cx="1377300" cy="369332"/>
            </a:xfrm>
            <a:prstGeom prst="rect">
              <a:avLst/>
            </a:prstGeom>
            <a:noFill/>
          </p:spPr>
          <p:txBody>
            <a:bodyPr wrap="none" rtlCol="0">
              <a:spAutoFit/>
            </a:bodyPr>
            <a:lstStyle/>
            <a:p>
              <a:r>
                <a:rPr kumimoji="1" lang="en-US" altLang="zh-TW" dirty="0" smtClean="0"/>
                <a:t>Hidden layer</a:t>
              </a:r>
              <a:endParaRPr kumimoji="1" lang="zh-TW" altLang="en-US" dirty="0"/>
            </a:p>
          </p:txBody>
        </p:sp>
        <p:sp>
          <p:nvSpPr>
            <p:cNvPr id="18" name="文字方塊 17"/>
            <p:cNvSpPr txBox="1"/>
            <p:nvPr/>
          </p:nvSpPr>
          <p:spPr>
            <a:xfrm>
              <a:off x="7162802" y="6311231"/>
              <a:ext cx="946255" cy="369332"/>
            </a:xfrm>
            <a:prstGeom prst="rect">
              <a:avLst/>
            </a:prstGeom>
            <a:noFill/>
          </p:spPr>
          <p:txBody>
            <a:bodyPr wrap="none" rtlCol="0">
              <a:spAutoFit/>
            </a:bodyPr>
            <a:lstStyle/>
            <a:p>
              <a:r>
                <a:rPr kumimoji="1" lang="en-US" altLang="zh-TW" dirty="0" smtClean="0"/>
                <a:t>Outputs</a:t>
              </a:r>
              <a:endParaRPr kumimoji="1" lang="zh-TW" altLang="en-US" dirty="0"/>
            </a:p>
          </p:txBody>
        </p:sp>
        <p:cxnSp>
          <p:nvCxnSpPr>
            <p:cNvPr id="19" name="直線箭頭接點 18"/>
            <p:cNvCxnSpPr>
              <a:endCxn id="11" idx="2"/>
            </p:cNvCxnSpPr>
            <p:nvPr/>
          </p:nvCxnSpPr>
          <p:spPr>
            <a:xfrm>
              <a:off x="3593935" y="4264025"/>
              <a:ext cx="637169" cy="45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0" name="直線箭頭接點 19"/>
            <p:cNvCxnSpPr>
              <a:endCxn id="12" idx="2"/>
            </p:cNvCxnSpPr>
            <p:nvPr/>
          </p:nvCxnSpPr>
          <p:spPr>
            <a:xfrm flipV="1">
              <a:off x="3597110" y="4964587"/>
              <a:ext cx="633994" cy="11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箭頭接點 20"/>
            <p:cNvCxnSpPr>
              <a:endCxn id="13" idx="2"/>
            </p:cNvCxnSpPr>
            <p:nvPr/>
          </p:nvCxnSpPr>
          <p:spPr>
            <a:xfrm flipV="1">
              <a:off x="3600285" y="5660636"/>
              <a:ext cx="630819" cy="356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線箭頭接點 21"/>
            <p:cNvCxnSpPr>
              <a:stCxn id="14" idx="6"/>
            </p:cNvCxnSpPr>
            <p:nvPr/>
          </p:nvCxnSpPr>
          <p:spPr>
            <a:xfrm>
              <a:off x="7827216" y="4604528"/>
              <a:ext cx="624469" cy="189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箭頭接點 22"/>
            <p:cNvCxnSpPr>
              <a:stCxn id="15" idx="6"/>
            </p:cNvCxnSpPr>
            <p:nvPr/>
          </p:nvCxnSpPr>
          <p:spPr>
            <a:xfrm flipV="1">
              <a:off x="7827216" y="5298572"/>
              <a:ext cx="637169" cy="2005"/>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接點 23"/>
            <p:cNvCxnSpPr>
              <a:stCxn id="11" idx="6"/>
              <a:endCxn id="7" idx="2"/>
            </p:cNvCxnSpPr>
            <p:nvPr/>
          </p:nvCxnSpPr>
          <p:spPr>
            <a:xfrm flipV="1">
              <a:off x="4632156" y="3915611"/>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5" name="直線接點 24"/>
            <p:cNvCxnSpPr>
              <a:stCxn id="11" idx="6"/>
              <a:endCxn id="8" idx="2"/>
            </p:cNvCxnSpPr>
            <p:nvPr/>
          </p:nvCxnSpPr>
          <p:spPr>
            <a:xfrm>
              <a:off x="4632156" y="4268538"/>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6" name="直線接點 25"/>
            <p:cNvCxnSpPr>
              <a:stCxn id="11" idx="6"/>
              <a:endCxn id="9" idx="2"/>
            </p:cNvCxnSpPr>
            <p:nvPr/>
          </p:nvCxnSpPr>
          <p:spPr>
            <a:xfrm>
              <a:off x="4632156" y="4268538"/>
              <a:ext cx="1237917" cy="10391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直線接點 26"/>
            <p:cNvCxnSpPr>
              <a:stCxn id="11" idx="6"/>
              <a:endCxn id="10" idx="2"/>
            </p:cNvCxnSpPr>
            <p:nvPr/>
          </p:nvCxnSpPr>
          <p:spPr>
            <a:xfrm>
              <a:off x="4632156" y="4268538"/>
              <a:ext cx="1237917" cy="173522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a:stCxn id="12" idx="6"/>
              <a:endCxn id="7" idx="2"/>
            </p:cNvCxnSpPr>
            <p:nvPr/>
          </p:nvCxnSpPr>
          <p:spPr>
            <a:xfrm flipV="1">
              <a:off x="4632156" y="3915611"/>
              <a:ext cx="1237917" cy="10489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直線接點 28"/>
            <p:cNvCxnSpPr>
              <a:stCxn id="12" idx="6"/>
              <a:endCxn id="8" idx="2"/>
            </p:cNvCxnSpPr>
            <p:nvPr/>
          </p:nvCxnSpPr>
          <p:spPr>
            <a:xfrm flipV="1">
              <a:off x="4632156" y="4611660"/>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直線接點 29"/>
            <p:cNvCxnSpPr>
              <a:stCxn id="12" idx="6"/>
              <a:endCxn id="9" idx="2"/>
            </p:cNvCxnSpPr>
            <p:nvPr/>
          </p:nvCxnSpPr>
          <p:spPr>
            <a:xfrm>
              <a:off x="4632156" y="4964587"/>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直線接點 30"/>
            <p:cNvCxnSpPr>
              <a:stCxn id="12" idx="6"/>
              <a:endCxn id="10" idx="2"/>
            </p:cNvCxnSpPr>
            <p:nvPr/>
          </p:nvCxnSpPr>
          <p:spPr>
            <a:xfrm>
              <a:off x="4632156" y="4964587"/>
              <a:ext cx="1237917" cy="10391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直線接點 31"/>
            <p:cNvCxnSpPr>
              <a:stCxn id="13" idx="6"/>
              <a:endCxn id="7" idx="2"/>
            </p:cNvCxnSpPr>
            <p:nvPr/>
          </p:nvCxnSpPr>
          <p:spPr>
            <a:xfrm flipV="1">
              <a:off x="4632156" y="3915611"/>
              <a:ext cx="1237917" cy="174502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直線接點 32"/>
            <p:cNvCxnSpPr>
              <a:stCxn id="13" idx="6"/>
              <a:endCxn id="8" idx="2"/>
            </p:cNvCxnSpPr>
            <p:nvPr/>
          </p:nvCxnSpPr>
          <p:spPr>
            <a:xfrm flipV="1">
              <a:off x="4632156" y="4611660"/>
              <a:ext cx="1237917" cy="10489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4" name="直線接點 33"/>
            <p:cNvCxnSpPr>
              <a:stCxn id="13" idx="6"/>
              <a:endCxn id="9" idx="2"/>
            </p:cNvCxnSpPr>
            <p:nvPr/>
          </p:nvCxnSpPr>
          <p:spPr>
            <a:xfrm flipV="1">
              <a:off x="4632156" y="5307709"/>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5" name="直線接點 34"/>
            <p:cNvCxnSpPr>
              <a:stCxn id="13" idx="6"/>
              <a:endCxn id="10" idx="2"/>
            </p:cNvCxnSpPr>
            <p:nvPr/>
          </p:nvCxnSpPr>
          <p:spPr>
            <a:xfrm>
              <a:off x="4632156" y="5660636"/>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6" name="直線接點 35"/>
            <p:cNvCxnSpPr>
              <a:stCxn id="7" idx="6"/>
              <a:endCxn id="14" idx="2"/>
            </p:cNvCxnSpPr>
            <p:nvPr/>
          </p:nvCxnSpPr>
          <p:spPr>
            <a:xfrm>
              <a:off x="6271125" y="3915611"/>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7" name="直線接點 36"/>
            <p:cNvCxnSpPr>
              <a:stCxn id="7" idx="6"/>
              <a:endCxn id="15" idx="2"/>
            </p:cNvCxnSpPr>
            <p:nvPr/>
          </p:nvCxnSpPr>
          <p:spPr>
            <a:xfrm>
              <a:off x="6271125" y="3915611"/>
              <a:ext cx="1155039" cy="138496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8" name="直線接點 37"/>
            <p:cNvCxnSpPr>
              <a:stCxn id="8" idx="6"/>
              <a:endCxn id="15" idx="2"/>
            </p:cNvCxnSpPr>
            <p:nvPr/>
          </p:nvCxnSpPr>
          <p:spPr>
            <a:xfrm>
              <a:off x="6271125" y="4611660"/>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9" name="直線接點 38"/>
            <p:cNvCxnSpPr>
              <a:stCxn id="8" idx="6"/>
              <a:endCxn id="14" idx="2"/>
            </p:cNvCxnSpPr>
            <p:nvPr/>
          </p:nvCxnSpPr>
          <p:spPr>
            <a:xfrm flipV="1">
              <a:off x="6271125" y="4604528"/>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0" name="直線接點 39"/>
            <p:cNvCxnSpPr>
              <a:stCxn id="9" idx="6"/>
              <a:endCxn id="14" idx="2"/>
            </p:cNvCxnSpPr>
            <p:nvPr/>
          </p:nvCxnSpPr>
          <p:spPr>
            <a:xfrm flipV="1">
              <a:off x="6271125" y="4604528"/>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直線接點 40"/>
            <p:cNvCxnSpPr>
              <a:stCxn id="9" idx="6"/>
              <a:endCxn id="15" idx="2"/>
            </p:cNvCxnSpPr>
            <p:nvPr/>
          </p:nvCxnSpPr>
          <p:spPr>
            <a:xfrm flipV="1">
              <a:off x="6271125" y="5300577"/>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直線接點 41"/>
            <p:cNvCxnSpPr>
              <a:stCxn id="10" idx="6"/>
              <a:endCxn id="14" idx="2"/>
            </p:cNvCxnSpPr>
            <p:nvPr/>
          </p:nvCxnSpPr>
          <p:spPr>
            <a:xfrm flipV="1">
              <a:off x="6271125" y="4604528"/>
              <a:ext cx="1155039" cy="139923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3" name="直線接點 42"/>
            <p:cNvCxnSpPr>
              <a:stCxn id="10" idx="6"/>
              <a:endCxn id="15" idx="2"/>
            </p:cNvCxnSpPr>
            <p:nvPr/>
          </p:nvCxnSpPr>
          <p:spPr>
            <a:xfrm flipV="1">
              <a:off x="6271125" y="5300577"/>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450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3" name="內容版面配置區 2"/>
          <p:cNvSpPr>
            <a:spLocks noGrp="1"/>
          </p:cNvSpPr>
          <p:nvPr>
            <p:ph idx="1"/>
          </p:nvPr>
        </p:nvSpPr>
        <p:spPr/>
        <p:txBody>
          <a:bodyPr/>
          <a:lstStyle/>
          <a:p>
            <a:r>
              <a:rPr kumimoji="1" lang="en-US" altLang="zh-TW" dirty="0"/>
              <a:t>Difference between CNN and typical neural network(shared weight and bias):</a:t>
            </a:r>
          </a:p>
          <a:p>
            <a:pPr lvl="1"/>
            <a:r>
              <a:rPr kumimoji="1" lang="en-US" altLang="zh-TW" dirty="0"/>
              <a:t>Typical:</a:t>
            </a: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14</a:t>
            </a:fld>
            <a:endParaRPr lang="zh-TW" altLang="en-US"/>
          </a:p>
        </p:txBody>
      </p:sp>
      <p:grpSp>
        <p:nvGrpSpPr>
          <p:cNvPr id="5" name="群組 4"/>
          <p:cNvGrpSpPr/>
          <p:nvPr/>
        </p:nvGrpSpPr>
        <p:grpSpPr>
          <a:xfrm>
            <a:off x="3660775" y="2654104"/>
            <a:ext cx="4870450" cy="2972163"/>
            <a:chOff x="3593935" y="3708400"/>
            <a:chExt cx="4870450" cy="2972163"/>
          </a:xfrm>
        </p:grpSpPr>
        <p:sp>
          <p:nvSpPr>
            <p:cNvPr id="6" name="橢圓 5"/>
            <p:cNvSpPr/>
            <p:nvPr/>
          </p:nvSpPr>
          <p:spPr>
            <a:xfrm>
              <a:off x="5870073" y="3708400"/>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7" name="橢圓 6"/>
            <p:cNvSpPr/>
            <p:nvPr/>
          </p:nvSpPr>
          <p:spPr>
            <a:xfrm>
              <a:off x="5870073" y="4404449"/>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橢圓 7"/>
            <p:cNvSpPr/>
            <p:nvPr/>
          </p:nvSpPr>
          <p:spPr>
            <a:xfrm>
              <a:off x="5870073" y="5100498"/>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5870073" y="5796547"/>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4231104" y="4061327"/>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4231104" y="475737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4231104" y="545342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7426164" y="439731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7426164" y="509336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文字方塊 14"/>
            <p:cNvSpPr txBox="1"/>
            <p:nvPr/>
          </p:nvSpPr>
          <p:spPr>
            <a:xfrm>
              <a:off x="4037265" y="6311231"/>
              <a:ext cx="774571" cy="369332"/>
            </a:xfrm>
            <a:prstGeom prst="rect">
              <a:avLst/>
            </a:prstGeom>
            <a:noFill/>
          </p:spPr>
          <p:txBody>
            <a:bodyPr wrap="none" rtlCol="0">
              <a:spAutoFit/>
            </a:bodyPr>
            <a:lstStyle/>
            <a:p>
              <a:r>
                <a:rPr kumimoji="1" lang="en-US" altLang="zh-TW" dirty="0" smtClean="0"/>
                <a:t>Inputs</a:t>
              </a:r>
              <a:endParaRPr kumimoji="1" lang="zh-TW" altLang="en-US" dirty="0"/>
            </a:p>
          </p:txBody>
        </p:sp>
        <p:sp>
          <p:nvSpPr>
            <p:cNvPr id="16" name="文字方塊 15"/>
            <p:cNvSpPr txBox="1"/>
            <p:nvPr/>
          </p:nvSpPr>
          <p:spPr>
            <a:xfrm>
              <a:off x="5352718" y="6311231"/>
              <a:ext cx="1377300" cy="369332"/>
            </a:xfrm>
            <a:prstGeom prst="rect">
              <a:avLst/>
            </a:prstGeom>
            <a:noFill/>
          </p:spPr>
          <p:txBody>
            <a:bodyPr wrap="none" rtlCol="0">
              <a:spAutoFit/>
            </a:bodyPr>
            <a:lstStyle/>
            <a:p>
              <a:r>
                <a:rPr kumimoji="1" lang="en-US" altLang="zh-TW" dirty="0" smtClean="0"/>
                <a:t>Hidden layer</a:t>
              </a:r>
              <a:endParaRPr kumimoji="1" lang="zh-TW" altLang="en-US" dirty="0"/>
            </a:p>
          </p:txBody>
        </p:sp>
        <p:sp>
          <p:nvSpPr>
            <p:cNvPr id="17" name="文字方塊 16"/>
            <p:cNvSpPr txBox="1"/>
            <p:nvPr/>
          </p:nvSpPr>
          <p:spPr>
            <a:xfrm>
              <a:off x="7162802" y="6311231"/>
              <a:ext cx="946255" cy="369332"/>
            </a:xfrm>
            <a:prstGeom prst="rect">
              <a:avLst/>
            </a:prstGeom>
            <a:noFill/>
          </p:spPr>
          <p:txBody>
            <a:bodyPr wrap="none" rtlCol="0">
              <a:spAutoFit/>
            </a:bodyPr>
            <a:lstStyle/>
            <a:p>
              <a:r>
                <a:rPr kumimoji="1" lang="en-US" altLang="zh-TW" dirty="0" smtClean="0"/>
                <a:t>Outputs</a:t>
              </a:r>
              <a:endParaRPr kumimoji="1" lang="zh-TW" altLang="en-US" dirty="0"/>
            </a:p>
          </p:txBody>
        </p:sp>
        <p:cxnSp>
          <p:nvCxnSpPr>
            <p:cNvPr id="18" name="直線箭頭接點 17"/>
            <p:cNvCxnSpPr>
              <a:endCxn id="10" idx="2"/>
            </p:cNvCxnSpPr>
            <p:nvPr/>
          </p:nvCxnSpPr>
          <p:spPr>
            <a:xfrm>
              <a:off x="3593935" y="4264025"/>
              <a:ext cx="637169" cy="45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19" name="直線箭頭接點 18"/>
            <p:cNvCxnSpPr>
              <a:endCxn id="11" idx="2"/>
            </p:cNvCxnSpPr>
            <p:nvPr/>
          </p:nvCxnSpPr>
          <p:spPr>
            <a:xfrm flipV="1">
              <a:off x="3597110" y="4964587"/>
              <a:ext cx="633994" cy="11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0" name="直線箭頭接點 19"/>
            <p:cNvCxnSpPr>
              <a:endCxn id="12" idx="2"/>
            </p:cNvCxnSpPr>
            <p:nvPr/>
          </p:nvCxnSpPr>
          <p:spPr>
            <a:xfrm flipV="1">
              <a:off x="3600285" y="5660636"/>
              <a:ext cx="630819" cy="356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箭頭接點 20"/>
            <p:cNvCxnSpPr>
              <a:stCxn id="13" idx="6"/>
            </p:cNvCxnSpPr>
            <p:nvPr/>
          </p:nvCxnSpPr>
          <p:spPr>
            <a:xfrm>
              <a:off x="7827216" y="4604528"/>
              <a:ext cx="624469" cy="189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線箭頭接點 21"/>
            <p:cNvCxnSpPr>
              <a:stCxn id="14" idx="6"/>
            </p:cNvCxnSpPr>
            <p:nvPr/>
          </p:nvCxnSpPr>
          <p:spPr>
            <a:xfrm flipV="1">
              <a:off x="7827216" y="5298572"/>
              <a:ext cx="637169" cy="2005"/>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接點 22"/>
            <p:cNvCxnSpPr>
              <a:stCxn id="10" idx="6"/>
              <a:endCxn id="6" idx="2"/>
            </p:cNvCxnSpPr>
            <p:nvPr/>
          </p:nvCxnSpPr>
          <p:spPr>
            <a:xfrm flipV="1">
              <a:off x="4632156" y="3915611"/>
              <a:ext cx="1237917" cy="352927"/>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4" name="直線接點 23"/>
            <p:cNvCxnSpPr>
              <a:stCxn id="10" idx="6"/>
              <a:endCxn id="7" idx="2"/>
            </p:cNvCxnSpPr>
            <p:nvPr/>
          </p:nvCxnSpPr>
          <p:spPr>
            <a:xfrm>
              <a:off x="4632156" y="4268538"/>
              <a:ext cx="1237917" cy="343122"/>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5" name="直線接點 24"/>
            <p:cNvCxnSpPr>
              <a:stCxn id="10" idx="6"/>
              <a:endCxn id="8" idx="2"/>
            </p:cNvCxnSpPr>
            <p:nvPr/>
          </p:nvCxnSpPr>
          <p:spPr>
            <a:xfrm>
              <a:off x="4632156" y="4268538"/>
              <a:ext cx="1237917" cy="1039171"/>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6" name="直線接點 25"/>
            <p:cNvCxnSpPr>
              <a:stCxn id="10" idx="6"/>
              <a:endCxn id="9" idx="2"/>
            </p:cNvCxnSpPr>
            <p:nvPr/>
          </p:nvCxnSpPr>
          <p:spPr>
            <a:xfrm>
              <a:off x="4632156" y="4268538"/>
              <a:ext cx="1237917" cy="1735220"/>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直線接點 26"/>
            <p:cNvCxnSpPr>
              <a:stCxn id="11" idx="6"/>
              <a:endCxn id="6" idx="2"/>
            </p:cNvCxnSpPr>
            <p:nvPr/>
          </p:nvCxnSpPr>
          <p:spPr>
            <a:xfrm flipV="1">
              <a:off x="4632156" y="3915611"/>
              <a:ext cx="1237917" cy="10489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a:stCxn id="11" idx="6"/>
              <a:endCxn id="7" idx="2"/>
            </p:cNvCxnSpPr>
            <p:nvPr/>
          </p:nvCxnSpPr>
          <p:spPr>
            <a:xfrm flipV="1">
              <a:off x="4632156" y="4611660"/>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直線接點 28"/>
            <p:cNvCxnSpPr>
              <a:stCxn id="11" idx="6"/>
              <a:endCxn id="8" idx="2"/>
            </p:cNvCxnSpPr>
            <p:nvPr/>
          </p:nvCxnSpPr>
          <p:spPr>
            <a:xfrm>
              <a:off x="4632156" y="4964587"/>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直線接點 29"/>
            <p:cNvCxnSpPr>
              <a:stCxn id="11" idx="6"/>
              <a:endCxn id="9" idx="2"/>
            </p:cNvCxnSpPr>
            <p:nvPr/>
          </p:nvCxnSpPr>
          <p:spPr>
            <a:xfrm>
              <a:off x="4632156" y="4964587"/>
              <a:ext cx="1237917" cy="10391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直線接點 30"/>
            <p:cNvCxnSpPr>
              <a:stCxn id="12" idx="6"/>
              <a:endCxn id="6" idx="2"/>
            </p:cNvCxnSpPr>
            <p:nvPr/>
          </p:nvCxnSpPr>
          <p:spPr>
            <a:xfrm flipV="1">
              <a:off x="4632156" y="3915611"/>
              <a:ext cx="1237917" cy="174502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直線接點 31"/>
            <p:cNvCxnSpPr>
              <a:stCxn id="12" idx="6"/>
              <a:endCxn id="7" idx="2"/>
            </p:cNvCxnSpPr>
            <p:nvPr/>
          </p:nvCxnSpPr>
          <p:spPr>
            <a:xfrm flipV="1">
              <a:off x="4632156" y="4611660"/>
              <a:ext cx="1237917" cy="10489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直線接點 32"/>
            <p:cNvCxnSpPr>
              <a:stCxn id="12" idx="6"/>
              <a:endCxn id="8" idx="2"/>
            </p:cNvCxnSpPr>
            <p:nvPr/>
          </p:nvCxnSpPr>
          <p:spPr>
            <a:xfrm flipV="1">
              <a:off x="4632156" y="5307709"/>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4" name="直線接點 33"/>
            <p:cNvCxnSpPr>
              <a:stCxn id="12" idx="6"/>
              <a:endCxn id="9" idx="2"/>
            </p:cNvCxnSpPr>
            <p:nvPr/>
          </p:nvCxnSpPr>
          <p:spPr>
            <a:xfrm>
              <a:off x="4632156" y="5660636"/>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5" name="直線接點 34"/>
            <p:cNvCxnSpPr>
              <a:stCxn id="6" idx="6"/>
              <a:endCxn id="13" idx="2"/>
            </p:cNvCxnSpPr>
            <p:nvPr/>
          </p:nvCxnSpPr>
          <p:spPr>
            <a:xfrm>
              <a:off x="6271125" y="3915611"/>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6" name="直線接點 35"/>
            <p:cNvCxnSpPr>
              <a:stCxn id="6" idx="6"/>
              <a:endCxn id="14" idx="2"/>
            </p:cNvCxnSpPr>
            <p:nvPr/>
          </p:nvCxnSpPr>
          <p:spPr>
            <a:xfrm>
              <a:off x="6271125" y="3915611"/>
              <a:ext cx="1155039" cy="138496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7" name="直線接點 36"/>
            <p:cNvCxnSpPr>
              <a:stCxn id="7" idx="6"/>
              <a:endCxn id="14" idx="2"/>
            </p:cNvCxnSpPr>
            <p:nvPr/>
          </p:nvCxnSpPr>
          <p:spPr>
            <a:xfrm>
              <a:off x="6271125" y="4611660"/>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8" name="直線接點 37"/>
            <p:cNvCxnSpPr>
              <a:stCxn id="7" idx="6"/>
              <a:endCxn id="13" idx="2"/>
            </p:cNvCxnSpPr>
            <p:nvPr/>
          </p:nvCxnSpPr>
          <p:spPr>
            <a:xfrm flipV="1">
              <a:off x="6271125" y="4604528"/>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9" name="直線接點 38"/>
            <p:cNvCxnSpPr>
              <a:stCxn id="8" idx="6"/>
              <a:endCxn id="13" idx="2"/>
            </p:cNvCxnSpPr>
            <p:nvPr/>
          </p:nvCxnSpPr>
          <p:spPr>
            <a:xfrm flipV="1">
              <a:off x="6271125" y="4604528"/>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0" name="直線接點 39"/>
            <p:cNvCxnSpPr>
              <a:stCxn id="8" idx="6"/>
              <a:endCxn id="14" idx="2"/>
            </p:cNvCxnSpPr>
            <p:nvPr/>
          </p:nvCxnSpPr>
          <p:spPr>
            <a:xfrm flipV="1">
              <a:off x="6271125" y="5300577"/>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直線接點 40"/>
            <p:cNvCxnSpPr>
              <a:stCxn id="9" idx="6"/>
              <a:endCxn id="13" idx="2"/>
            </p:cNvCxnSpPr>
            <p:nvPr/>
          </p:nvCxnSpPr>
          <p:spPr>
            <a:xfrm flipV="1">
              <a:off x="6271125" y="4604528"/>
              <a:ext cx="1155039" cy="139923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直線接點 41"/>
            <p:cNvCxnSpPr>
              <a:stCxn id="9" idx="6"/>
              <a:endCxn id="14" idx="2"/>
            </p:cNvCxnSpPr>
            <p:nvPr/>
          </p:nvCxnSpPr>
          <p:spPr>
            <a:xfrm flipV="1">
              <a:off x="6271125" y="5300577"/>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grpSp>
      <p:sp>
        <p:nvSpPr>
          <p:cNvPr id="43" name="文字方塊 42"/>
          <p:cNvSpPr txBox="1"/>
          <p:nvPr/>
        </p:nvSpPr>
        <p:spPr>
          <a:xfrm>
            <a:off x="5403818" y="5657671"/>
            <a:ext cx="1384363" cy="1200329"/>
          </a:xfrm>
          <a:prstGeom prst="rect">
            <a:avLst/>
          </a:prstGeom>
          <a:noFill/>
        </p:spPr>
        <p:txBody>
          <a:bodyPr wrap="none" rtlCol="0">
            <a:spAutoFit/>
          </a:bodyPr>
          <a:lstStyle/>
          <a:p>
            <a:r>
              <a:rPr kumimoji="1" lang="en-US" altLang="zh-TW" dirty="0"/>
              <a:t>I1*W11+</a:t>
            </a:r>
            <a:r>
              <a:rPr kumimoji="1" lang="en-US" altLang="zh-TW" dirty="0" smtClean="0"/>
              <a:t>b11</a:t>
            </a:r>
          </a:p>
          <a:p>
            <a:r>
              <a:rPr kumimoji="1" lang="en-US" altLang="zh-TW" dirty="0" smtClean="0"/>
              <a:t>I1*W12+b12</a:t>
            </a:r>
            <a:endParaRPr kumimoji="1" lang="zh-TW" altLang="en-US" dirty="0"/>
          </a:p>
          <a:p>
            <a:r>
              <a:rPr kumimoji="1" lang="en-US" altLang="zh-TW" dirty="0" smtClean="0"/>
              <a:t>I1*W13+b13</a:t>
            </a:r>
            <a:endParaRPr kumimoji="1" lang="zh-TW" altLang="en-US" dirty="0"/>
          </a:p>
          <a:p>
            <a:r>
              <a:rPr kumimoji="1" lang="en-US" altLang="zh-TW" dirty="0" smtClean="0"/>
              <a:t>I1*W14+b14</a:t>
            </a:r>
            <a:endParaRPr kumimoji="1" lang="zh-TW" altLang="en-US" dirty="0"/>
          </a:p>
        </p:txBody>
      </p:sp>
    </p:spTree>
    <p:extLst>
      <p:ext uri="{BB962C8B-B14F-4D97-AF65-F5344CB8AC3E}">
        <p14:creationId xmlns:p14="http://schemas.microsoft.com/office/powerpoint/2010/main" val="3938005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3" name="內容版面配置區 2"/>
          <p:cNvSpPr>
            <a:spLocks noGrp="1"/>
          </p:cNvSpPr>
          <p:nvPr>
            <p:ph idx="1"/>
          </p:nvPr>
        </p:nvSpPr>
        <p:spPr/>
        <p:txBody>
          <a:bodyPr/>
          <a:lstStyle/>
          <a:p>
            <a:r>
              <a:rPr kumimoji="1" lang="en-US" altLang="zh-TW" dirty="0"/>
              <a:t>Difference between CNN and typical neural network(shared weight and bias):</a:t>
            </a:r>
          </a:p>
          <a:p>
            <a:pPr lvl="1"/>
            <a:r>
              <a:rPr kumimoji="1" lang="en-US" altLang="zh-TW" dirty="0"/>
              <a:t>Typical:</a:t>
            </a: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15</a:t>
            </a:fld>
            <a:endParaRPr lang="zh-TW" altLang="en-US"/>
          </a:p>
        </p:txBody>
      </p:sp>
      <p:grpSp>
        <p:nvGrpSpPr>
          <p:cNvPr id="6" name="群組 5"/>
          <p:cNvGrpSpPr/>
          <p:nvPr/>
        </p:nvGrpSpPr>
        <p:grpSpPr>
          <a:xfrm>
            <a:off x="3660775" y="2654104"/>
            <a:ext cx="4870450" cy="2972163"/>
            <a:chOff x="3593935" y="3708400"/>
            <a:chExt cx="4870450" cy="2972163"/>
          </a:xfrm>
        </p:grpSpPr>
        <p:sp>
          <p:nvSpPr>
            <p:cNvPr id="7" name="橢圓 6"/>
            <p:cNvSpPr/>
            <p:nvPr/>
          </p:nvSpPr>
          <p:spPr>
            <a:xfrm>
              <a:off x="5870073" y="3708400"/>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橢圓 7"/>
            <p:cNvSpPr/>
            <p:nvPr/>
          </p:nvSpPr>
          <p:spPr>
            <a:xfrm>
              <a:off x="5870073" y="4404449"/>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5870073" y="5100498"/>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5870073" y="5796547"/>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4231104" y="406132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4231104" y="4757376"/>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4231104" y="545342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7426164" y="439731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7426164" y="509336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文字方塊 15"/>
            <p:cNvSpPr txBox="1"/>
            <p:nvPr/>
          </p:nvSpPr>
          <p:spPr>
            <a:xfrm>
              <a:off x="4037265" y="6311231"/>
              <a:ext cx="774571" cy="369332"/>
            </a:xfrm>
            <a:prstGeom prst="rect">
              <a:avLst/>
            </a:prstGeom>
            <a:noFill/>
          </p:spPr>
          <p:txBody>
            <a:bodyPr wrap="none" rtlCol="0">
              <a:spAutoFit/>
            </a:bodyPr>
            <a:lstStyle/>
            <a:p>
              <a:r>
                <a:rPr kumimoji="1" lang="en-US" altLang="zh-TW" dirty="0" smtClean="0"/>
                <a:t>Inputs</a:t>
              </a:r>
              <a:endParaRPr kumimoji="1" lang="zh-TW" altLang="en-US" dirty="0"/>
            </a:p>
          </p:txBody>
        </p:sp>
        <p:sp>
          <p:nvSpPr>
            <p:cNvPr id="17" name="文字方塊 16"/>
            <p:cNvSpPr txBox="1"/>
            <p:nvPr/>
          </p:nvSpPr>
          <p:spPr>
            <a:xfrm>
              <a:off x="5352718" y="6311231"/>
              <a:ext cx="1377300" cy="369332"/>
            </a:xfrm>
            <a:prstGeom prst="rect">
              <a:avLst/>
            </a:prstGeom>
            <a:noFill/>
          </p:spPr>
          <p:txBody>
            <a:bodyPr wrap="none" rtlCol="0">
              <a:spAutoFit/>
            </a:bodyPr>
            <a:lstStyle/>
            <a:p>
              <a:r>
                <a:rPr kumimoji="1" lang="en-US" altLang="zh-TW" dirty="0" smtClean="0"/>
                <a:t>Hidden layer</a:t>
              </a:r>
              <a:endParaRPr kumimoji="1" lang="zh-TW" altLang="en-US" dirty="0"/>
            </a:p>
          </p:txBody>
        </p:sp>
        <p:sp>
          <p:nvSpPr>
            <p:cNvPr id="18" name="文字方塊 17"/>
            <p:cNvSpPr txBox="1"/>
            <p:nvPr/>
          </p:nvSpPr>
          <p:spPr>
            <a:xfrm>
              <a:off x="7162802" y="6311231"/>
              <a:ext cx="946255" cy="369332"/>
            </a:xfrm>
            <a:prstGeom prst="rect">
              <a:avLst/>
            </a:prstGeom>
            <a:noFill/>
          </p:spPr>
          <p:txBody>
            <a:bodyPr wrap="none" rtlCol="0">
              <a:spAutoFit/>
            </a:bodyPr>
            <a:lstStyle/>
            <a:p>
              <a:r>
                <a:rPr kumimoji="1" lang="en-US" altLang="zh-TW" dirty="0" smtClean="0"/>
                <a:t>Outputs</a:t>
              </a:r>
              <a:endParaRPr kumimoji="1" lang="zh-TW" altLang="en-US" dirty="0"/>
            </a:p>
          </p:txBody>
        </p:sp>
        <p:cxnSp>
          <p:nvCxnSpPr>
            <p:cNvPr id="19" name="直線箭頭接點 18"/>
            <p:cNvCxnSpPr>
              <a:endCxn id="11" idx="2"/>
            </p:cNvCxnSpPr>
            <p:nvPr/>
          </p:nvCxnSpPr>
          <p:spPr>
            <a:xfrm>
              <a:off x="3593935" y="4264025"/>
              <a:ext cx="637169" cy="45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0" name="直線箭頭接點 19"/>
            <p:cNvCxnSpPr>
              <a:endCxn id="12" idx="2"/>
            </p:cNvCxnSpPr>
            <p:nvPr/>
          </p:nvCxnSpPr>
          <p:spPr>
            <a:xfrm flipV="1">
              <a:off x="3597110" y="4964587"/>
              <a:ext cx="633994" cy="11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箭頭接點 20"/>
            <p:cNvCxnSpPr>
              <a:endCxn id="13" idx="2"/>
            </p:cNvCxnSpPr>
            <p:nvPr/>
          </p:nvCxnSpPr>
          <p:spPr>
            <a:xfrm flipV="1">
              <a:off x="3600285" y="5660636"/>
              <a:ext cx="630819" cy="356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線箭頭接點 21"/>
            <p:cNvCxnSpPr>
              <a:stCxn id="14" idx="6"/>
            </p:cNvCxnSpPr>
            <p:nvPr/>
          </p:nvCxnSpPr>
          <p:spPr>
            <a:xfrm>
              <a:off x="7827216" y="4604528"/>
              <a:ext cx="624469" cy="189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箭頭接點 22"/>
            <p:cNvCxnSpPr>
              <a:stCxn id="15" idx="6"/>
            </p:cNvCxnSpPr>
            <p:nvPr/>
          </p:nvCxnSpPr>
          <p:spPr>
            <a:xfrm flipV="1">
              <a:off x="7827216" y="5298572"/>
              <a:ext cx="637169" cy="2005"/>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接點 23"/>
            <p:cNvCxnSpPr>
              <a:stCxn id="11" idx="6"/>
              <a:endCxn id="7" idx="2"/>
            </p:cNvCxnSpPr>
            <p:nvPr/>
          </p:nvCxnSpPr>
          <p:spPr>
            <a:xfrm flipV="1">
              <a:off x="4632156" y="3915611"/>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5" name="直線接點 24"/>
            <p:cNvCxnSpPr>
              <a:stCxn id="11" idx="6"/>
              <a:endCxn id="8" idx="2"/>
            </p:cNvCxnSpPr>
            <p:nvPr/>
          </p:nvCxnSpPr>
          <p:spPr>
            <a:xfrm>
              <a:off x="4632156" y="4268538"/>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6" name="直線接點 25"/>
            <p:cNvCxnSpPr>
              <a:stCxn id="11" idx="6"/>
              <a:endCxn id="9" idx="2"/>
            </p:cNvCxnSpPr>
            <p:nvPr/>
          </p:nvCxnSpPr>
          <p:spPr>
            <a:xfrm>
              <a:off x="4632156" y="4268538"/>
              <a:ext cx="1237917" cy="10391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直線接點 26"/>
            <p:cNvCxnSpPr>
              <a:stCxn id="11" idx="6"/>
              <a:endCxn id="10" idx="2"/>
            </p:cNvCxnSpPr>
            <p:nvPr/>
          </p:nvCxnSpPr>
          <p:spPr>
            <a:xfrm>
              <a:off x="4632156" y="4268538"/>
              <a:ext cx="1237917" cy="173522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a:stCxn id="12" idx="6"/>
              <a:endCxn id="7" idx="2"/>
            </p:cNvCxnSpPr>
            <p:nvPr/>
          </p:nvCxnSpPr>
          <p:spPr>
            <a:xfrm flipV="1">
              <a:off x="4632156" y="3915611"/>
              <a:ext cx="1237917" cy="1048976"/>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直線接點 28"/>
            <p:cNvCxnSpPr>
              <a:stCxn id="12" idx="6"/>
              <a:endCxn id="8" idx="2"/>
            </p:cNvCxnSpPr>
            <p:nvPr/>
          </p:nvCxnSpPr>
          <p:spPr>
            <a:xfrm flipV="1">
              <a:off x="4632156" y="4611660"/>
              <a:ext cx="1237917" cy="352927"/>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直線接點 29"/>
            <p:cNvCxnSpPr>
              <a:stCxn id="12" idx="6"/>
              <a:endCxn id="9" idx="2"/>
            </p:cNvCxnSpPr>
            <p:nvPr/>
          </p:nvCxnSpPr>
          <p:spPr>
            <a:xfrm>
              <a:off x="4632156" y="4964587"/>
              <a:ext cx="1237917" cy="343122"/>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直線接點 30"/>
            <p:cNvCxnSpPr>
              <a:stCxn id="12" idx="6"/>
              <a:endCxn id="10" idx="2"/>
            </p:cNvCxnSpPr>
            <p:nvPr/>
          </p:nvCxnSpPr>
          <p:spPr>
            <a:xfrm>
              <a:off x="4632156" y="4964587"/>
              <a:ext cx="1237917" cy="1039171"/>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直線接點 31"/>
            <p:cNvCxnSpPr>
              <a:stCxn id="13" idx="6"/>
              <a:endCxn id="7" idx="2"/>
            </p:cNvCxnSpPr>
            <p:nvPr/>
          </p:nvCxnSpPr>
          <p:spPr>
            <a:xfrm flipV="1">
              <a:off x="4632156" y="3915611"/>
              <a:ext cx="1237917" cy="174502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直線接點 32"/>
            <p:cNvCxnSpPr>
              <a:stCxn id="13" idx="6"/>
              <a:endCxn id="8" idx="2"/>
            </p:cNvCxnSpPr>
            <p:nvPr/>
          </p:nvCxnSpPr>
          <p:spPr>
            <a:xfrm flipV="1">
              <a:off x="4632156" y="4611660"/>
              <a:ext cx="1237917" cy="10489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4" name="直線接點 33"/>
            <p:cNvCxnSpPr>
              <a:stCxn id="13" idx="6"/>
              <a:endCxn id="9" idx="2"/>
            </p:cNvCxnSpPr>
            <p:nvPr/>
          </p:nvCxnSpPr>
          <p:spPr>
            <a:xfrm flipV="1">
              <a:off x="4632156" y="5307709"/>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5" name="直線接點 34"/>
            <p:cNvCxnSpPr>
              <a:stCxn id="13" idx="6"/>
              <a:endCxn id="10" idx="2"/>
            </p:cNvCxnSpPr>
            <p:nvPr/>
          </p:nvCxnSpPr>
          <p:spPr>
            <a:xfrm>
              <a:off x="4632156" y="5660636"/>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6" name="直線接點 35"/>
            <p:cNvCxnSpPr>
              <a:stCxn id="7" idx="6"/>
              <a:endCxn id="14" idx="2"/>
            </p:cNvCxnSpPr>
            <p:nvPr/>
          </p:nvCxnSpPr>
          <p:spPr>
            <a:xfrm>
              <a:off x="6271125" y="3915611"/>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7" name="直線接點 36"/>
            <p:cNvCxnSpPr>
              <a:stCxn id="7" idx="6"/>
              <a:endCxn id="15" idx="2"/>
            </p:cNvCxnSpPr>
            <p:nvPr/>
          </p:nvCxnSpPr>
          <p:spPr>
            <a:xfrm>
              <a:off x="6271125" y="3915611"/>
              <a:ext cx="1155039" cy="138496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8" name="直線接點 37"/>
            <p:cNvCxnSpPr>
              <a:stCxn id="8" idx="6"/>
              <a:endCxn id="15" idx="2"/>
            </p:cNvCxnSpPr>
            <p:nvPr/>
          </p:nvCxnSpPr>
          <p:spPr>
            <a:xfrm>
              <a:off x="6271125" y="4611660"/>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9" name="直線接點 38"/>
            <p:cNvCxnSpPr>
              <a:stCxn id="8" idx="6"/>
              <a:endCxn id="14" idx="2"/>
            </p:cNvCxnSpPr>
            <p:nvPr/>
          </p:nvCxnSpPr>
          <p:spPr>
            <a:xfrm flipV="1">
              <a:off x="6271125" y="4604528"/>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0" name="直線接點 39"/>
            <p:cNvCxnSpPr>
              <a:stCxn id="9" idx="6"/>
              <a:endCxn id="14" idx="2"/>
            </p:cNvCxnSpPr>
            <p:nvPr/>
          </p:nvCxnSpPr>
          <p:spPr>
            <a:xfrm flipV="1">
              <a:off x="6271125" y="4604528"/>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直線接點 40"/>
            <p:cNvCxnSpPr>
              <a:stCxn id="9" idx="6"/>
              <a:endCxn id="15" idx="2"/>
            </p:cNvCxnSpPr>
            <p:nvPr/>
          </p:nvCxnSpPr>
          <p:spPr>
            <a:xfrm flipV="1">
              <a:off x="6271125" y="5300577"/>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直線接點 41"/>
            <p:cNvCxnSpPr>
              <a:stCxn id="10" idx="6"/>
              <a:endCxn id="14" idx="2"/>
            </p:cNvCxnSpPr>
            <p:nvPr/>
          </p:nvCxnSpPr>
          <p:spPr>
            <a:xfrm flipV="1">
              <a:off x="6271125" y="4604528"/>
              <a:ext cx="1155039" cy="139923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3" name="直線接點 42"/>
            <p:cNvCxnSpPr>
              <a:stCxn id="10" idx="6"/>
              <a:endCxn id="15" idx="2"/>
            </p:cNvCxnSpPr>
            <p:nvPr/>
          </p:nvCxnSpPr>
          <p:spPr>
            <a:xfrm flipV="1">
              <a:off x="6271125" y="5300577"/>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grpSp>
      <p:sp>
        <p:nvSpPr>
          <p:cNvPr id="44" name="文字方塊 43"/>
          <p:cNvSpPr txBox="1"/>
          <p:nvPr/>
        </p:nvSpPr>
        <p:spPr>
          <a:xfrm>
            <a:off x="5403818" y="5657671"/>
            <a:ext cx="1384363" cy="1200329"/>
          </a:xfrm>
          <a:prstGeom prst="rect">
            <a:avLst/>
          </a:prstGeom>
          <a:noFill/>
        </p:spPr>
        <p:txBody>
          <a:bodyPr wrap="none" rtlCol="0">
            <a:spAutoFit/>
          </a:bodyPr>
          <a:lstStyle/>
          <a:p>
            <a:r>
              <a:rPr kumimoji="1" lang="en-US" altLang="zh-TW" dirty="0" smtClean="0"/>
              <a:t>I2*W21</a:t>
            </a:r>
            <a:r>
              <a:rPr kumimoji="1" lang="en-US" altLang="zh-TW" dirty="0"/>
              <a:t>+</a:t>
            </a:r>
            <a:r>
              <a:rPr kumimoji="1" lang="en-US" altLang="zh-TW" dirty="0" smtClean="0"/>
              <a:t>b21</a:t>
            </a:r>
          </a:p>
          <a:p>
            <a:r>
              <a:rPr kumimoji="1" lang="en-US" altLang="zh-TW" dirty="0" smtClean="0"/>
              <a:t>I2*W22+b22</a:t>
            </a:r>
            <a:endParaRPr kumimoji="1" lang="zh-TW" altLang="en-US" dirty="0"/>
          </a:p>
          <a:p>
            <a:r>
              <a:rPr kumimoji="1" lang="en-US" altLang="zh-TW" dirty="0" smtClean="0"/>
              <a:t>I2*W23+b23</a:t>
            </a:r>
            <a:endParaRPr kumimoji="1" lang="zh-TW" altLang="en-US" dirty="0"/>
          </a:p>
          <a:p>
            <a:r>
              <a:rPr kumimoji="1" lang="en-US" altLang="zh-TW" dirty="0" smtClean="0"/>
              <a:t>I2*W24+b24</a:t>
            </a:r>
            <a:endParaRPr kumimoji="1" lang="zh-TW" altLang="en-US" dirty="0"/>
          </a:p>
        </p:txBody>
      </p:sp>
    </p:spTree>
    <p:extLst>
      <p:ext uri="{BB962C8B-B14F-4D97-AF65-F5344CB8AC3E}">
        <p14:creationId xmlns:p14="http://schemas.microsoft.com/office/powerpoint/2010/main" val="424548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3" name="內容版面配置區 2"/>
          <p:cNvSpPr>
            <a:spLocks noGrp="1"/>
          </p:cNvSpPr>
          <p:nvPr>
            <p:ph idx="1"/>
          </p:nvPr>
        </p:nvSpPr>
        <p:spPr/>
        <p:txBody>
          <a:bodyPr/>
          <a:lstStyle/>
          <a:p>
            <a:r>
              <a:rPr kumimoji="1" lang="en-US" altLang="zh-TW" dirty="0"/>
              <a:t>Difference between CNN and typical neural network(shared weight and bias):</a:t>
            </a:r>
          </a:p>
          <a:p>
            <a:pPr lvl="1"/>
            <a:r>
              <a:rPr kumimoji="1" lang="en-US" altLang="zh-TW" dirty="0"/>
              <a:t>Typical:</a:t>
            </a: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16</a:t>
            </a:fld>
            <a:endParaRPr lang="zh-TW" altLang="en-US"/>
          </a:p>
        </p:txBody>
      </p:sp>
      <p:grpSp>
        <p:nvGrpSpPr>
          <p:cNvPr id="6" name="群組 5"/>
          <p:cNvGrpSpPr/>
          <p:nvPr/>
        </p:nvGrpSpPr>
        <p:grpSpPr>
          <a:xfrm>
            <a:off x="3660775" y="2654104"/>
            <a:ext cx="4870450" cy="2972163"/>
            <a:chOff x="3593935" y="3708400"/>
            <a:chExt cx="4870450" cy="2972163"/>
          </a:xfrm>
        </p:grpSpPr>
        <p:sp>
          <p:nvSpPr>
            <p:cNvPr id="7" name="橢圓 6"/>
            <p:cNvSpPr/>
            <p:nvPr/>
          </p:nvSpPr>
          <p:spPr>
            <a:xfrm>
              <a:off x="5870073" y="3708400"/>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橢圓 7"/>
            <p:cNvSpPr/>
            <p:nvPr/>
          </p:nvSpPr>
          <p:spPr>
            <a:xfrm>
              <a:off x="5870073" y="4404449"/>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5870073" y="5100498"/>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5870073" y="5796547"/>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4231104" y="406132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4231104" y="475737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4231104" y="5453425"/>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7426164" y="439731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7426164" y="509336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文字方塊 15"/>
            <p:cNvSpPr txBox="1"/>
            <p:nvPr/>
          </p:nvSpPr>
          <p:spPr>
            <a:xfrm>
              <a:off x="4037265" y="6311231"/>
              <a:ext cx="774571" cy="369332"/>
            </a:xfrm>
            <a:prstGeom prst="rect">
              <a:avLst/>
            </a:prstGeom>
            <a:noFill/>
          </p:spPr>
          <p:txBody>
            <a:bodyPr wrap="none" rtlCol="0">
              <a:spAutoFit/>
            </a:bodyPr>
            <a:lstStyle/>
            <a:p>
              <a:r>
                <a:rPr kumimoji="1" lang="en-US" altLang="zh-TW" dirty="0" smtClean="0"/>
                <a:t>Inputs</a:t>
              </a:r>
              <a:endParaRPr kumimoji="1" lang="zh-TW" altLang="en-US" dirty="0"/>
            </a:p>
          </p:txBody>
        </p:sp>
        <p:sp>
          <p:nvSpPr>
            <p:cNvPr id="17" name="文字方塊 16"/>
            <p:cNvSpPr txBox="1"/>
            <p:nvPr/>
          </p:nvSpPr>
          <p:spPr>
            <a:xfrm>
              <a:off x="5352718" y="6311231"/>
              <a:ext cx="1377300" cy="369332"/>
            </a:xfrm>
            <a:prstGeom prst="rect">
              <a:avLst/>
            </a:prstGeom>
            <a:noFill/>
          </p:spPr>
          <p:txBody>
            <a:bodyPr wrap="none" rtlCol="0">
              <a:spAutoFit/>
            </a:bodyPr>
            <a:lstStyle/>
            <a:p>
              <a:r>
                <a:rPr kumimoji="1" lang="en-US" altLang="zh-TW" dirty="0" smtClean="0"/>
                <a:t>Hidden layer</a:t>
              </a:r>
              <a:endParaRPr kumimoji="1" lang="zh-TW" altLang="en-US" dirty="0"/>
            </a:p>
          </p:txBody>
        </p:sp>
        <p:sp>
          <p:nvSpPr>
            <p:cNvPr id="18" name="文字方塊 17"/>
            <p:cNvSpPr txBox="1"/>
            <p:nvPr/>
          </p:nvSpPr>
          <p:spPr>
            <a:xfrm>
              <a:off x="7162802" y="6311231"/>
              <a:ext cx="946255" cy="369332"/>
            </a:xfrm>
            <a:prstGeom prst="rect">
              <a:avLst/>
            </a:prstGeom>
            <a:noFill/>
          </p:spPr>
          <p:txBody>
            <a:bodyPr wrap="none" rtlCol="0">
              <a:spAutoFit/>
            </a:bodyPr>
            <a:lstStyle/>
            <a:p>
              <a:r>
                <a:rPr kumimoji="1" lang="en-US" altLang="zh-TW" dirty="0" smtClean="0"/>
                <a:t>Outputs</a:t>
              </a:r>
              <a:endParaRPr kumimoji="1" lang="zh-TW" altLang="en-US" dirty="0"/>
            </a:p>
          </p:txBody>
        </p:sp>
        <p:cxnSp>
          <p:nvCxnSpPr>
            <p:cNvPr id="19" name="直線箭頭接點 18"/>
            <p:cNvCxnSpPr>
              <a:endCxn id="11" idx="2"/>
            </p:cNvCxnSpPr>
            <p:nvPr/>
          </p:nvCxnSpPr>
          <p:spPr>
            <a:xfrm>
              <a:off x="3593935" y="4264025"/>
              <a:ext cx="637169" cy="45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0" name="直線箭頭接點 19"/>
            <p:cNvCxnSpPr>
              <a:endCxn id="12" idx="2"/>
            </p:cNvCxnSpPr>
            <p:nvPr/>
          </p:nvCxnSpPr>
          <p:spPr>
            <a:xfrm flipV="1">
              <a:off x="3597110" y="4964587"/>
              <a:ext cx="633994" cy="11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箭頭接點 20"/>
            <p:cNvCxnSpPr>
              <a:endCxn id="13" idx="2"/>
            </p:cNvCxnSpPr>
            <p:nvPr/>
          </p:nvCxnSpPr>
          <p:spPr>
            <a:xfrm flipV="1">
              <a:off x="3600285" y="5660636"/>
              <a:ext cx="630819" cy="356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線箭頭接點 21"/>
            <p:cNvCxnSpPr>
              <a:stCxn id="14" idx="6"/>
            </p:cNvCxnSpPr>
            <p:nvPr/>
          </p:nvCxnSpPr>
          <p:spPr>
            <a:xfrm>
              <a:off x="7827216" y="4604528"/>
              <a:ext cx="624469" cy="189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箭頭接點 22"/>
            <p:cNvCxnSpPr>
              <a:stCxn id="15" idx="6"/>
            </p:cNvCxnSpPr>
            <p:nvPr/>
          </p:nvCxnSpPr>
          <p:spPr>
            <a:xfrm flipV="1">
              <a:off x="7827216" y="5298572"/>
              <a:ext cx="637169" cy="2005"/>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接點 23"/>
            <p:cNvCxnSpPr>
              <a:stCxn id="11" idx="6"/>
              <a:endCxn id="7" idx="2"/>
            </p:cNvCxnSpPr>
            <p:nvPr/>
          </p:nvCxnSpPr>
          <p:spPr>
            <a:xfrm flipV="1">
              <a:off x="4632156" y="3915611"/>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5" name="直線接點 24"/>
            <p:cNvCxnSpPr>
              <a:stCxn id="11" idx="6"/>
              <a:endCxn id="8" idx="2"/>
            </p:cNvCxnSpPr>
            <p:nvPr/>
          </p:nvCxnSpPr>
          <p:spPr>
            <a:xfrm>
              <a:off x="4632156" y="4268538"/>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6" name="直線接點 25"/>
            <p:cNvCxnSpPr>
              <a:stCxn id="11" idx="6"/>
              <a:endCxn id="9" idx="2"/>
            </p:cNvCxnSpPr>
            <p:nvPr/>
          </p:nvCxnSpPr>
          <p:spPr>
            <a:xfrm>
              <a:off x="4632156" y="4268538"/>
              <a:ext cx="1237917" cy="10391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直線接點 26"/>
            <p:cNvCxnSpPr>
              <a:stCxn id="11" idx="6"/>
              <a:endCxn id="10" idx="2"/>
            </p:cNvCxnSpPr>
            <p:nvPr/>
          </p:nvCxnSpPr>
          <p:spPr>
            <a:xfrm>
              <a:off x="4632156" y="4268538"/>
              <a:ext cx="1237917" cy="173522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a:stCxn id="12" idx="6"/>
              <a:endCxn id="7" idx="2"/>
            </p:cNvCxnSpPr>
            <p:nvPr/>
          </p:nvCxnSpPr>
          <p:spPr>
            <a:xfrm flipV="1">
              <a:off x="4632156" y="3915611"/>
              <a:ext cx="1237917" cy="10489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直線接點 28"/>
            <p:cNvCxnSpPr>
              <a:stCxn id="12" idx="6"/>
              <a:endCxn id="8" idx="2"/>
            </p:cNvCxnSpPr>
            <p:nvPr/>
          </p:nvCxnSpPr>
          <p:spPr>
            <a:xfrm flipV="1">
              <a:off x="4632156" y="4611660"/>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直線接點 29"/>
            <p:cNvCxnSpPr>
              <a:stCxn id="12" idx="6"/>
              <a:endCxn id="9" idx="2"/>
            </p:cNvCxnSpPr>
            <p:nvPr/>
          </p:nvCxnSpPr>
          <p:spPr>
            <a:xfrm>
              <a:off x="4632156" y="4964587"/>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直線接點 30"/>
            <p:cNvCxnSpPr>
              <a:stCxn id="12" idx="6"/>
              <a:endCxn id="10" idx="2"/>
            </p:cNvCxnSpPr>
            <p:nvPr/>
          </p:nvCxnSpPr>
          <p:spPr>
            <a:xfrm>
              <a:off x="4632156" y="4964587"/>
              <a:ext cx="1237917" cy="10391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直線接點 31"/>
            <p:cNvCxnSpPr>
              <a:stCxn id="13" idx="6"/>
              <a:endCxn id="7" idx="2"/>
            </p:cNvCxnSpPr>
            <p:nvPr/>
          </p:nvCxnSpPr>
          <p:spPr>
            <a:xfrm flipV="1">
              <a:off x="4632156" y="3915611"/>
              <a:ext cx="1237917" cy="1745025"/>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直線接點 32"/>
            <p:cNvCxnSpPr>
              <a:stCxn id="13" idx="6"/>
              <a:endCxn id="8" idx="2"/>
            </p:cNvCxnSpPr>
            <p:nvPr/>
          </p:nvCxnSpPr>
          <p:spPr>
            <a:xfrm flipV="1">
              <a:off x="4632156" y="4611660"/>
              <a:ext cx="1237917" cy="1048976"/>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4" name="直線接點 33"/>
            <p:cNvCxnSpPr>
              <a:stCxn id="13" idx="6"/>
              <a:endCxn id="9" idx="2"/>
            </p:cNvCxnSpPr>
            <p:nvPr/>
          </p:nvCxnSpPr>
          <p:spPr>
            <a:xfrm flipV="1">
              <a:off x="4632156" y="5307709"/>
              <a:ext cx="1237917" cy="352927"/>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5" name="直線接點 34"/>
            <p:cNvCxnSpPr>
              <a:stCxn id="13" idx="6"/>
              <a:endCxn id="10" idx="2"/>
            </p:cNvCxnSpPr>
            <p:nvPr/>
          </p:nvCxnSpPr>
          <p:spPr>
            <a:xfrm>
              <a:off x="4632156" y="5660636"/>
              <a:ext cx="1237917" cy="343122"/>
            </a:xfrm>
            <a:prstGeom prst="line">
              <a:avLst/>
            </a:prstGeom>
            <a:ln w="381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6" name="直線接點 35"/>
            <p:cNvCxnSpPr>
              <a:stCxn id="7" idx="6"/>
              <a:endCxn id="14" idx="2"/>
            </p:cNvCxnSpPr>
            <p:nvPr/>
          </p:nvCxnSpPr>
          <p:spPr>
            <a:xfrm>
              <a:off x="6271125" y="3915611"/>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7" name="直線接點 36"/>
            <p:cNvCxnSpPr>
              <a:stCxn id="7" idx="6"/>
              <a:endCxn id="15" idx="2"/>
            </p:cNvCxnSpPr>
            <p:nvPr/>
          </p:nvCxnSpPr>
          <p:spPr>
            <a:xfrm>
              <a:off x="6271125" y="3915611"/>
              <a:ext cx="1155039" cy="138496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8" name="直線接點 37"/>
            <p:cNvCxnSpPr>
              <a:stCxn id="8" idx="6"/>
              <a:endCxn id="15" idx="2"/>
            </p:cNvCxnSpPr>
            <p:nvPr/>
          </p:nvCxnSpPr>
          <p:spPr>
            <a:xfrm>
              <a:off x="6271125" y="4611660"/>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9" name="直線接點 38"/>
            <p:cNvCxnSpPr>
              <a:stCxn id="8" idx="6"/>
              <a:endCxn id="14" idx="2"/>
            </p:cNvCxnSpPr>
            <p:nvPr/>
          </p:nvCxnSpPr>
          <p:spPr>
            <a:xfrm flipV="1">
              <a:off x="6271125" y="4604528"/>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0" name="直線接點 39"/>
            <p:cNvCxnSpPr>
              <a:stCxn id="9" idx="6"/>
              <a:endCxn id="14" idx="2"/>
            </p:cNvCxnSpPr>
            <p:nvPr/>
          </p:nvCxnSpPr>
          <p:spPr>
            <a:xfrm flipV="1">
              <a:off x="6271125" y="4604528"/>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直線接點 40"/>
            <p:cNvCxnSpPr>
              <a:stCxn id="9" idx="6"/>
              <a:endCxn id="15" idx="2"/>
            </p:cNvCxnSpPr>
            <p:nvPr/>
          </p:nvCxnSpPr>
          <p:spPr>
            <a:xfrm flipV="1">
              <a:off x="6271125" y="5300577"/>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直線接點 41"/>
            <p:cNvCxnSpPr>
              <a:stCxn id="10" idx="6"/>
              <a:endCxn id="14" idx="2"/>
            </p:cNvCxnSpPr>
            <p:nvPr/>
          </p:nvCxnSpPr>
          <p:spPr>
            <a:xfrm flipV="1">
              <a:off x="6271125" y="4604528"/>
              <a:ext cx="1155039" cy="139923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3" name="直線接點 42"/>
            <p:cNvCxnSpPr>
              <a:stCxn id="10" idx="6"/>
              <a:endCxn id="15" idx="2"/>
            </p:cNvCxnSpPr>
            <p:nvPr/>
          </p:nvCxnSpPr>
          <p:spPr>
            <a:xfrm flipV="1">
              <a:off x="6271125" y="5300577"/>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grpSp>
      <p:sp>
        <p:nvSpPr>
          <p:cNvPr id="44" name="文字方塊 43"/>
          <p:cNvSpPr txBox="1"/>
          <p:nvPr/>
        </p:nvSpPr>
        <p:spPr>
          <a:xfrm>
            <a:off x="5403818" y="5657671"/>
            <a:ext cx="1384363" cy="1200329"/>
          </a:xfrm>
          <a:prstGeom prst="rect">
            <a:avLst/>
          </a:prstGeom>
          <a:noFill/>
        </p:spPr>
        <p:txBody>
          <a:bodyPr wrap="none" rtlCol="0">
            <a:spAutoFit/>
          </a:bodyPr>
          <a:lstStyle/>
          <a:p>
            <a:r>
              <a:rPr kumimoji="1" lang="en-US" altLang="zh-TW" dirty="0" smtClean="0"/>
              <a:t>I3*W31</a:t>
            </a:r>
            <a:r>
              <a:rPr kumimoji="1" lang="en-US" altLang="zh-TW" dirty="0"/>
              <a:t>+</a:t>
            </a:r>
            <a:r>
              <a:rPr kumimoji="1" lang="en-US" altLang="zh-TW" dirty="0" smtClean="0"/>
              <a:t>b31</a:t>
            </a:r>
          </a:p>
          <a:p>
            <a:r>
              <a:rPr kumimoji="1" lang="en-US" altLang="zh-TW" dirty="0" smtClean="0"/>
              <a:t>I3*W32+b32</a:t>
            </a:r>
            <a:endParaRPr kumimoji="1" lang="zh-TW" altLang="en-US" dirty="0"/>
          </a:p>
          <a:p>
            <a:r>
              <a:rPr kumimoji="1" lang="en-US" altLang="zh-TW" dirty="0" smtClean="0"/>
              <a:t>I3*W33+b33</a:t>
            </a:r>
            <a:endParaRPr kumimoji="1" lang="zh-TW" altLang="en-US" dirty="0"/>
          </a:p>
          <a:p>
            <a:r>
              <a:rPr kumimoji="1" lang="en-US" altLang="zh-TW" dirty="0" smtClean="0"/>
              <a:t>I3*W34+b34</a:t>
            </a:r>
            <a:endParaRPr kumimoji="1" lang="zh-TW" altLang="en-US" dirty="0"/>
          </a:p>
        </p:txBody>
      </p:sp>
    </p:spTree>
    <p:extLst>
      <p:ext uri="{BB962C8B-B14F-4D97-AF65-F5344CB8AC3E}">
        <p14:creationId xmlns:p14="http://schemas.microsoft.com/office/powerpoint/2010/main" val="1467670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3" name="內容版面配置區 2"/>
          <p:cNvSpPr>
            <a:spLocks noGrp="1"/>
          </p:cNvSpPr>
          <p:nvPr>
            <p:ph idx="1"/>
          </p:nvPr>
        </p:nvSpPr>
        <p:spPr/>
        <p:txBody>
          <a:bodyPr/>
          <a:lstStyle/>
          <a:p>
            <a:r>
              <a:rPr kumimoji="1" lang="en-US" altLang="zh-TW" dirty="0"/>
              <a:t>Difference between CNN and typical neural network(shared weight and bias):</a:t>
            </a:r>
          </a:p>
          <a:p>
            <a:pPr lvl="1"/>
            <a:r>
              <a:rPr kumimoji="1" lang="en-US" altLang="zh-TW" dirty="0" smtClean="0"/>
              <a:t>CNN:</a:t>
            </a:r>
            <a:endParaRPr kumimoji="1" lang="en-US" altLang="zh-TW"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17</a:t>
            </a:fld>
            <a:endParaRPr lang="zh-TW" altLang="en-US"/>
          </a:p>
        </p:txBody>
      </p:sp>
      <p:sp>
        <p:nvSpPr>
          <p:cNvPr id="40" name="文字方塊 39"/>
          <p:cNvSpPr txBox="1"/>
          <p:nvPr/>
        </p:nvSpPr>
        <p:spPr>
          <a:xfrm>
            <a:off x="5579310" y="5657671"/>
            <a:ext cx="1033381" cy="1200329"/>
          </a:xfrm>
          <a:prstGeom prst="rect">
            <a:avLst/>
          </a:prstGeom>
          <a:noFill/>
        </p:spPr>
        <p:txBody>
          <a:bodyPr wrap="none" rtlCol="0">
            <a:spAutoFit/>
          </a:bodyPr>
          <a:lstStyle/>
          <a:p>
            <a:r>
              <a:rPr kumimoji="1" lang="en-US" altLang="zh-TW" dirty="0" smtClean="0"/>
              <a:t>I1*W1</a:t>
            </a:r>
            <a:r>
              <a:rPr kumimoji="1" lang="en-US" altLang="zh-TW" dirty="0"/>
              <a:t>+</a:t>
            </a:r>
            <a:r>
              <a:rPr kumimoji="1" lang="en-US" altLang="zh-TW" dirty="0" smtClean="0"/>
              <a:t>b</a:t>
            </a:r>
          </a:p>
          <a:p>
            <a:r>
              <a:rPr kumimoji="1" lang="en-US" altLang="zh-TW" dirty="0" smtClean="0"/>
              <a:t>I2*W2+b</a:t>
            </a:r>
            <a:endParaRPr kumimoji="1" lang="zh-TW" altLang="en-US" dirty="0"/>
          </a:p>
          <a:p>
            <a:r>
              <a:rPr kumimoji="1" lang="en-US" altLang="zh-TW" dirty="0" smtClean="0"/>
              <a:t>I3*W3+b</a:t>
            </a:r>
            <a:endParaRPr kumimoji="1" lang="zh-TW" altLang="en-US" dirty="0"/>
          </a:p>
          <a:p>
            <a:r>
              <a:rPr kumimoji="1" lang="en-US" altLang="zh-TW" dirty="0" smtClean="0"/>
              <a:t>I4*W4+b</a:t>
            </a:r>
            <a:endParaRPr kumimoji="1" lang="zh-TW" altLang="en-US" dirty="0"/>
          </a:p>
        </p:txBody>
      </p:sp>
      <p:grpSp>
        <p:nvGrpSpPr>
          <p:cNvPr id="76" name="群組 75"/>
          <p:cNvGrpSpPr/>
          <p:nvPr/>
        </p:nvGrpSpPr>
        <p:grpSpPr>
          <a:xfrm>
            <a:off x="2931697" y="3520135"/>
            <a:ext cx="6277807" cy="2078330"/>
            <a:chOff x="2957097" y="4284994"/>
            <a:chExt cx="6277807" cy="2078330"/>
          </a:xfrm>
        </p:grpSpPr>
        <p:sp>
          <p:nvSpPr>
            <p:cNvPr id="77" name="橢圓 76"/>
            <p:cNvSpPr/>
            <p:nvPr/>
          </p:nvSpPr>
          <p:spPr>
            <a:xfrm>
              <a:off x="2957097" y="4301951"/>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78" name="橢圓 77"/>
            <p:cNvSpPr/>
            <p:nvPr/>
          </p:nvSpPr>
          <p:spPr>
            <a:xfrm>
              <a:off x="2957097" y="4850935"/>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79" name="橢圓 78"/>
            <p:cNvSpPr/>
            <p:nvPr/>
          </p:nvSpPr>
          <p:spPr>
            <a:xfrm>
              <a:off x="2957097" y="539991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0" name="橢圓 79"/>
            <p:cNvSpPr/>
            <p:nvPr/>
          </p:nvSpPr>
          <p:spPr>
            <a:xfrm>
              <a:off x="2957097" y="59489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1" name="橢圓 80"/>
            <p:cNvSpPr/>
            <p:nvPr/>
          </p:nvSpPr>
          <p:spPr>
            <a:xfrm>
              <a:off x="3535504" y="4291256"/>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2" name="橢圓 81"/>
            <p:cNvSpPr/>
            <p:nvPr/>
          </p:nvSpPr>
          <p:spPr>
            <a:xfrm>
              <a:off x="3535504" y="4840240"/>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3" name="橢圓 82"/>
            <p:cNvSpPr/>
            <p:nvPr/>
          </p:nvSpPr>
          <p:spPr>
            <a:xfrm>
              <a:off x="3535504" y="538922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4" name="橢圓 83"/>
            <p:cNvSpPr/>
            <p:nvPr/>
          </p:nvSpPr>
          <p:spPr>
            <a:xfrm>
              <a:off x="3535504" y="593820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5" name="橢圓 84"/>
            <p:cNvSpPr/>
            <p:nvPr/>
          </p:nvSpPr>
          <p:spPr>
            <a:xfrm>
              <a:off x="4113911" y="42966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6" name="橢圓 85"/>
            <p:cNvSpPr/>
            <p:nvPr/>
          </p:nvSpPr>
          <p:spPr>
            <a:xfrm>
              <a:off x="4113911" y="484558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7" name="橢圓 86"/>
            <p:cNvSpPr/>
            <p:nvPr/>
          </p:nvSpPr>
          <p:spPr>
            <a:xfrm>
              <a:off x="4113911" y="539457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8" name="橢圓 87"/>
            <p:cNvSpPr/>
            <p:nvPr/>
          </p:nvSpPr>
          <p:spPr>
            <a:xfrm>
              <a:off x="4113911" y="594355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9" name="橢圓 88"/>
            <p:cNvSpPr/>
            <p:nvPr/>
          </p:nvSpPr>
          <p:spPr>
            <a:xfrm>
              <a:off x="4692318" y="428590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0" name="橢圓 89"/>
            <p:cNvSpPr/>
            <p:nvPr/>
          </p:nvSpPr>
          <p:spPr>
            <a:xfrm>
              <a:off x="4692318" y="483489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1" name="橢圓 90"/>
            <p:cNvSpPr/>
            <p:nvPr/>
          </p:nvSpPr>
          <p:spPr>
            <a:xfrm>
              <a:off x="4692318" y="538387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2" name="橢圓 91"/>
            <p:cNvSpPr/>
            <p:nvPr/>
          </p:nvSpPr>
          <p:spPr>
            <a:xfrm>
              <a:off x="4692318" y="593286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3" name="橢圓 92"/>
            <p:cNvSpPr/>
            <p:nvPr/>
          </p:nvSpPr>
          <p:spPr>
            <a:xfrm>
              <a:off x="8833852" y="428499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4" name="橢圓 93"/>
            <p:cNvSpPr/>
            <p:nvPr/>
          </p:nvSpPr>
          <p:spPr>
            <a:xfrm>
              <a:off x="8833852" y="591682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95" name="直線接點 94"/>
            <p:cNvCxnSpPr>
              <a:stCxn id="103" idx="7"/>
              <a:endCxn id="93" idx="2"/>
            </p:cNvCxnSpPr>
            <p:nvPr/>
          </p:nvCxnSpPr>
          <p:spPr>
            <a:xfrm flipV="1">
              <a:off x="6627259" y="4492205"/>
              <a:ext cx="2206593" cy="35345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96" name="直線接點 95"/>
            <p:cNvCxnSpPr>
              <a:stCxn id="103" idx="5"/>
              <a:endCxn id="94" idx="2"/>
            </p:cNvCxnSpPr>
            <p:nvPr/>
          </p:nvCxnSpPr>
          <p:spPr>
            <a:xfrm>
              <a:off x="6627259" y="5138703"/>
              <a:ext cx="2206593" cy="98532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97" name="直線接點 96"/>
            <p:cNvCxnSpPr>
              <a:stCxn id="105" idx="7"/>
              <a:endCxn id="93" idx="2"/>
            </p:cNvCxnSpPr>
            <p:nvPr/>
          </p:nvCxnSpPr>
          <p:spPr>
            <a:xfrm flipV="1">
              <a:off x="7205666" y="4492205"/>
              <a:ext cx="1628186" cy="34276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98" name="直線接點 97"/>
            <p:cNvCxnSpPr>
              <a:stCxn id="105" idx="5"/>
              <a:endCxn id="94" idx="2"/>
            </p:cNvCxnSpPr>
            <p:nvPr/>
          </p:nvCxnSpPr>
          <p:spPr>
            <a:xfrm>
              <a:off x="7205666" y="5128009"/>
              <a:ext cx="1628186" cy="996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99" name="直線接點 98"/>
            <p:cNvCxnSpPr>
              <a:stCxn id="104" idx="7"/>
              <a:endCxn id="93" idx="2"/>
            </p:cNvCxnSpPr>
            <p:nvPr/>
          </p:nvCxnSpPr>
          <p:spPr>
            <a:xfrm flipV="1">
              <a:off x="6627259" y="4492205"/>
              <a:ext cx="2206593" cy="103612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0" name="直線接點 99"/>
            <p:cNvCxnSpPr>
              <a:stCxn id="104" idx="5"/>
              <a:endCxn id="94" idx="2"/>
            </p:cNvCxnSpPr>
            <p:nvPr/>
          </p:nvCxnSpPr>
          <p:spPr>
            <a:xfrm>
              <a:off x="6627259" y="5821367"/>
              <a:ext cx="2206593" cy="30266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1" name="直線接點 100"/>
            <p:cNvCxnSpPr>
              <a:stCxn id="106" idx="7"/>
              <a:endCxn id="93" idx="2"/>
            </p:cNvCxnSpPr>
            <p:nvPr/>
          </p:nvCxnSpPr>
          <p:spPr>
            <a:xfrm flipV="1">
              <a:off x="7205666" y="4492205"/>
              <a:ext cx="1628186" cy="102542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2" name="直線接點 101"/>
            <p:cNvCxnSpPr>
              <a:stCxn id="106" idx="5"/>
              <a:endCxn id="94" idx="2"/>
            </p:cNvCxnSpPr>
            <p:nvPr/>
          </p:nvCxnSpPr>
          <p:spPr>
            <a:xfrm>
              <a:off x="7205666" y="5810673"/>
              <a:ext cx="1628186" cy="31335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
          <p:nvSpPr>
            <p:cNvPr id="103" name="橢圓 102"/>
            <p:cNvSpPr/>
            <p:nvPr/>
          </p:nvSpPr>
          <p:spPr>
            <a:xfrm>
              <a:off x="6284940" y="4784973"/>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橢圓 103"/>
            <p:cNvSpPr/>
            <p:nvPr/>
          </p:nvSpPr>
          <p:spPr>
            <a:xfrm>
              <a:off x="6284940" y="546763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5" name="橢圓 104"/>
            <p:cNvSpPr/>
            <p:nvPr/>
          </p:nvSpPr>
          <p:spPr>
            <a:xfrm>
              <a:off x="6863347" y="477427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橢圓 105"/>
            <p:cNvSpPr/>
            <p:nvPr/>
          </p:nvSpPr>
          <p:spPr>
            <a:xfrm>
              <a:off x="6863347" y="545694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107" name="直線接點 106"/>
            <p:cNvCxnSpPr>
              <a:stCxn id="77" idx="6"/>
              <a:endCxn id="103" idx="2"/>
            </p:cNvCxnSpPr>
            <p:nvPr/>
          </p:nvCxnSpPr>
          <p:spPr>
            <a:xfrm>
              <a:off x="3358149" y="4509162"/>
              <a:ext cx="2926791" cy="483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8" name="直線接點 107"/>
            <p:cNvCxnSpPr>
              <a:stCxn id="81" idx="6"/>
              <a:endCxn id="103" idx="2"/>
            </p:cNvCxnSpPr>
            <p:nvPr/>
          </p:nvCxnSpPr>
          <p:spPr>
            <a:xfrm>
              <a:off x="3936556" y="4498467"/>
              <a:ext cx="2348384" cy="4937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9" name="直線接點 108"/>
            <p:cNvCxnSpPr>
              <a:stCxn id="78" idx="6"/>
              <a:endCxn id="103" idx="2"/>
            </p:cNvCxnSpPr>
            <p:nvPr/>
          </p:nvCxnSpPr>
          <p:spPr>
            <a:xfrm flipV="1">
              <a:off x="3358149" y="4992184"/>
              <a:ext cx="2926791" cy="6596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10" name="直線接點 109"/>
            <p:cNvCxnSpPr>
              <a:stCxn id="82" idx="6"/>
              <a:endCxn id="103" idx="2"/>
            </p:cNvCxnSpPr>
            <p:nvPr/>
          </p:nvCxnSpPr>
          <p:spPr>
            <a:xfrm flipV="1">
              <a:off x="3936556" y="4992184"/>
              <a:ext cx="2348384" cy="5526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1101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3" name="內容版面配置區 2"/>
          <p:cNvSpPr>
            <a:spLocks noGrp="1"/>
          </p:cNvSpPr>
          <p:nvPr>
            <p:ph idx="1"/>
          </p:nvPr>
        </p:nvSpPr>
        <p:spPr/>
        <p:txBody>
          <a:bodyPr/>
          <a:lstStyle/>
          <a:p>
            <a:r>
              <a:rPr kumimoji="1" lang="en-US" altLang="zh-TW" dirty="0"/>
              <a:t>Difference between CNN and typical neural network(shared weight and bias):</a:t>
            </a:r>
          </a:p>
          <a:p>
            <a:pPr lvl="1"/>
            <a:r>
              <a:rPr kumimoji="1" lang="en-US" altLang="zh-TW" dirty="0" smtClean="0"/>
              <a:t>CNN:</a:t>
            </a:r>
            <a:endParaRPr kumimoji="1" lang="en-US" altLang="zh-TW"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18</a:t>
            </a:fld>
            <a:endParaRPr lang="zh-TW" altLang="en-US"/>
          </a:p>
        </p:txBody>
      </p:sp>
      <p:sp>
        <p:nvSpPr>
          <p:cNvPr id="5" name="橢圓 4"/>
          <p:cNvSpPr/>
          <p:nvPr/>
        </p:nvSpPr>
        <p:spPr>
          <a:xfrm>
            <a:off x="2931697" y="353709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6" name="橢圓 5"/>
          <p:cNvSpPr/>
          <p:nvPr/>
        </p:nvSpPr>
        <p:spPr>
          <a:xfrm>
            <a:off x="2931697" y="408607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7" name="橢圓 6"/>
          <p:cNvSpPr/>
          <p:nvPr/>
        </p:nvSpPr>
        <p:spPr>
          <a:xfrm>
            <a:off x="2931697" y="463506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橢圓 7"/>
          <p:cNvSpPr/>
          <p:nvPr/>
        </p:nvSpPr>
        <p:spPr>
          <a:xfrm>
            <a:off x="2931697" y="518404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3510104" y="352639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3510104" y="407538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3510104" y="462436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3510104" y="517334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4088511" y="3531744"/>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4088511" y="4080728"/>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4088511" y="462971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橢圓 15"/>
          <p:cNvSpPr/>
          <p:nvPr/>
        </p:nvSpPr>
        <p:spPr>
          <a:xfrm>
            <a:off x="4088511" y="517869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7" name="橢圓 16"/>
          <p:cNvSpPr/>
          <p:nvPr/>
        </p:nvSpPr>
        <p:spPr>
          <a:xfrm>
            <a:off x="4666918" y="3521050"/>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8" name="橢圓 17"/>
          <p:cNvSpPr/>
          <p:nvPr/>
        </p:nvSpPr>
        <p:spPr>
          <a:xfrm>
            <a:off x="4666918" y="4070034"/>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9" name="橢圓 18"/>
          <p:cNvSpPr/>
          <p:nvPr/>
        </p:nvSpPr>
        <p:spPr>
          <a:xfrm>
            <a:off x="4666918" y="461901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0" name="橢圓 19"/>
          <p:cNvSpPr/>
          <p:nvPr/>
        </p:nvSpPr>
        <p:spPr>
          <a:xfrm>
            <a:off x="4666918" y="516800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1" name="橢圓 20"/>
          <p:cNvSpPr/>
          <p:nvPr/>
        </p:nvSpPr>
        <p:spPr>
          <a:xfrm>
            <a:off x="8808452" y="352013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2" name="橢圓 21"/>
          <p:cNvSpPr/>
          <p:nvPr/>
        </p:nvSpPr>
        <p:spPr>
          <a:xfrm>
            <a:off x="8808452" y="515196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23" name="直線接點 22"/>
          <p:cNvCxnSpPr>
            <a:stCxn id="31" idx="7"/>
            <a:endCxn id="21" idx="2"/>
          </p:cNvCxnSpPr>
          <p:nvPr/>
        </p:nvCxnSpPr>
        <p:spPr>
          <a:xfrm flipV="1">
            <a:off x="6601859" y="3727346"/>
            <a:ext cx="2206593" cy="35345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4" name="直線接點 23"/>
          <p:cNvCxnSpPr>
            <a:stCxn id="31" idx="5"/>
            <a:endCxn id="22" idx="2"/>
          </p:cNvCxnSpPr>
          <p:nvPr/>
        </p:nvCxnSpPr>
        <p:spPr>
          <a:xfrm>
            <a:off x="6601859" y="4373844"/>
            <a:ext cx="2206593" cy="98532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5" name="直線接點 24"/>
          <p:cNvCxnSpPr>
            <a:stCxn id="33" idx="7"/>
            <a:endCxn id="21" idx="2"/>
          </p:cNvCxnSpPr>
          <p:nvPr/>
        </p:nvCxnSpPr>
        <p:spPr>
          <a:xfrm flipV="1">
            <a:off x="7180266" y="3727346"/>
            <a:ext cx="1628186" cy="34276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6" name="直線接點 25"/>
          <p:cNvCxnSpPr>
            <a:stCxn id="33" idx="5"/>
            <a:endCxn id="22" idx="2"/>
          </p:cNvCxnSpPr>
          <p:nvPr/>
        </p:nvCxnSpPr>
        <p:spPr>
          <a:xfrm>
            <a:off x="7180266" y="4363150"/>
            <a:ext cx="1628186" cy="996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直線接點 26"/>
          <p:cNvCxnSpPr>
            <a:stCxn id="32" idx="7"/>
            <a:endCxn id="21" idx="2"/>
          </p:cNvCxnSpPr>
          <p:nvPr/>
        </p:nvCxnSpPr>
        <p:spPr>
          <a:xfrm flipV="1">
            <a:off x="6601859" y="3727346"/>
            <a:ext cx="2206593" cy="103612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a:stCxn id="32" idx="5"/>
            <a:endCxn id="22" idx="2"/>
          </p:cNvCxnSpPr>
          <p:nvPr/>
        </p:nvCxnSpPr>
        <p:spPr>
          <a:xfrm>
            <a:off x="6601859" y="5056508"/>
            <a:ext cx="2206593" cy="30266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直線接點 28"/>
          <p:cNvCxnSpPr>
            <a:stCxn id="34" idx="7"/>
            <a:endCxn id="21" idx="2"/>
          </p:cNvCxnSpPr>
          <p:nvPr/>
        </p:nvCxnSpPr>
        <p:spPr>
          <a:xfrm flipV="1">
            <a:off x="7180266" y="3727346"/>
            <a:ext cx="1628186" cy="102542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直線接點 29"/>
          <p:cNvCxnSpPr>
            <a:stCxn id="34" idx="5"/>
            <a:endCxn id="22" idx="2"/>
          </p:cNvCxnSpPr>
          <p:nvPr/>
        </p:nvCxnSpPr>
        <p:spPr>
          <a:xfrm>
            <a:off x="7180266" y="5045814"/>
            <a:ext cx="1628186" cy="31335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
        <p:nvSpPr>
          <p:cNvPr id="31" name="橢圓 30"/>
          <p:cNvSpPr/>
          <p:nvPr/>
        </p:nvSpPr>
        <p:spPr>
          <a:xfrm>
            <a:off x="6259540" y="402011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2" name="橢圓 31"/>
          <p:cNvSpPr/>
          <p:nvPr/>
        </p:nvSpPr>
        <p:spPr>
          <a:xfrm>
            <a:off x="6259540" y="470277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3" name="橢圓 32"/>
          <p:cNvSpPr/>
          <p:nvPr/>
        </p:nvSpPr>
        <p:spPr>
          <a:xfrm>
            <a:off x="6837947" y="4009420"/>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4" name="橢圓 33"/>
          <p:cNvSpPr/>
          <p:nvPr/>
        </p:nvSpPr>
        <p:spPr>
          <a:xfrm>
            <a:off x="6837947" y="469208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40" name="文字方塊 39"/>
          <p:cNvSpPr txBox="1"/>
          <p:nvPr/>
        </p:nvSpPr>
        <p:spPr>
          <a:xfrm>
            <a:off x="5579310" y="5657671"/>
            <a:ext cx="1033381" cy="1200329"/>
          </a:xfrm>
          <a:prstGeom prst="rect">
            <a:avLst/>
          </a:prstGeom>
          <a:noFill/>
        </p:spPr>
        <p:txBody>
          <a:bodyPr wrap="none" rtlCol="0">
            <a:spAutoFit/>
          </a:bodyPr>
          <a:lstStyle/>
          <a:p>
            <a:r>
              <a:rPr kumimoji="1" lang="en-US" altLang="zh-TW" dirty="0" smtClean="0"/>
              <a:t>I5*W1</a:t>
            </a:r>
            <a:r>
              <a:rPr kumimoji="1" lang="en-US" altLang="zh-TW" dirty="0"/>
              <a:t>+</a:t>
            </a:r>
            <a:r>
              <a:rPr kumimoji="1" lang="en-US" altLang="zh-TW" dirty="0" smtClean="0"/>
              <a:t>b</a:t>
            </a:r>
          </a:p>
          <a:p>
            <a:r>
              <a:rPr kumimoji="1" lang="en-US" altLang="zh-TW" dirty="0" smtClean="0"/>
              <a:t>I6*W2+b</a:t>
            </a:r>
            <a:endParaRPr kumimoji="1" lang="zh-TW" altLang="en-US" dirty="0"/>
          </a:p>
          <a:p>
            <a:r>
              <a:rPr kumimoji="1" lang="en-US" altLang="zh-TW" dirty="0" smtClean="0"/>
              <a:t>I7*W3+b</a:t>
            </a:r>
            <a:endParaRPr kumimoji="1" lang="zh-TW" altLang="en-US" dirty="0"/>
          </a:p>
          <a:p>
            <a:r>
              <a:rPr kumimoji="1" lang="en-US" altLang="zh-TW" dirty="0" smtClean="0"/>
              <a:t>I8*W4+b</a:t>
            </a:r>
            <a:endParaRPr kumimoji="1" lang="zh-TW" altLang="en-US" dirty="0"/>
          </a:p>
        </p:txBody>
      </p:sp>
      <p:cxnSp>
        <p:nvCxnSpPr>
          <p:cNvPr id="62" name="直線接點 61"/>
          <p:cNvCxnSpPr>
            <a:stCxn id="18" idx="6"/>
            <a:endCxn id="33" idx="2"/>
          </p:cNvCxnSpPr>
          <p:nvPr/>
        </p:nvCxnSpPr>
        <p:spPr>
          <a:xfrm flipV="1">
            <a:off x="5067970" y="4216631"/>
            <a:ext cx="1769977" cy="6061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66" name="直線接點 65"/>
          <p:cNvCxnSpPr>
            <a:stCxn id="17" idx="6"/>
            <a:endCxn id="33" idx="2"/>
          </p:cNvCxnSpPr>
          <p:nvPr/>
        </p:nvCxnSpPr>
        <p:spPr>
          <a:xfrm>
            <a:off x="5067970" y="3728261"/>
            <a:ext cx="1769977" cy="48837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69" name="直線接點 68"/>
          <p:cNvCxnSpPr>
            <a:stCxn id="13" idx="6"/>
            <a:endCxn id="33" idx="2"/>
          </p:cNvCxnSpPr>
          <p:nvPr/>
        </p:nvCxnSpPr>
        <p:spPr>
          <a:xfrm>
            <a:off x="4489563" y="3738955"/>
            <a:ext cx="2348384" cy="4776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76" name="直線接點 75"/>
          <p:cNvCxnSpPr>
            <a:stCxn id="14" idx="6"/>
            <a:endCxn id="33" idx="2"/>
          </p:cNvCxnSpPr>
          <p:nvPr/>
        </p:nvCxnSpPr>
        <p:spPr>
          <a:xfrm flipV="1">
            <a:off x="4489563" y="4216631"/>
            <a:ext cx="2348384" cy="7130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7140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3" name="內容版面配置區 2"/>
          <p:cNvSpPr>
            <a:spLocks noGrp="1"/>
          </p:cNvSpPr>
          <p:nvPr>
            <p:ph idx="1"/>
          </p:nvPr>
        </p:nvSpPr>
        <p:spPr/>
        <p:txBody>
          <a:bodyPr/>
          <a:lstStyle/>
          <a:p>
            <a:r>
              <a:rPr kumimoji="1" lang="en-US" altLang="zh-TW" dirty="0"/>
              <a:t>Difference between CNN and typical neural network(shared weight and bias):</a:t>
            </a:r>
          </a:p>
          <a:p>
            <a:pPr lvl="1"/>
            <a:r>
              <a:rPr kumimoji="1" lang="en-US" altLang="zh-TW" dirty="0" smtClean="0"/>
              <a:t>CNN:</a:t>
            </a:r>
            <a:endParaRPr kumimoji="1" lang="en-US" altLang="zh-TW"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19</a:t>
            </a:fld>
            <a:endParaRPr lang="zh-TW" altLang="en-US"/>
          </a:p>
        </p:txBody>
      </p:sp>
      <p:sp>
        <p:nvSpPr>
          <p:cNvPr id="40" name="文字方塊 39"/>
          <p:cNvSpPr txBox="1"/>
          <p:nvPr/>
        </p:nvSpPr>
        <p:spPr>
          <a:xfrm>
            <a:off x="5520812" y="5657671"/>
            <a:ext cx="1150375" cy="1200329"/>
          </a:xfrm>
          <a:prstGeom prst="rect">
            <a:avLst/>
          </a:prstGeom>
          <a:noFill/>
        </p:spPr>
        <p:txBody>
          <a:bodyPr wrap="none" rtlCol="0">
            <a:spAutoFit/>
          </a:bodyPr>
          <a:lstStyle/>
          <a:p>
            <a:pPr algn="ctr"/>
            <a:r>
              <a:rPr kumimoji="1" lang="en-US" altLang="zh-TW" dirty="0" smtClean="0"/>
              <a:t>I9*W1</a:t>
            </a:r>
            <a:r>
              <a:rPr kumimoji="1" lang="en-US" altLang="zh-TW" dirty="0"/>
              <a:t>+</a:t>
            </a:r>
            <a:r>
              <a:rPr kumimoji="1" lang="en-US" altLang="zh-TW" dirty="0" smtClean="0"/>
              <a:t>b</a:t>
            </a:r>
          </a:p>
          <a:p>
            <a:pPr algn="ctr"/>
            <a:r>
              <a:rPr kumimoji="1" lang="en-US" altLang="zh-TW" dirty="0" smtClean="0"/>
              <a:t>I10*W2+b</a:t>
            </a:r>
            <a:endParaRPr kumimoji="1" lang="zh-TW" altLang="en-US" dirty="0"/>
          </a:p>
          <a:p>
            <a:pPr algn="ctr"/>
            <a:r>
              <a:rPr kumimoji="1" lang="en-US" altLang="zh-TW" dirty="0" smtClean="0"/>
              <a:t>I11*W3+b</a:t>
            </a:r>
            <a:endParaRPr kumimoji="1" lang="zh-TW" altLang="en-US" dirty="0"/>
          </a:p>
          <a:p>
            <a:pPr algn="ctr"/>
            <a:r>
              <a:rPr kumimoji="1" lang="en-US" altLang="zh-TW" dirty="0" smtClean="0"/>
              <a:t>I12*W4+b</a:t>
            </a:r>
            <a:endParaRPr kumimoji="1" lang="zh-TW" altLang="en-US" dirty="0"/>
          </a:p>
        </p:txBody>
      </p:sp>
      <p:sp>
        <p:nvSpPr>
          <p:cNvPr id="111" name="橢圓 110"/>
          <p:cNvSpPr/>
          <p:nvPr/>
        </p:nvSpPr>
        <p:spPr>
          <a:xfrm>
            <a:off x="2931697" y="353709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橢圓 111"/>
          <p:cNvSpPr/>
          <p:nvPr/>
        </p:nvSpPr>
        <p:spPr>
          <a:xfrm>
            <a:off x="2931697" y="408607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3" name="橢圓 112"/>
          <p:cNvSpPr/>
          <p:nvPr/>
        </p:nvSpPr>
        <p:spPr>
          <a:xfrm>
            <a:off x="2931697" y="4635060"/>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橢圓 113"/>
          <p:cNvSpPr/>
          <p:nvPr/>
        </p:nvSpPr>
        <p:spPr>
          <a:xfrm>
            <a:off x="2931697" y="5184044"/>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5" name="橢圓 114"/>
          <p:cNvSpPr/>
          <p:nvPr/>
        </p:nvSpPr>
        <p:spPr>
          <a:xfrm>
            <a:off x="3510104" y="352639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橢圓 115"/>
          <p:cNvSpPr/>
          <p:nvPr/>
        </p:nvSpPr>
        <p:spPr>
          <a:xfrm>
            <a:off x="3510104" y="407538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7" name="橢圓 116"/>
          <p:cNvSpPr/>
          <p:nvPr/>
        </p:nvSpPr>
        <p:spPr>
          <a:xfrm>
            <a:off x="3510104" y="4624365"/>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橢圓 117"/>
          <p:cNvSpPr/>
          <p:nvPr/>
        </p:nvSpPr>
        <p:spPr>
          <a:xfrm>
            <a:off x="3510104" y="5173349"/>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9" name="橢圓 118"/>
          <p:cNvSpPr/>
          <p:nvPr/>
        </p:nvSpPr>
        <p:spPr>
          <a:xfrm>
            <a:off x="4088511" y="353174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橢圓 119"/>
          <p:cNvSpPr/>
          <p:nvPr/>
        </p:nvSpPr>
        <p:spPr>
          <a:xfrm>
            <a:off x="4088511" y="408072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1" name="橢圓 120"/>
          <p:cNvSpPr/>
          <p:nvPr/>
        </p:nvSpPr>
        <p:spPr>
          <a:xfrm>
            <a:off x="4088511" y="462971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橢圓 121"/>
          <p:cNvSpPr/>
          <p:nvPr/>
        </p:nvSpPr>
        <p:spPr>
          <a:xfrm>
            <a:off x="4088511" y="517869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3" name="橢圓 122"/>
          <p:cNvSpPr/>
          <p:nvPr/>
        </p:nvSpPr>
        <p:spPr>
          <a:xfrm>
            <a:off x="4666918" y="352105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橢圓 123"/>
          <p:cNvSpPr/>
          <p:nvPr/>
        </p:nvSpPr>
        <p:spPr>
          <a:xfrm>
            <a:off x="4666918" y="407003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5" name="橢圓 124"/>
          <p:cNvSpPr/>
          <p:nvPr/>
        </p:nvSpPr>
        <p:spPr>
          <a:xfrm>
            <a:off x="4666918" y="461901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橢圓 125"/>
          <p:cNvSpPr/>
          <p:nvPr/>
        </p:nvSpPr>
        <p:spPr>
          <a:xfrm>
            <a:off x="4666918" y="516800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7" name="橢圓 126"/>
          <p:cNvSpPr/>
          <p:nvPr/>
        </p:nvSpPr>
        <p:spPr>
          <a:xfrm>
            <a:off x="8808452" y="352013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8" name="橢圓 127"/>
          <p:cNvSpPr/>
          <p:nvPr/>
        </p:nvSpPr>
        <p:spPr>
          <a:xfrm>
            <a:off x="8808452" y="515196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129" name="直線接點 128"/>
          <p:cNvCxnSpPr>
            <a:stCxn id="137" idx="7"/>
            <a:endCxn id="127" idx="2"/>
          </p:cNvCxnSpPr>
          <p:nvPr/>
        </p:nvCxnSpPr>
        <p:spPr>
          <a:xfrm flipV="1">
            <a:off x="6601859" y="3727346"/>
            <a:ext cx="2206593" cy="35345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0" name="直線接點 129"/>
          <p:cNvCxnSpPr>
            <a:stCxn id="137" idx="5"/>
            <a:endCxn id="128" idx="2"/>
          </p:cNvCxnSpPr>
          <p:nvPr/>
        </p:nvCxnSpPr>
        <p:spPr>
          <a:xfrm>
            <a:off x="6601859" y="4373844"/>
            <a:ext cx="2206593" cy="98532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1" name="直線接點 130"/>
          <p:cNvCxnSpPr>
            <a:stCxn id="139" idx="7"/>
            <a:endCxn id="127" idx="2"/>
          </p:cNvCxnSpPr>
          <p:nvPr/>
        </p:nvCxnSpPr>
        <p:spPr>
          <a:xfrm flipV="1">
            <a:off x="7180266" y="3727346"/>
            <a:ext cx="1628186" cy="34276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2" name="直線接點 131"/>
          <p:cNvCxnSpPr>
            <a:stCxn id="139" idx="5"/>
            <a:endCxn id="128" idx="2"/>
          </p:cNvCxnSpPr>
          <p:nvPr/>
        </p:nvCxnSpPr>
        <p:spPr>
          <a:xfrm>
            <a:off x="7180266" y="4363150"/>
            <a:ext cx="1628186" cy="996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3" name="直線接點 132"/>
          <p:cNvCxnSpPr>
            <a:stCxn id="138" idx="7"/>
            <a:endCxn id="127" idx="2"/>
          </p:cNvCxnSpPr>
          <p:nvPr/>
        </p:nvCxnSpPr>
        <p:spPr>
          <a:xfrm flipV="1">
            <a:off x="6601859" y="3727346"/>
            <a:ext cx="2206593" cy="103612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4" name="直線接點 133"/>
          <p:cNvCxnSpPr>
            <a:stCxn id="138" idx="5"/>
            <a:endCxn id="128" idx="2"/>
          </p:cNvCxnSpPr>
          <p:nvPr/>
        </p:nvCxnSpPr>
        <p:spPr>
          <a:xfrm>
            <a:off x="6601859" y="5056508"/>
            <a:ext cx="2206593" cy="30266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5" name="直線接點 134"/>
          <p:cNvCxnSpPr>
            <a:stCxn id="140" idx="7"/>
            <a:endCxn id="127" idx="2"/>
          </p:cNvCxnSpPr>
          <p:nvPr/>
        </p:nvCxnSpPr>
        <p:spPr>
          <a:xfrm flipV="1">
            <a:off x="7180266" y="3727346"/>
            <a:ext cx="1628186" cy="102542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6" name="直線接點 135"/>
          <p:cNvCxnSpPr>
            <a:stCxn id="140" idx="5"/>
            <a:endCxn id="128" idx="2"/>
          </p:cNvCxnSpPr>
          <p:nvPr/>
        </p:nvCxnSpPr>
        <p:spPr>
          <a:xfrm>
            <a:off x="7180266" y="5045814"/>
            <a:ext cx="1628186" cy="31335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
        <p:nvSpPr>
          <p:cNvPr id="137" name="橢圓 136"/>
          <p:cNvSpPr/>
          <p:nvPr/>
        </p:nvSpPr>
        <p:spPr>
          <a:xfrm>
            <a:off x="6259540" y="402011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8" name="橢圓 137"/>
          <p:cNvSpPr/>
          <p:nvPr/>
        </p:nvSpPr>
        <p:spPr>
          <a:xfrm>
            <a:off x="6259540" y="4702778"/>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9" name="橢圓 138"/>
          <p:cNvSpPr/>
          <p:nvPr/>
        </p:nvSpPr>
        <p:spPr>
          <a:xfrm>
            <a:off x="6837947" y="400942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0" name="橢圓 139"/>
          <p:cNvSpPr/>
          <p:nvPr/>
        </p:nvSpPr>
        <p:spPr>
          <a:xfrm>
            <a:off x="6837947" y="469208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141" name="直線接點 140"/>
          <p:cNvCxnSpPr>
            <a:stCxn id="113" idx="6"/>
            <a:endCxn id="138" idx="2"/>
          </p:cNvCxnSpPr>
          <p:nvPr/>
        </p:nvCxnSpPr>
        <p:spPr>
          <a:xfrm>
            <a:off x="3332749" y="4842271"/>
            <a:ext cx="2926791" cy="6771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44" name="直線接點 143"/>
          <p:cNvCxnSpPr>
            <a:stCxn id="117" idx="6"/>
            <a:endCxn id="138" idx="2"/>
          </p:cNvCxnSpPr>
          <p:nvPr/>
        </p:nvCxnSpPr>
        <p:spPr>
          <a:xfrm>
            <a:off x="3911156" y="4831576"/>
            <a:ext cx="2348384" cy="7841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47" name="直線接點 146"/>
          <p:cNvCxnSpPr>
            <a:stCxn id="114" idx="6"/>
            <a:endCxn id="138" idx="2"/>
          </p:cNvCxnSpPr>
          <p:nvPr/>
        </p:nvCxnSpPr>
        <p:spPr>
          <a:xfrm flipV="1">
            <a:off x="3332749" y="4909989"/>
            <a:ext cx="2926791" cy="48126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51" name="直線接點 150"/>
          <p:cNvCxnSpPr>
            <a:stCxn id="118" idx="6"/>
            <a:endCxn id="138" idx="2"/>
          </p:cNvCxnSpPr>
          <p:nvPr/>
        </p:nvCxnSpPr>
        <p:spPr>
          <a:xfrm flipV="1">
            <a:off x="3911156" y="4909989"/>
            <a:ext cx="2348384" cy="4705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2308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solidFill>
                  <a:srgbClr val="FF0000"/>
                </a:solidFill>
              </a:rPr>
              <a:t>Motivation</a:t>
            </a:r>
          </a:p>
          <a:p>
            <a:r>
              <a:rPr lang="en-US" altLang="zh-TW" dirty="0" smtClean="0"/>
              <a:t>Background</a:t>
            </a:r>
          </a:p>
          <a:p>
            <a:r>
              <a:rPr lang="en-US" altLang="zh-TW" dirty="0" smtClean="0"/>
              <a:t>Proposed method</a:t>
            </a:r>
          </a:p>
          <a:p>
            <a:r>
              <a:rPr lang="en-US" altLang="zh-TW" dirty="0" smtClean="0"/>
              <a:t>Experimental result</a:t>
            </a:r>
          </a:p>
          <a:p>
            <a:r>
              <a:rPr lang="en-US" altLang="zh-TW" dirty="0" smtClean="0"/>
              <a:t>Conclusion</a:t>
            </a:r>
            <a:endParaRPr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2</a:t>
            </a:fld>
            <a:endParaRPr lang="zh-TW" altLang="en-US"/>
          </a:p>
        </p:txBody>
      </p:sp>
    </p:spTree>
    <p:extLst>
      <p:ext uri="{BB962C8B-B14F-4D97-AF65-F5344CB8AC3E}">
        <p14:creationId xmlns:p14="http://schemas.microsoft.com/office/powerpoint/2010/main" val="4172750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3" name="內容版面配置區 2"/>
          <p:cNvSpPr>
            <a:spLocks noGrp="1"/>
          </p:cNvSpPr>
          <p:nvPr>
            <p:ph idx="1"/>
          </p:nvPr>
        </p:nvSpPr>
        <p:spPr/>
        <p:txBody>
          <a:bodyPr/>
          <a:lstStyle/>
          <a:p>
            <a:r>
              <a:rPr kumimoji="1" lang="en-US" altLang="zh-TW" dirty="0"/>
              <a:t>Difference between CNN and typical neural network(shared weight and bias):</a:t>
            </a:r>
          </a:p>
          <a:p>
            <a:pPr lvl="1"/>
            <a:r>
              <a:rPr kumimoji="1" lang="en-US" altLang="zh-TW" dirty="0" smtClean="0"/>
              <a:t>CNN:</a:t>
            </a:r>
            <a:endParaRPr kumimoji="1" lang="en-US" altLang="zh-TW"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20</a:t>
            </a:fld>
            <a:endParaRPr lang="zh-TW" altLang="en-US"/>
          </a:p>
        </p:txBody>
      </p:sp>
      <p:sp>
        <p:nvSpPr>
          <p:cNvPr id="40" name="文字方塊 39"/>
          <p:cNvSpPr txBox="1"/>
          <p:nvPr/>
        </p:nvSpPr>
        <p:spPr>
          <a:xfrm>
            <a:off x="5520812" y="5657671"/>
            <a:ext cx="1150375" cy="1200329"/>
          </a:xfrm>
          <a:prstGeom prst="rect">
            <a:avLst/>
          </a:prstGeom>
          <a:noFill/>
        </p:spPr>
        <p:txBody>
          <a:bodyPr wrap="none" rtlCol="0">
            <a:spAutoFit/>
          </a:bodyPr>
          <a:lstStyle/>
          <a:p>
            <a:pPr algn="ctr"/>
            <a:r>
              <a:rPr kumimoji="1" lang="en-US" altLang="zh-TW" dirty="0" smtClean="0"/>
              <a:t>I13*W1</a:t>
            </a:r>
            <a:r>
              <a:rPr kumimoji="1" lang="en-US" altLang="zh-TW" dirty="0"/>
              <a:t>+</a:t>
            </a:r>
            <a:r>
              <a:rPr kumimoji="1" lang="en-US" altLang="zh-TW" dirty="0" smtClean="0"/>
              <a:t>b</a:t>
            </a:r>
          </a:p>
          <a:p>
            <a:pPr algn="ctr"/>
            <a:r>
              <a:rPr kumimoji="1" lang="en-US" altLang="zh-TW" dirty="0" smtClean="0"/>
              <a:t>I14*W2+b</a:t>
            </a:r>
            <a:endParaRPr kumimoji="1" lang="zh-TW" altLang="en-US" dirty="0"/>
          </a:p>
          <a:p>
            <a:pPr algn="ctr"/>
            <a:r>
              <a:rPr kumimoji="1" lang="en-US" altLang="zh-TW" dirty="0" smtClean="0"/>
              <a:t>I15*W3+b</a:t>
            </a:r>
            <a:endParaRPr kumimoji="1" lang="zh-TW" altLang="en-US" dirty="0"/>
          </a:p>
          <a:p>
            <a:pPr algn="ctr"/>
            <a:r>
              <a:rPr kumimoji="1" lang="en-US" altLang="zh-TW" dirty="0" smtClean="0"/>
              <a:t>I16*W4+b</a:t>
            </a:r>
            <a:endParaRPr kumimoji="1" lang="zh-TW" altLang="en-US" dirty="0"/>
          </a:p>
        </p:txBody>
      </p:sp>
      <p:sp>
        <p:nvSpPr>
          <p:cNvPr id="111" name="橢圓 110"/>
          <p:cNvSpPr/>
          <p:nvPr/>
        </p:nvSpPr>
        <p:spPr>
          <a:xfrm>
            <a:off x="2931697" y="353709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橢圓 111"/>
          <p:cNvSpPr/>
          <p:nvPr/>
        </p:nvSpPr>
        <p:spPr>
          <a:xfrm>
            <a:off x="2931697" y="408607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3" name="橢圓 112"/>
          <p:cNvSpPr/>
          <p:nvPr/>
        </p:nvSpPr>
        <p:spPr>
          <a:xfrm>
            <a:off x="2931697" y="463506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橢圓 113"/>
          <p:cNvSpPr/>
          <p:nvPr/>
        </p:nvSpPr>
        <p:spPr>
          <a:xfrm>
            <a:off x="2931697" y="518404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5" name="橢圓 114"/>
          <p:cNvSpPr/>
          <p:nvPr/>
        </p:nvSpPr>
        <p:spPr>
          <a:xfrm>
            <a:off x="3510104" y="352639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橢圓 115"/>
          <p:cNvSpPr/>
          <p:nvPr/>
        </p:nvSpPr>
        <p:spPr>
          <a:xfrm>
            <a:off x="3510104" y="407538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7" name="橢圓 116"/>
          <p:cNvSpPr/>
          <p:nvPr/>
        </p:nvSpPr>
        <p:spPr>
          <a:xfrm>
            <a:off x="3510104" y="462436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橢圓 117"/>
          <p:cNvSpPr/>
          <p:nvPr/>
        </p:nvSpPr>
        <p:spPr>
          <a:xfrm>
            <a:off x="3510104" y="517334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9" name="橢圓 118"/>
          <p:cNvSpPr/>
          <p:nvPr/>
        </p:nvSpPr>
        <p:spPr>
          <a:xfrm>
            <a:off x="4088511" y="353174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橢圓 119"/>
          <p:cNvSpPr/>
          <p:nvPr/>
        </p:nvSpPr>
        <p:spPr>
          <a:xfrm>
            <a:off x="4088511" y="408072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1" name="橢圓 120"/>
          <p:cNvSpPr/>
          <p:nvPr/>
        </p:nvSpPr>
        <p:spPr>
          <a:xfrm>
            <a:off x="4088511" y="4629712"/>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橢圓 121"/>
          <p:cNvSpPr/>
          <p:nvPr/>
        </p:nvSpPr>
        <p:spPr>
          <a:xfrm>
            <a:off x="4088511" y="5178696"/>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3" name="橢圓 122"/>
          <p:cNvSpPr/>
          <p:nvPr/>
        </p:nvSpPr>
        <p:spPr>
          <a:xfrm>
            <a:off x="4666918" y="352105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橢圓 123"/>
          <p:cNvSpPr/>
          <p:nvPr/>
        </p:nvSpPr>
        <p:spPr>
          <a:xfrm>
            <a:off x="4666918" y="407003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5" name="橢圓 124"/>
          <p:cNvSpPr/>
          <p:nvPr/>
        </p:nvSpPr>
        <p:spPr>
          <a:xfrm>
            <a:off x="4666918" y="4619018"/>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橢圓 125"/>
          <p:cNvSpPr/>
          <p:nvPr/>
        </p:nvSpPr>
        <p:spPr>
          <a:xfrm>
            <a:off x="4666918" y="5168002"/>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7" name="橢圓 126"/>
          <p:cNvSpPr/>
          <p:nvPr/>
        </p:nvSpPr>
        <p:spPr>
          <a:xfrm>
            <a:off x="8808452" y="352013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8" name="橢圓 127"/>
          <p:cNvSpPr/>
          <p:nvPr/>
        </p:nvSpPr>
        <p:spPr>
          <a:xfrm>
            <a:off x="8808452" y="515196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129" name="直線接點 128"/>
          <p:cNvCxnSpPr>
            <a:stCxn id="137" idx="7"/>
            <a:endCxn id="127" idx="2"/>
          </p:cNvCxnSpPr>
          <p:nvPr/>
        </p:nvCxnSpPr>
        <p:spPr>
          <a:xfrm flipV="1">
            <a:off x="6601859" y="3727346"/>
            <a:ext cx="2206593" cy="35345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0" name="直線接點 129"/>
          <p:cNvCxnSpPr>
            <a:stCxn id="137" idx="5"/>
            <a:endCxn id="128" idx="2"/>
          </p:cNvCxnSpPr>
          <p:nvPr/>
        </p:nvCxnSpPr>
        <p:spPr>
          <a:xfrm>
            <a:off x="6601859" y="4373844"/>
            <a:ext cx="2206593" cy="98532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1" name="直線接點 130"/>
          <p:cNvCxnSpPr>
            <a:stCxn id="139" idx="7"/>
            <a:endCxn id="127" idx="2"/>
          </p:cNvCxnSpPr>
          <p:nvPr/>
        </p:nvCxnSpPr>
        <p:spPr>
          <a:xfrm flipV="1">
            <a:off x="7180266" y="3727346"/>
            <a:ext cx="1628186" cy="34276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2" name="直線接點 131"/>
          <p:cNvCxnSpPr>
            <a:stCxn id="139" idx="5"/>
            <a:endCxn id="128" idx="2"/>
          </p:cNvCxnSpPr>
          <p:nvPr/>
        </p:nvCxnSpPr>
        <p:spPr>
          <a:xfrm>
            <a:off x="7180266" y="4363150"/>
            <a:ext cx="1628186" cy="996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3" name="直線接點 132"/>
          <p:cNvCxnSpPr>
            <a:stCxn id="138" idx="7"/>
            <a:endCxn id="127" idx="2"/>
          </p:cNvCxnSpPr>
          <p:nvPr/>
        </p:nvCxnSpPr>
        <p:spPr>
          <a:xfrm flipV="1">
            <a:off x="6601859" y="3727346"/>
            <a:ext cx="2206593" cy="103612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4" name="直線接點 133"/>
          <p:cNvCxnSpPr>
            <a:stCxn id="138" idx="5"/>
            <a:endCxn id="128" idx="2"/>
          </p:cNvCxnSpPr>
          <p:nvPr/>
        </p:nvCxnSpPr>
        <p:spPr>
          <a:xfrm>
            <a:off x="6601859" y="5056508"/>
            <a:ext cx="2206593" cy="30266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5" name="直線接點 134"/>
          <p:cNvCxnSpPr>
            <a:stCxn id="140" idx="7"/>
            <a:endCxn id="127" idx="2"/>
          </p:cNvCxnSpPr>
          <p:nvPr/>
        </p:nvCxnSpPr>
        <p:spPr>
          <a:xfrm flipV="1">
            <a:off x="7180266" y="3727346"/>
            <a:ext cx="1628186" cy="102542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6" name="直線接點 135"/>
          <p:cNvCxnSpPr>
            <a:stCxn id="140" idx="5"/>
            <a:endCxn id="128" idx="2"/>
          </p:cNvCxnSpPr>
          <p:nvPr/>
        </p:nvCxnSpPr>
        <p:spPr>
          <a:xfrm>
            <a:off x="7180266" y="5045814"/>
            <a:ext cx="1628186" cy="31335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
        <p:nvSpPr>
          <p:cNvPr id="137" name="橢圓 136"/>
          <p:cNvSpPr/>
          <p:nvPr/>
        </p:nvSpPr>
        <p:spPr>
          <a:xfrm>
            <a:off x="6259540" y="402011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8" name="橢圓 137"/>
          <p:cNvSpPr/>
          <p:nvPr/>
        </p:nvSpPr>
        <p:spPr>
          <a:xfrm>
            <a:off x="6259540" y="470277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9" name="橢圓 138"/>
          <p:cNvSpPr/>
          <p:nvPr/>
        </p:nvSpPr>
        <p:spPr>
          <a:xfrm>
            <a:off x="6837947" y="400942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0" name="橢圓 139"/>
          <p:cNvSpPr/>
          <p:nvPr/>
        </p:nvSpPr>
        <p:spPr>
          <a:xfrm>
            <a:off x="6837947" y="4692084"/>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141" name="直線接點 140"/>
          <p:cNvCxnSpPr>
            <a:stCxn id="121" idx="6"/>
            <a:endCxn id="140" idx="2"/>
          </p:cNvCxnSpPr>
          <p:nvPr/>
        </p:nvCxnSpPr>
        <p:spPr>
          <a:xfrm>
            <a:off x="4489563" y="4836923"/>
            <a:ext cx="2348384" cy="6237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44" name="直線接點 143"/>
          <p:cNvCxnSpPr>
            <a:stCxn id="125" idx="6"/>
            <a:endCxn id="140" idx="2"/>
          </p:cNvCxnSpPr>
          <p:nvPr/>
        </p:nvCxnSpPr>
        <p:spPr>
          <a:xfrm>
            <a:off x="5067970" y="4826229"/>
            <a:ext cx="1769977" cy="7306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47" name="直線接點 146"/>
          <p:cNvCxnSpPr>
            <a:stCxn id="122" idx="6"/>
            <a:endCxn id="140" idx="2"/>
          </p:cNvCxnSpPr>
          <p:nvPr/>
        </p:nvCxnSpPr>
        <p:spPr>
          <a:xfrm flipV="1">
            <a:off x="4489563" y="4899295"/>
            <a:ext cx="2348384" cy="48661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54" name="直線接點 153"/>
          <p:cNvCxnSpPr>
            <a:stCxn id="126" idx="6"/>
            <a:endCxn id="140" idx="2"/>
          </p:cNvCxnSpPr>
          <p:nvPr/>
        </p:nvCxnSpPr>
        <p:spPr>
          <a:xfrm flipV="1">
            <a:off x="5067970" y="4899295"/>
            <a:ext cx="1769977" cy="47591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4733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21</a:t>
            </a:fld>
            <a:endParaRPr lang="zh-TW" altLang="en-US" dirty="0"/>
          </a:p>
        </p:txBody>
      </p:sp>
      <p:sp>
        <p:nvSpPr>
          <p:cNvPr id="25" name="內容版面配置區 2"/>
          <p:cNvSpPr>
            <a:spLocks noGrp="1"/>
          </p:cNvSpPr>
          <p:nvPr>
            <p:ph idx="1"/>
          </p:nvPr>
        </p:nvSpPr>
        <p:spPr>
          <a:xfrm>
            <a:off x="838200" y="1825625"/>
            <a:ext cx="10515600" cy="4351338"/>
          </a:xfrm>
        </p:spPr>
        <p:txBody>
          <a:bodyPr/>
          <a:lstStyle/>
          <a:p>
            <a:r>
              <a:rPr kumimoji="1" lang="en-US" altLang="zh-TW" dirty="0" smtClean="0"/>
              <a:t>Pooling, it reduces the output of the feature map by condensing the output of the small region of neurons into a single output.</a:t>
            </a:r>
          </a:p>
          <a:p>
            <a:r>
              <a:rPr kumimoji="1" lang="en-US" altLang="zh-TW" dirty="0" smtClean="0"/>
              <a:t>Pooling also can reduce the number of parameters that the model needs to learn.</a:t>
            </a:r>
            <a:endParaRPr kumimoji="1" lang="en-US" altLang="zh-TW" dirty="0"/>
          </a:p>
        </p:txBody>
      </p:sp>
      <p:grpSp>
        <p:nvGrpSpPr>
          <p:cNvPr id="38" name="群組 37"/>
          <p:cNvGrpSpPr/>
          <p:nvPr/>
        </p:nvGrpSpPr>
        <p:grpSpPr>
          <a:xfrm>
            <a:off x="3537172" y="3860800"/>
            <a:ext cx="5117656" cy="2235200"/>
            <a:chOff x="2844800" y="3784600"/>
            <a:chExt cx="5117656" cy="2235200"/>
          </a:xfrm>
        </p:grpSpPr>
        <p:sp>
          <p:nvSpPr>
            <p:cNvPr id="5" name="橢圓 4"/>
            <p:cNvSpPr/>
            <p:nvPr/>
          </p:nvSpPr>
          <p:spPr>
            <a:xfrm>
              <a:off x="2931697" y="387999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0</a:t>
              </a:r>
              <a:endParaRPr kumimoji="1" lang="zh-TW" altLang="en-US" dirty="0">
                <a:solidFill>
                  <a:srgbClr val="000000"/>
                </a:solidFill>
              </a:endParaRPr>
            </a:p>
          </p:txBody>
        </p:sp>
        <p:sp>
          <p:nvSpPr>
            <p:cNvPr id="6" name="橢圓 5"/>
            <p:cNvSpPr/>
            <p:nvPr/>
          </p:nvSpPr>
          <p:spPr>
            <a:xfrm>
              <a:off x="2931697" y="442897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3</a:t>
              </a:r>
              <a:endParaRPr kumimoji="1" lang="zh-TW" altLang="en-US" dirty="0">
                <a:solidFill>
                  <a:srgbClr val="000000"/>
                </a:solidFill>
              </a:endParaRPr>
            </a:p>
          </p:txBody>
        </p:sp>
        <p:sp>
          <p:nvSpPr>
            <p:cNvPr id="7" name="橢圓 6"/>
            <p:cNvSpPr/>
            <p:nvPr/>
          </p:nvSpPr>
          <p:spPr>
            <a:xfrm>
              <a:off x="2931697" y="497796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1</a:t>
              </a:r>
              <a:endParaRPr kumimoji="1" lang="zh-TW" altLang="en-US" dirty="0">
                <a:solidFill>
                  <a:srgbClr val="000000"/>
                </a:solidFill>
              </a:endParaRPr>
            </a:p>
          </p:txBody>
        </p:sp>
        <p:sp>
          <p:nvSpPr>
            <p:cNvPr id="8" name="橢圓 7"/>
            <p:cNvSpPr/>
            <p:nvPr/>
          </p:nvSpPr>
          <p:spPr>
            <a:xfrm>
              <a:off x="2931697" y="552694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3</a:t>
              </a:r>
              <a:endParaRPr kumimoji="1" lang="zh-TW" altLang="en-US" dirty="0">
                <a:solidFill>
                  <a:srgbClr val="000000"/>
                </a:solidFill>
              </a:endParaRPr>
            </a:p>
          </p:txBody>
        </p:sp>
        <p:sp>
          <p:nvSpPr>
            <p:cNvPr id="9" name="橢圓 8"/>
            <p:cNvSpPr/>
            <p:nvPr/>
          </p:nvSpPr>
          <p:spPr>
            <a:xfrm>
              <a:off x="3510104" y="386929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solidFill>
                    <a:srgbClr val="000000"/>
                  </a:solidFill>
                </a:rPr>
                <a:t>9</a:t>
              </a:r>
              <a:endParaRPr kumimoji="1" lang="zh-TW" altLang="en-US" dirty="0">
                <a:solidFill>
                  <a:srgbClr val="000000"/>
                </a:solidFill>
              </a:endParaRPr>
            </a:p>
          </p:txBody>
        </p:sp>
        <p:sp>
          <p:nvSpPr>
            <p:cNvPr id="10" name="橢圓 9"/>
            <p:cNvSpPr/>
            <p:nvPr/>
          </p:nvSpPr>
          <p:spPr>
            <a:xfrm>
              <a:off x="3510104" y="441828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2</a:t>
              </a:r>
              <a:endParaRPr kumimoji="1" lang="zh-TW" altLang="en-US" dirty="0">
                <a:solidFill>
                  <a:srgbClr val="000000"/>
                </a:solidFill>
              </a:endParaRPr>
            </a:p>
          </p:txBody>
        </p:sp>
        <p:sp>
          <p:nvSpPr>
            <p:cNvPr id="11" name="橢圓 10"/>
            <p:cNvSpPr/>
            <p:nvPr/>
          </p:nvSpPr>
          <p:spPr>
            <a:xfrm>
              <a:off x="3510104" y="496726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0</a:t>
              </a:r>
              <a:endParaRPr kumimoji="1" lang="zh-TW" altLang="en-US" dirty="0">
                <a:solidFill>
                  <a:srgbClr val="000000"/>
                </a:solidFill>
              </a:endParaRPr>
            </a:p>
          </p:txBody>
        </p:sp>
        <p:sp>
          <p:nvSpPr>
            <p:cNvPr id="12" name="橢圓 11"/>
            <p:cNvSpPr/>
            <p:nvPr/>
          </p:nvSpPr>
          <p:spPr>
            <a:xfrm>
              <a:off x="3510104" y="551624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4</a:t>
              </a:r>
              <a:endParaRPr kumimoji="1" lang="zh-TW" altLang="en-US" dirty="0">
                <a:solidFill>
                  <a:srgbClr val="000000"/>
                </a:solidFill>
              </a:endParaRPr>
            </a:p>
          </p:txBody>
        </p:sp>
        <p:sp>
          <p:nvSpPr>
            <p:cNvPr id="13" name="橢圓 12"/>
            <p:cNvSpPr/>
            <p:nvPr/>
          </p:nvSpPr>
          <p:spPr>
            <a:xfrm>
              <a:off x="4088511" y="387464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7</a:t>
              </a:r>
              <a:endParaRPr kumimoji="1" lang="zh-TW" altLang="en-US" dirty="0">
                <a:solidFill>
                  <a:srgbClr val="000000"/>
                </a:solidFill>
              </a:endParaRPr>
            </a:p>
          </p:txBody>
        </p:sp>
        <p:sp>
          <p:nvSpPr>
            <p:cNvPr id="14" name="橢圓 13"/>
            <p:cNvSpPr/>
            <p:nvPr/>
          </p:nvSpPr>
          <p:spPr>
            <a:xfrm>
              <a:off x="4088511" y="442362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6</a:t>
              </a:r>
              <a:endParaRPr kumimoji="1" lang="zh-TW" altLang="en-US" dirty="0">
                <a:solidFill>
                  <a:srgbClr val="000000"/>
                </a:solidFill>
              </a:endParaRPr>
            </a:p>
          </p:txBody>
        </p:sp>
        <p:sp>
          <p:nvSpPr>
            <p:cNvPr id="15" name="橢圓 14"/>
            <p:cNvSpPr/>
            <p:nvPr/>
          </p:nvSpPr>
          <p:spPr>
            <a:xfrm>
              <a:off x="4088511" y="497261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3</a:t>
              </a:r>
              <a:endParaRPr kumimoji="1" lang="zh-TW" altLang="en-US" dirty="0">
                <a:solidFill>
                  <a:srgbClr val="000000"/>
                </a:solidFill>
              </a:endParaRPr>
            </a:p>
          </p:txBody>
        </p:sp>
        <p:sp>
          <p:nvSpPr>
            <p:cNvPr id="16" name="橢圓 15"/>
            <p:cNvSpPr/>
            <p:nvPr/>
          </p:nvSpPr>
          <p:spPr>
            <a:xfrm>
              <a:off x="4088511" y="552159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4</a:t>
              </a:r>
              <a:endParaRPr kumimoji="1" lang="zh-TW" altLang="en-US" dirty="0">
                <a:solidFill>
                  <a:srgbClr val="000000"/>
                </a:solidFill>
              </a:endParaRPr>
            </a:p>
          </p:txBody>
        </p:sp>
        <p:sp>
          <p:nvSpPr>
            <p:cNvPr id="17" name="橢圓 16"/>
            <p:cNvSpPr/>
            <p:nvPr/>
          </p:nvSpPr>
          <p:spPr>
            <a:xfrm>
              <a:off x="4666918" y="386395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9</a:t>
              </a:r>
              <a:endParaRPr kumimoji="1" lang="zh-TW" altLang="en-US" dirty="0">
                <a:solidFill>
                  <a:srgbClr val="000000"/>
                </a:solidFill>
              </a:endParaRPr>
            </a:p>
          </p:txBody>
        </p:sp>
        <p:sp>
          <p:nvSpPr>
            <p:cNvPr id="18" name="橢圓 17"/>
            <p:cNvSpPr/>
            <p:nvPr/>
          </p:nvSpPr>
          <p:spPr>
            <a:xfrm>
              <a:off x="4666918" y="441293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5</a:t>
              </a:r>
              <a:endParaRPr kumimoji="1" lang="zh-TW" altLang="en-US" dirty="0">
                <a:solidFill>
                  <a:srgbClr val="000000"/>
                </a:solidFill>
              </a:endParaRPr>
            </a:p>
          </p:txBody>
        </p:sp>
        <p:sp>
          <p:nvSpPr>
            <p:cNvPr id="19" name="橢圓 18"/>
            <p:cNvSpPr/>
            <p:nvPr/>
          </p:nvSpPr>
          <p:spPr>
            <a:xfrm>
              <a:off x="4666918" y="496191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8</a:t>
              </a:r>
              <a:endParaRPr kumimoji="1" lang="zh-TW" altLang="en-US" dirty="0">
                <a:solidFill>
                  <a:srgbClr val="000000"/>
                </a:solidFill>
              </a:endParaRPr>
            </a:p>
          </p:txBody>
        </p:sp>
        <p:sp>
          <p:nvSpPr>
            <p:cNvPr id="20" name="橢圓 19"/>
            <p:cNvSpPr/>
            <p:nvPr/>
          </p:nvSpPr>
          <p:spPr>
            <a:xfrm>
              <a:off x="4666918" y="5510902"/>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1</a:t>
              </a:r>
              <a:endParaRPr kumimoji="1" lang="zh-TW" altLang="en-US" dirty="0">
                <a:solidFill>
                  <a:srgbClr val="000000"/>
                </a:solidFill>
              </a:endParaRPr>
            </a:p>
          </p:txBody>
        </p:sp>
        <p:sp>
          <p:nvSpPr>
            <p:cNvPr id="21" name="橢圓 20"/>
            <p:cNvSpPr/>
            <p:nvPr/>
          </p:nvSpPr>
          <p:spPr>
            <a:xfrm>
              <a:off x="6982997" y="440646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9</a:t>
              </a:r>
              <a:endParaRPr kumimoji="1" lang="zh-TW" altLang="en-US" dirty="0">
                <a:solidFill>
                  <a:srgbClr val="000000"/>
                </a:solidFill>
              </a:endParaRPr>
            </a:p>
          </p:txBody>
        </p:sp>
        <p:sp>
          <p:nvSpPr>
            <p:cNvPr id="22" name="橢圓 21"/>
            <p:cNvSpPr/>
            <p:nvPr/>
          </p:nvSpPr>
          <p:spPr>
            <a:xfrm>
              <a:off x="6982997" y="495544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4</a:t>
              </a:r>
              <a:endParaRPr kumimoji="1" lang="zh-TW" altLang="en-US" dirty="0">
                <a:solidFill>
                  <a:srgbClr val="000000"/>
                </a:solidFill>
              </a:endParaRPr>
            </a:p>
          </p:txBody>
        </p:sp>
        <p:sp>
          <p:nvSpPr>
            <p:cNvPr id="23" name="橢圓 22"/>
            <p:cNvSpPr/>
            <p:nvPr/>
          </p:nvSpPr>
          <p:spPr>
            <a:xfrm>
              <a:off x="7561404" y="439576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9</a:t>
              </a:r>
              <a:endParaRPr kumimoji="1" lang="zh-TW" altLang="en-US" dirty="0">
                <a:solidFill>
                  <a:srgbClr val="000000"/>
                </a:solidFill>
              </a:endParaRPr>
            </a:p>
          </p:txBody>
        </p:sp>
        <p:sp>
          <p:nvSpPr>
            <p:cNvPr id="24" name="橢圓 23"/>
            <p:cNvSpPr/>
            <p:nvPr/>
          </p:nvSpPr>
          <p:spPr>
            <a:xfrm>
              <a:off x="7561404" y="494474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solidFill>
                    <a:srgbClr val="000000"/>
                  </a:solidFill>
                </a:rPr>
                <a:t>8</a:t>
              </a:r>
              <a:endParaRPr kumimoji="1" lang="zh-TW" altLang="en-US" dirty="0">
                <a:solidFill>
                  <a:srgbClr val="000000"/>
                </a:solidFill>
              </a:endParaRPr>
            </a:p>
          </p:txBody>
        </p:sp>
        <p:sp>
          <p:nvSpPr>
            <p:cNvPr id="26" name="矩形 25"/>
            <p:cNvSpPr/>
            <p:nvPr/>
          </p:nvSpPr>
          <p:spPr>
            <a:xfrm>
              <a:off x="2844800" y="3784600"/>
              <a:ext cx="2298700" cy="2235200"/>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28" name="直線接點 27"/>
            <p:cNvCxnSpPr>
              <a:stCxn id="26" idx="1"/>
              <a:endCxn id="26" idx="3"/>
            </p:cNvCxnSpPr>
            <p:nvPr/>
          </p:nvCxnSpPr>
          <p:spPr>
            <a:xfrm>
              <a:off x="2844800" y="4902200"/>
              <a:ext cx="2298700" cy="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9" name="直線接點 28"/>
            <p:cNvCxnSpPr>
              <a:stCxn id="26" idx="2"/>
              <a:endCxn id="26" idx="0"/>
            </p:cNvCxnSpPr>
            <p:nvPr/>
          </p:nvCxnSpPr>
          <p:spPr>
            <a:xfrm flipV="1">
              <a:off x="3994150" y="3784600"/>
              <a:ext cx="0" cy="223520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3" name="直線箭頭接點 32"/>
            <p:cNvCxnSpPr>
              <a:stCxn id="26" idx="3"/>
            </p:cNvCxnSpPr>
            <p:nvPr/>
          </p:nvCxnSpPr>
          <p:spPr>
            <a:xfrm>
              <a:off x="5143500" y="4902200"/>
              <a:ext cx="1765300"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36" name="文字方塊 35"/>
            <p:cNvSpPr txBox="1"/>
            <p:nvPr/>
          </p:nvSpPr>
          <p:spPr>
            <a:xfrm>
              <a:off x="5336007" y="4547937"/>
              <a:ext cx="1431138" cy="369332"/>
            </a:xfrm>
            <a:prstGeom prst="rect">
              <a:avLst/>
            </a:prstGeom>
            <a:noFill/>
          </p:spPr>
          <p:txBody>
            <a:bodyPr wrap="none" rtlCol="0">
              <a:spAutoFit/>
            </a:bodyPr>
            <a:lstStyle/>
            <a:p>
              <a:r>
                <a:rPr kumimoji="1" lang="en-US" altLang="zh-TW" dirty="0" smtClean="0"/>
                <a:t>Pooling(Max)</a:t>
              </a:r>
              <a:endParaRPr kumimoji="1" lang="zh-TW" altLang="en-US" dirty="0"/>
            </a:p>
          </p:txBody>
        </p:sp>
      </p:grpSp>
    </p:spTree>
    <p:extLst>
      <p:ext uri="{BB962C8B-B14F-4D97-AF65-F5344CB8AC3E}">
        <p14:creationId xmlns:p14="http://schemas.microsoft.com/office/powerpoint/2010/main" val="2812149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CNN(cont.)</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22</a:t>
            </a:fld>
            <a:endParaRPr lang="zh-TW" altLang="en-US"/>
          </a:p>
        </p:txBody>
      </p:sp>
      <p:pic>
        <p:nvPicPr>
          <p:cNvPr id="8" name="圖片 7"/>
          <p:cNvPicPr>
            <a:picLocks noChangeAspect="1"/>
          </p:cNvPicPr>
          <p:nvPr/>
        </p:nvPicPr>
        <p:blipFill>
          <a:blip r:embed="rId2"/>
          <a:stretch>
            <a:fillRect/>
          </a:stretch>
        </p:blipFill>
        <p:spPr>
          <a:xfrm>
            <a:off x="0" y="2027400"/>
            <a:ext cx="12192000" cy="4166730"/>
          </a:xfrm>
          <a:prstGeom prst="rect">
            <a:avLst/>
          </a:prstGeom>
        </p:spPr>
      </p:pic>
    </p:spTree>
    <p:extLst>
      <p:ext uri="{BB962C8B-B14F-4D97-AF65-F5344CB8AC3E}">
        <p14:creationId xmlns:p14="http://schemas.microsoft.com/office/powerpoint/2010/main" val="1310500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Motivation</a:t>
            </a:r>
          </a:p>
          <a:p>
            <a:r>
              <a:rPr lang="en-US" altLang="zh-TW" dirty="0" smtClean="0"/>
              <a:t>Background</a:t>
            </a:r>
          </a:p>
          <a:p>
            <a:r>
              <a:rPr lang="en-US" altLang="zh-TW" dirty="0" smtClean="0">
                <a:solidFill>
                  <a:srgbClr val="FF0000"/>
                </a:solidFill>
              </a:rPr>
              <a:t>Proposed method</a:t>
            </a:r>
          </a:p>
          <a:p>
            <a:r>
              <a:rPr lang="en-US" altLang="zh-TW" dirty="0" smtClean="0"/>
              <a:t>Experimental result</a:t>
            </a:r>
          </a:p>
          <a:p>
            <a:r>
              <a:rPr lang="en-US" altLang="zh-TW" dirty="0" smtClean="0"/>
              <a:t>Conclusion</a:t>
            </a:r>
            <a:endParaRPr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23</a:t>
            </a:fld>
            <a:endParaRPr lang="zh-TW" altLang="en-US"/>
          </a:p>
        </p:txBody>
      </p:sp>
    </p:spTree>
    <p:extLst>
      <p:ext uri="{BB962C8B-B14F-4D97-AF65-F5344CB8AC3E}">
        <p14:creationId xmlns:p14="http://schemas.microsoft.com/office/powerpoint/2010/main" val="38762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Proposed </a:t>
            </a:r>
            <a:r>
              <a:rPr lang="en-US" altLang="zh-TW" dirty="0" smtClean="0"/>
              <a:t>method</a:t>
            </a:r>
            <a:endParaRPr kumimoji="1" lang="zh-TW" altLang="en-US" dirty="0"/>
          </a:p>
        </p:txBody>
      </p:sp>
      <p:sp>
        <p:nvSpPr>
          <p:cNvPr id="3" name="內容版面配置區 2"/>
          <p:cNvSpPr>
            <a:spLocks noGrp="1"/>
          </p:cNvSpPr>
          <p:nvPr>
            <p:ph idx="1"/>
          </p:nvPr>
        </p:nvSpPr>
        <p:spPr/>
        <p:txBody>
          <a:bodyPr/>
          <a:lstStyle/>
          <a:p>
            <a:r>
              <a:rPr kumimoji="1" lang="en-US" altLang="zh-TW" dirty="0"/>
              <a:t>The overview of proposed method is shown </a:t>
            </a:r>
            <a:r>
              <a:rPr kumimoji="1" lang="en-US" altLang="zh-TW" dirty="0" smtClean="0"/>
              <a:t>in below.</a:t>
            </a:r>
            <a:endParaRPr kumimoji="1" lang="zh-TW" altLang="en-US" dirty="0"/>
          </a:p>
        </p:txBody>
      </p:sp>
      <p:pic>
        <p:nvPicPr>
          <p:cNvPr id="4" name="內容版面配置區 3"/>
          <p:cNvPicPr>
            <a:picLocks noChangeAspect="1"/>
          </p:cNvPicPr>
          <p:nvPr/>
        </p:nvPicPr>
        <p:blipFill>
          <a:blip r:embed="rId2"/>
          <a:stretch>
            <a:fillRect/>
          </a:stretch>
        </p:blipFill>
        <p:spPr>
          <a:xfrm>
            <a:off x="2678763" y="2361560"/>
            <a:ext cx="6834474" cy="4229767"/>
          </a:xfrm>
          <a:prstGeom prst="rect">
            <a:avLst/>
          </a:prstGeom>
        </p:spPr>
      </p:pic>
      <p:sp>
        <p:nvSpPr>
          <p:cNvPr id="5" name="投影片編號版面配置區 4"/>
          <p:cNvSpPr>
            <a:spLocks noGrp="1"/>
          </p:cNvSpPr>
          <p:nvPr>
            <p:ph type="sldNum" sz="quarter" idx="12"/>
          </p:nvPr>
        </p:nvSpPr>
        <p:spPr/>
        <p:txBody>
          <a:bodyPr/>
          <a:lstStyle/>
          <a:p>
            <a:fld id="{D64660A6-37EC-40FB-9666-C6BBCBC0656F}" type="slidenum">
              <a:rPr lang="zh-TW" altLang="en-US" smtClean="0"/>
              <a:t>24</a:t>
            </a:fld>
            <a:endParaRPr lang="zh-TW" altLang="en-US"/>
          </a:p>
        </p:txBody>
      </p:sp>
    </p:spTree>
    <p:extLst>
      <p:ext uri="{BB962C8B-B14F-4D97-AF65-F5344CB8AC3E}">
        <p14:creationId xmlns:p14="http://schemas.microsoft.com/office/powerpoint/2010/main" val="150081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Logging </a:t>
            </a:r>
            <a:r>
              <a:rPr kumimoji="1" lang="en-US" altLang="zh-TW" dirty="0" smtClean="0"/>
              <a:t>process behavior</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smtClean="0"/>
              <a:t>We </a:t>
            </a:r>
            <a:r>
              <a:rPr kumimoji="1" lang="en-US" altLang="zh-TW" dirty="0"/>
              <a:t>use Process </a:t>
            </a:r>
            <a:r>
              <a:rPr kumimoji="1" lang="en-US" altLang="zh-TW" dirty="0" smtClean="0"/>
              <a:t>Monitor </a:t>
            </a:r>
            <a:r>
              <a:rPr kumimoji="1" lang="en-US" altLang="zh-TW" dirty="0"/>
              <a:t>to log behavior such as ReadFile, RegSetValue, Thread Start, and so on</a:t>
            </a:r>
            <a:r>
              <a:rPr kumimoji="1" lang="en-US" altLang="zh-TW" dirty="0" smtClean="0"/>
              <a:t>.</a:t>
            </a:r>
          </a:p>
          <a:p>
            <a:pPr algn="just"/>
            <a:r>
              <a:rPr kumimoji="1" lang="en-US" altLang="zh-TW" dirty="0"/>
              <a:t>Behavior items which we logged by Process </a:t>
            </a:r>
            <a:r>
              <a:rPr kumimoji="1" lang="en-US" altLang="zh-TW" dirty="0" smtClean="0"/>
              <a:t>Monitor.</a:t>
            </a:r>
          </a:p>
          <a:p>
            <a:pPr algn="just"/>
            <a:r>
              <a:rPr kumimoji="1" lang="en-US" altLang="zh-TW" dirty="0"/>
              <a:t>We performed 5 minutes logging and 5 minutes interval set for 10 times. Log files are created for individual processes which has different PID. Each recorded log contains 7 </a:t>
            </a:r>
            <a:r>
              <a:rPr kumimoji="1" lang="en-US" altLang="zh-TW" dirty="0" smtClean="0"/>
              <a:t>items.</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25</a:t>
            </a:fld>
            <a:endParaRPr lang="zh-TW" altLang="en-US"/>
          </a:p>
        </p:txBody>
      </p:sp>
    </p:spTree>
    <p:extLst>
      <p:ext uri="{BB962C8B-B14F-4D97-AF65-F5344CB8AC3E}">
        <p14:creationId xmlns:p14="http://schemas.microsoft.com/office/powerpoint/2010/main" val="4129526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3"/>
          <p:cNvPicPr>
            <a:picLocks noChangeAspect="1"/>
          </p:cNvPicPr>
          <p:nvPr/>
        </p:nvPicPr>
        <p:blipFill>
          <a:blip r:embed="rId2"/>
          <a:srcRect t="1748" b="1748"/>
          <a:stretch>
            <a:fillRect/>
          </a:stretch>
        </p:blipFill>
        <p:spPr>
          <a:xfrm>
            <a:off x="2831320" y="3813962"/>
            <a:ext cx="6529360" cy="2701840"/>
          </a:xfrm>
          <a:prstGeom prst="rect">
            <a:avLst/>
          </a:prstGeom>
        </p:spPr>
      </p:pic>
      <p:sp>
        <p:nvSpPr>
          <p:cNvPr id="2" name="標題 1"/>
          <p:cNvSpPr>
            <a:spLocks noGrp="1"/>
          </p:cNvSpPr>
          <p:nvPr>
            <p:ph type="title"/>
          </p:nvPr>
        </p:nvSpPr>
        <p:spPr/>
        <p:txBody>
          <a:bodyPr/>
          <a:lstStyle/>
          <a:p>
            <a:r>
              <a:rPr kumimoji="1" lang="en-US" altLang="zh-TW" dirty="0"/>
              <a:t>Logging </a:t>
            </a:r>
            <a:r>
              <a:rPr kumimoji="1" lang="en-US" altLang="zh-TW" dirty="0" smtClean="0"/>
              <a:t>process behavior</a:t>
            </a:r>
            <a:r>
              <a:rPr lang="en-US" altLang="zh-TW" dirty="0" smtClean="0"/>
              <a:t>(</a:t>
            </a:r>
            <a:r>
              <a:rPr lang="en-US" altLang="zh-TW" dirty="0"/>
              <a:t>cont.)</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smtClean="0"/>
              <a:t>The </a:t>
            </a:r>
            <a:r>
              <a:rPr kumimoji="1" lang="en-US" altLang="zh-TW" dirty="0"/>
              <a:t>Result shows a result code of the Operation like SUCCESS, ACCESS DENIED, FILE NOT FOUND, and so on</a:t>
            </a:r>
            <a:r>
              <a:rPr kumimoji="1" lang="en-US" altLang="zh-TW" dirty="0" smtClean="0"/>
              <a:t>.</a:t>
            </a:r>
          </a:p>
          <a:p>
            <a:pPr algn="just"/>
            <a:r>
              <a:rPr kumimoji="1" lang="en-US" altLang="zh-TW" dirty="0" smtClean="0"/>
              <a:t>The </a:t>
            </a:r>
            <a:r>
              <a:rPr kumimoji="1" lang="en-US" altLang="zh-TW" dirty="0"/>
              <a:t>Detail shows some parts of information about arguments. In this study, we use the logged Operations as process behavior instead of API call sequence.</a:t>
            </a: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26</a:t>
            </a:fld>
            <a:endParaRPr lang="zh-TW" altLang="en-US"/>
          </a:p>
        </p:txBody>
      </p:sp>
    </p:spTree>
    <p:extLst>
      <p:ext uri="{BB962C8B-B14F-4D97-AF65-F5344CB8AC3E}">
        <p14:creationId xmlns:p14="http://schemas.microsoft.com/office/powerpoint/2010/main" val="312628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Training LSTM</a:t>
            </a:r>
          </a:p>
        </p:txBody>
      </p:sp>
      <p:sp>
        <p:nvSpPr>
          <p:cNvPr id="3" name="內容版面配置區 2"/>
          <p:cNvSpPr>
            <a:spLocks noGrp="1"/>
          </p:cNvSpPr>
          <p:nvPr>
            <p:ph idx="1"/>
          </p:nvPr>
        </p:nvSpPr>
        <p:spPr/>
        <p:txBody>
          <a:bodyPr/>
          <a:lstStyle/>
          <a:p>
            <a:pPr algn="just"/>
            <a:r>
              <a:rPr kumimoji="1" lang="en-US" altLang="zh-TW" dirty="0" smtClean="0"/>
              <a:t>Creating </a:t>
            </a:r>
            <a:r>
              <a:rPr kumimoji="1" lang="en-US" altLang="zh-TW" dirty="0"/>
              <a:t>a dictionary in which IDs and Operations are associated each </a:t>
            </a:r>
            <a:r>
              <a:rPr kumimoji="1" lang="en-US" altLang="zh-TW" dirty="0" smtClean="0"/>
              <a:t>other.</a:t>
            </a:r>
          </a:p>
          <a:p>
            <a:pPr algn="just"/>
            <a:r>
              <a:rPr kumimoji="1" lang="en-US" altLang="zh-TW" dirty="0"/>
              <a:t>Converting Operations to 1-hot vectors which is filled with 0s excepting a position associated with the Operation ID (give 1 for this position), {OP</a:t>
            </a:r>
            <a:r>
              <a:rPr kumimoji="1" lang="en-US" altLang="zh-TW" baseline="-25000" dirty="0"/>
              <a:t>1</a:t>
            </a:r>
            <a:r>
              <a:rPr kumimoji="1" lang="en-US" altLang="zh-TW" dirty="0"/>
              <a:t>,OP</a:t>
            </a:r>
            <a:r>
              <a:rPr kumimoji="1" lang="en-US" altLang="zh-TW" baseline="-25000" dirty="0"/>
              <a:t>2</a:t>
            </a:r>
            <a:r>
              <a:rPr kumimoji="1" lang="en-US" altLang="zh-TW" dirty="0"/>
              <a:t>,...,OP</a:t>
            </a:r>
            <a:r>
              <a:rPr kumimoji="1" lang="en-US" altLang="zh-TW" baseline="-25000" dirty="0"/>
              <a:t>L</a:t>
            </a:r>
            <a:r>
              <a:rPr kumimoji="1" lang="en-US" altLang="zh-TW" dirty="0"/>
              <a:t> } to 1-hot vectors = {x</a:t>
            </a:r>
            <a:r>
              <a:rPr kumimoji="1" lang="en-US" altLang="zh-TW" baseline="-25000" dirty="0"/>
              <a:t>1</a:t>
            </a:r>
            <a:r>
              <a:rPr kumimoji="1" lang="en-US" altLang="zh-TW" dirty="0"/>
              <a:t>,x</a:t>
            </a:r>
            <a:r>
              <a:rPr kumimoji="1" lang="en-US" altLang="zh-TW" baseline="-25000" dirty="0"/>
              <a:t>2</a:t>
            </a:r>
            <a:r>
              <a:rPr kumimoji="1" lang="en-US" altLang="zh-TW" dirty="0"/>
              <a:t>,...,x</a:t>
            </a:r>
            <a:r>
              <a:rPr kumimoji="1" lang="en-US" altLang="zh-TW" baseline="-25000" dirty="0"/>
              <a:t>L</a:t>
            </a:r>
            <a:r>
              <a:rPr kumimoji="1" lang="en-US" altLang="zh-TW" dirty="0"/>
              <a:t> }</a:t>
            </a:r>
            <a:r>
              <a:rPr kumimoji="1" lang="en-US" altLang="zh-TW" dirty="0" smtClean="0"/>
              <a:t>.</a:t>
            </a:r>
          </a:p>
          <a:p>
            <a:pPr algn="just"/>
            <a:r>
              <a:rPr kumimoji="1" lang="en-US" altLang="zh-TW" dirty="0"/>
              <a:t>Each 1</a:t>
            </a:r>
            <a:r>
              <a:rPr kumimoji="1" lang="en-US" altLang="zh-TW" dirty="0" smtClean="0"/>
              <a:t>-hot </a:t>
            </a:r>
            <a:r>
              <a:rPr kumimoji="1" lang="en-US" altLang="zh-TW" dirty="0"/>
              <a:t>vector </a:t>
            </a:r>
            <a:r>
              <a:rPr kumimoji="1" lang="en-US" altLang="zh-TW" dirty="0" smtClean="0"/>
              <a:t>x</a:t>
            </a:r>
            <a:r>
              <a:rPr kumimoji="1" lang="en-US" altLang="zh-TW" baseline="-25000" dirty="0" smtClean="0"/>
              <a:t>t</a:t>
            </a:r>
            <a:r>
              <a:rPr kumimoji="1" lang="en-US" altLang="zh-TW" dirty="0" smtClean="0"/>
              <a:t> </a:t>
            </a:r>
            <a:r>
              <a:rPr kumimoji="1" lang="en-US" altLang="zh-TW" dirty="0"/>
              <a:t>is sequentially inputted to the </a:t>
            </a:r>
            <a:r>
              <a:rPr kumimoji="1" lang="en-US" altLang="zh-TW" dirty="0" smtClean="0"/>
              <a:t>LSTM </a:t>
            </a:r>
            <a:r>
              <a:rPr kumimoji="1" lang="en-US" altLang="zh-TW" dirty="0"/>
              <a:t>and it outputs prediction </a:t>
            </a:r>
            <a:r>
              <a:rPr kumimoji="1" lang="en-US" altLang="zh-TW" dirty="0" smtClean="0"/>
              <a:t>y</a:t>
            </a:r>
            <a:r>
              <a:rPr kumimoji="1" lang="en-US" altLang="zh-TW" baseline="-25000" dirty="0" smtClean="0"/>
              <a:t>t</a:t>
            </a:r>
            <a:r>
              <a:rPr kumimoji="1" lang="en-US" altLang="zh-TW" dirty="0" smtClean="0"/>
              <a:t>. </a:t>
            </a:r>
          </a:p>
          <a:p>
            <a:pPr algn="just"/>
            <a:r>
              <a:rPr kumimoji="1" lang="en-US" altLang="zh-TW" dirty="0" smtClean="0"/>
              <a:t>Then </a:t>
            </a:r>
            <a:r>
              <a:rPr kumimoji="1" lang="en-US" altLang="zh-TW" dirty="0"/>
              <a:t>we calculate loss function by comparing y</a:t>
            </a:r>
            <a:r>
              <a:rPr kumimoji="1" lang="en-US" altLang="zh-TW" baseline="-25000" dirty="0"/>
              <a:t>t</a:t>
            </a:r>
            <a:r>
              <a:rPr kumimoji="1" lang="en-US" altLang="zh-TW" dirty="0"/>
              <a:t> with correct answer x</a:t>
            </a:r>
            <a:r>
              <a:rPr kumimoji="1" lang="en-US" altLang="zh-TW" baseline="-25000" dirty="0"/>
              <a:t>t+1</a:t>
            </a:r>
            <a:r>
              <a:rPr kumimoji="1" lang="en-US" altLang="zh-TW" dirty="0" smtClean="0"/>
              <a:t>.</a:t>
            </a:r>
            <a:endParaRPr kumimoji="1" lang="en-US" altLang="zh-TW"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27</a:t>
            </a:fld>
            <a:endParaRPr lang="zh-TW" altLang="en-US"/>
          </a:p>
        </p:txBody>
      </p:sp>
    </p:spTree>
    <p:extLst>
      <p:ext uri="{BB962C8B-B14F-4D97-AF65-F5344CB8AC3E}">
        <p14:creationId xmlns:p14="http://schemas.microsoft.com/office/powerpoint/2010/main" val="349287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Training </a:t>
            </a:r>
            <a:r>
              <a:rPr kumimoji="1" lang="en-US" altLang="zh-TW" dirty="0" smtClean="0"/>
              <a:t>LSTM</a:t>
            </a:r>
            <a:r>
              <a:rPr lang="en-US" altLang="zh-TW" dirty="0" smtClean="0"/>
              <a:t>(cont.)</a:t>
            </a:r>
            <a:endParaRPr lang="zh-TW" altLang="en-US" dirty="0"/>
          </a:p>
        </p:txBody>
      </p:sp>
      <p:sp>
        <p:nvSpPr>
          <p:cNvPr id="6" name="內容版面配置區 5"/>
          <p:cNvSpPr>
            <a:spLocks noGrp="1"/>
          </p:cNvSpPr>
          <p:nvPr>
            <p:ph idx="1"/>
          </p:nvPr>
        </p:nvSpPr>
        <p:spPr/>
        <p:txBody>
          <a:bodyPr/>
          <a:lstStyle/>
          <a:p>
            <a:pPr algn="just"/>
            <a:r>
              <a:rPr lang="en-US" altLang="zh-TW" dirty="0" smtClean="0"/>
              <a:t>There </a:t>
            </a:r>
            <a:r>
              <a:rPr lang="en-US" altLang="zh-TW" dirty="0"/>
              <a:t>are some possibility that some operations are only appears in validation log files in validation phase because it is not clear that training log files contain all operations. </a:t>
            </a:r>
          </a:p>
          <a:p>
            <a:pPr algn="just"/>
            <a:r>
              <a:rPr lang="en-US" altLang="zh-TW" dirty="0"/>
              <a:t>To avoid this problem, we anonymize a part of the operations in training log. </a:t>
            </a:r>
          </a:p>
          <a:p>
            <a:pPr algn="just"/>
            <a:r>
              <a:rPr lang="en-US" altLang="zh-TW" dirty="0"/>
              <a:t>We select an operation in each log file which is appeared less than 10 times in the file and replace them to </a:t>
            </a:r>
            <a:r>
              <a:rPr lang="en-US" altLang="zh-TW" dirty="0" smtClean="0"/>
              <a:t>“Unknown Operation”. </a:t>
            </a:r>
            <a:r>
              <a:rPr lang="en-US" altLang="zh-TW" dirty="0"/>
              <a:t>This operation replacement is performed for every log </a:t>
            </a:r>
            <a:r>
              <a:rPr lang="en-US" altLang="zh-TW" dirty="0" smtClean="0"/>
              <a:t>file.</a:t>
            </a:r>
            <a:r>
              <a:rPr lang="zh-TW" altLang="en-US" dirty="0" smtClean="0"/>
              <a:t>出現次數小於</a:t>
            </a:r>
            <a:r>
              <a:rPr lang="en-US" altLang="zh-TW" dirty="0" smtClean="0"/>
              <a:t>10</a:t>
            </a:r>
            <a:r>
              <a:rPr lang="zh-TW" altLang="en-US" dirty="0" smtClean="0"/>
              <a:t>的進行</a:t>
            </a:r>
            <a:r>
              <a:rPr lang="en-US" altLang="zh-TW" dirty="0" smtClean="0"/>
              <a:t>UNK</a:t>
            </a:r>
            <a:endParaRPr lang="zh-TW" altLang="en-US" dirty="0"/>
          </a:p>
          <a:p>
            <a:pPr lvl="1" algn="just"/>
            <a:endParaRPr lang="zh-TW" altLang="en-US" dirty="0"/>
          </a:p>
        </p:txBody>
      </p:sp>
      <p:sp>
        <p:nvSpPr>
          <p:cNvPr id="3" name="投影片編號版面配置區 2"/>
          <p:cNvSpPr>
            <a:spLocks noGrp="1"/>
          </p:cNvSpPr>
          <p:nvPr>
            <p:ph type="sldNum" sz="quarter" idx="12"/>
          </p:nvPr>
        </p:nvSpPr>
        <p:spPr/>
        <p:txBody>
          <a:bodyPr/>
          <a:lstStyle/>
          <a:p>
            <a:fld id="{D64660A6-37EC-40FB-9666-C6BBCBC0656F}" type="slidenum">
              <a:rPr lang="zh-TW" altLang="en-US" smtClean="0"/>
              <a:t>28</a:t>
            </a:fld>
            <a:endParaRPr lang="zh-TW" altLang="en-US"/>
          </a:p>
        </p:txBody>
      </p:sp>
    </p:spTree>
    <p:extLst>
      <p:ext uri="{BB962C8B-B14F-4D97-AF65-F5344CB8AC3E}">
        <p14:creationId xmlns:p14="http://schemas.microsoft.com/office/powerpoint/2010/main" val="1960954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3"/>
          <p:cNvPicPr>
            <a:picLocks noChangeAspect="1"/>
          </p:cNvPicPr>
          <p:nvPr/>
        </p:nvPicPr>
        <p:blipFill>
          <a:blip r:embed="rId3"/>
          <a:stretch>
            <a:fillRect/>
          </a:stretch>
        </p:blipFill>
        <p:spPr>
          <a:xfrm>
            <a:off x="3124200" y="2869496"/>
            <a:ext cx="5943600" cy="3886200"/>
          </a:xfrm>
          <a:prstGeom prst="rect">
            <a:avLst/>
          </a:prstGeom>
        </p:spPr>
      </p:pic>
      <p:sp>
        <p:nvSpPr>
          <p:cNvPr id="2" name="標題 1"/>
          <p:cNvSpPr>
            <a:spLocks noGrp="1"/>
          </p:cNvSpPr>
          <p:nvPr>
            <p:ph type="title"/>
          </p:nvPr>
        </p:nvSpPr>
        <p:spPr/>
        <p:txBody>
          <a:bodyPr/>
          <a:lstStyle/>
          <a:p>
            <a:r>
              <a:rPr kumimoji="1" lang="en-US" altLang="zh-TW" dirty="0"/>
              <a:t>Training LSTM</a:t>
            </a:r>
            <a:r>
              <a:rPr lang="en-US" altLang="zh-TW" dirty="0" smtClean="0"/>
              <a:t>(</a:t>
            </a:r>
            <a:r>
              <a:rPr lang="en-US" altLang="zh-TW" dirty="0"/>
              <a:t>cont.)</a:t>
            </a:r>
            <a:endParaRPr kumimoji="1" lang="zh-TW" altLang="en-US" dirty="0"/>
          </a:p>
        </p:txBody>
      </p:sp>
      <p:sp>
        <p:nvSpPr>
          <p:cNvPr id="3" name="內容版面配置區 2"/>
          <p:cNvSpPr>
            <a:spLocks noGrp="1"/>
          </p:cNvSpPr>
          <p:nvPr>
            <p:ph idx="1"/>
          </p:nvPr>
        </p:nvSpPr>
        <p:spPr/>
        <p:txBody>
          <a:bodyPr>
            <a:normAutofit/>
          </a:bodyPr>
          <a:lstStyle/>
          <a:p>
            <a:pPr marL="228600" lvl="1">
              <a:spcBef>
                <a:spcPts val="1000"/>
              </a:spcBef>
            </a:pPr>
            <a:r>
              <a:rPr kumimoji="1" lang="en-US" altLang="zh-TW" sz="2800" dirty="0" smtClean="0"/>
              <a:t>The </a:t>
            </a:r>
            <a:r>
              <a:rPr kumimoji="1" lang="en-US" altLang="zh-TW" sz="2800" dirty="0"/>
              <a:t>model consists of an input layer x, a normal hidden layer h</a:t>
            </a:r>
            <a:r>
              <a:rPr kumimoji="1" lang="en-US" altLang="zh-TW" sz="2800" baseline="-25000" dirty="0"/>
              <a:t>1</a:t>
            </a:r>
            <a:r>
              <a:rPr kumimoji="1" lang="en-US" altLang="zh-TW" sz="2800" dirty="0"/>
              <a:t>, two LSTM layers h</a:t>
            </a:r>
            <a:r>
              <a:rPr kumimoji="1" lang="en-US" altLang="zh-TW" sz="2800" baseline="-25000" dirty="0"/>
              <a:t>2</a:t>
            </a:r>
            <a:r>
              <a:rPr kumimoji="1" lang="en-US" altLang="zh-TW" sz="2800" dirty="0"/>
              <a:t> and h</a:t>
            </a:r>
            <a:r>
              <a:rPr kumimoji="1" lang="en-US" altLang="zh-TW" sz="2800" baseline="-25000" dirty="0"/>
              <a:t>3</a:t>
            </a:r>
            <a:r>
              <a:rPr kumimoji="1" lang="en-US" altLang="zh-TW" sz="2800" dirty="0"/>
              <a:t>, and an output layer y.</a:t>
            </a:r>
            <a:endParaRPr kumimoji="1" lang="en-US" altLang="zh-TW" dirty="0"/>
          </a:p>
          <a:p>
            <a:endParaRPr kumimoji="1" lang="zh-TW" altLang="en-US" sz="3200"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29</a:t>
            </a:fld>
            <a:endParaRPr lang="zh-TW" altLang="en-US"/>
          </a:p>
        </p:txBody>
      </p:sp>
    </p:spTree>
    <p:extLst>
      <p:ext uri="{BB962C8B-B14F-4D97-AF65-F5344CB8AC3E}">
        <p14:creationId xmlns:p14="http://schemas.microsoft.com/office/powerpoint/2010/main" val="349740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a:t>
            </a:r>
            <a:endParaRPr lang="zh-TW" altLang="en-US" dirty="0"/>
          </a:p>
        </p:txBody>
      </p:sp>
      <p:sp>
        <p:nvSpPr>
          <p:cNvPr id="3" name="內容版面配置區 2"/>
          <p:cNvSpPr>
            <a:spLocks noGrp="1"/>
          </p:cNvSpPr>
          <p:nvPr>
            <p:ph idx="1"/>
          </p:nvPr>
        </p:nvSpPr>
        <p:spPr/>
        <p:txBody>
          <a:bodyPr/>
          <a:lstStyle/>
          <a:p>
            <a:pPr algn="just"/>
            <a:r>
              <a:rPr lang="en-US" altLang="zh-TW" dirty="0" smtClean="0"/>
              <a:t>Unknown malware which has not determined by security vendors are often used for evading malware detection system.</a:t>
            </a:r>
          </a:p>
          <a:p>
            <a:pPr algn="just"/>
            <a:r>
              <a:rPr lang="en-US" altLang="zh-TW" dirty="0" smtClean="0"/>
              <a:t>There are some malware infection detection methods which focus on the traffic data comes from malware. </a:t>
            </a:r>
          </a:p>
          <a:p>
            <a:pPr algn="just"/>
            <a:r>
              <a:rPr lang="en-US" altLang="zh-TW" dirty="0" smtClean="0"/>
              <a:t>However, it is difficult to perfectly detect infection only using traffic data because it imitates benign traffic.</a:t>
            </a:r>
          </a:p>
          <a:p>
            <a:pPr algn="just"/>
            <a:r>
              <a:rPr lang="en-US" altLang="zh-TW" dirty="0" smtClean="0"/>
              <a:t>In this way, it becomes difficult to perfectly defend terminal from attacks and demands for after infection countermeasure are increasing.</a:t>
            </a:r>
            <a:endParaRPr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3</a:t>
            </a:fld>
            <a:endParaRPr lang="zh-TW" altLang="en-US"/>
          </a:p>
        </p:txBody>
      </p:sp>
    </p:spTree>
    <p:extLst>
      <p:ext uri="{BB962C8B-B14F-4D97-AF65-F5344CB8AC3E}">
        <p14:creationId xmlns:p14="http://schemas.microsoft.com/office/powerpoint/2010/main" val="40014498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Feature </a:t>
            </a:r>
            <a:r>
              <a:rPr kumimoji="1" lang="en-US" altLang="zh-TW" dirty="0" smtClean="0"/>
              <a:t>extraction </a:t>
            </a:r>
            <a:r>
              <a:rPr kumimoji="1" lang="en-US" altLang="zh-TW" dirty="0"/>
              <a:t>and </a:t>
            </a:r>
            <a:r>
              <a:rPr kumimoji="1" lang="en-US" altLang="zh-TW" dirty="0" smtClean="0"/>
              <a:t>imaging</a:t>
            </a:r>
            <a:endParaRPr kumimoji="1" lang="zh-TW" altLang="en-US" dirty="0"/>
          </a:p>
        </p:txBody>
      </p:sp>
      <p:sp>
        <p:nvSpPr>
          <p:cNvPr id="3" name="內容版面配置區 2"/>
          <p:cNvSpPr>
            <a:spLocks noGrp="1"/>
          </p:cNvSpPr>
          <p:nvPr>
            <p:ph idx="1"/>
          </p:nvPr>
        </p:nvSpPr>
        <p:spPr/>
        <p:txBody>
          <a:bodyPr>
            <a:normAutofit/>
          </a:bodyPr>
          <a:lstStyle/>
          <a:p>
            <a:pPr algn="just"/>
            <a:r>
              <a:rPr kumimoji="1" lang="en-US" altLang="zh-TW" dirty="0" smtClean="0">
                <a:solidFill>
                  <a:srgbClr val="000000"/>
                </a:solidFill>
              </a:rPr>
              <a:t>The </a:t>
            </a:r>
            <a:r>
              <a:rPr kumimoji="1" lang="en-US" altLang="zh-TW" dirty="0">
                <a:solidFill>
                  <a:srgbClr val="000000"/>
                </a:solidFill>
              </a:rPr>
              <a:t>feature extractor we trained </a:t>
            </a:r>
            <a:r>
              <a:rPr kumimoji="1" lang="en-US" altLang="zh-TW" dirty="0" smtClean="0">
                <a:solidFill>
                  <a:srgbClr val="000000"/>
                </a:solidFill>
              </a:rPr>
              <a:t>can </a:t>
            </a:r>
            <a:r>
              <a:rPr kumimoji="1" lang="en-US" altLang="zh-TW" dirty="0">
                <a:solidFill>
                  <a:srgbClr val="000000"/>
                </a:solidFill>
              </a:rPr>
              <a:t>project a next </a:t>
            </a:r>
            <a:r>
              <a:rPr kumimoji="1" lang="en-US" altLang="zh-TW" dirty="0" smtClean="0">
                <a:solidFill>
                  <a:srgbClr val="000000"/>
                </a:solidFill>
              </a:rPr>
              <a:t>operation </a:t>
            </a:r>
            <a:r>
              <a:rPr kumimoji="1" lang="en-US" altLang="zh-TW" dirty="0">
                <a:solidFill>
                  <a:srgbClr val="000000"/>
                </a:solidFill>
              </a:rPr>
              <a:t>from previous series of </a:t>
            </a:r>
            <a:r>
              <a:rPr kumimoji="1" lang="en-US" altLang="zh-TW" dirty="0" smtClean="0">
                <a:solidFill>
                  <a:srgbClr val="000000"/>
                </a:solidFill>
              </a:rPr>
              <a:t>inputs, means </a:t>
            </a:r>
            <a:r>
              <a:rPr kumimoji="1" lang="en-US" altLang="zh-TW" dirty="0">
                <a:solidFill>
                  <a:srgbClr val="000000"/>
                </a:solidFill>
              </a:rPr>
              <a:t>that the last hidden layer </a:t>
            </a:r>
            <a:r>
              <a:rPr kumimoji="1" lang="en-US" altLang="zh-TW" dirty="0" smtClean="0">
                <a:solidFill>
                  <a:srgbClr val="000000"/>
                </a:solidFill>
              </a:rPr>
              <a:t>contains </a:t>
            </a:r>
            <a:r>
              <a:rPr kumimoji="1" lang="en-US" altLang="zh-TW" dirty="0">
                <a:solidFill>
                  <a:srgbClr val="000000"/>
                </a:solidFill>
              </a:rPr>
              <a:t>information of previous inputs</a:t>
            </a:r>
            <a:r>
              <a:rPr kumimoji="1" lang="en-US" altLang="zh-TW" dirty="0" smtClean="0">
                <a:solidFill>
                  <a:srgbClr val="000000"/>
                </a:solidFill>
              </a:rPr>
              <a:t>.</a:t>
            </a:r>
          </a:p>
          <a:p>
            <a:pPr algn="just"/>
            <a:r>
              <a:rPr kumimoji="1" lang="en-US" altLang="zh-TW" dirty="0">
                <a:solidFill>
                  <a:srgbClr val="000000"/>
                </a:solidFill>
              </a:rPr>
              <a:t>Moreover, in DNN, local features are learned in layers which close to the input layer, and abstracted features are learned in deeper layer with combining local features</a:t>
            </a:r>
            <a:r>
              <a:rPr kumimoji="1" lang="en-US" altLang="zh-TW" dirty="0" smtClean="0">
                <a:solidFill>
                  <a:srgbClr val="000000"/>
                </a:solidFill>
              </a:rPr>
              <a:t>.</a:t>
            </a:r>
          </a:p>
          <a:p>
            <a:pPr algn="just"/>
            <a:r>
              <a:rPr kumimoji="1" lang="en-US" altLang="zh-TW" dirty="0">
                <a:solidFill>
                  <a:srgbClr val="000000"/>
                </a:solidFill>
              </a:rPr>
              <a:t>For these reasons, we expect that a behavioral feature is contained in the deep layer of the feature extractor. Accordingly, we regard a series of h3 as a feature of process behavior</a:t>
            </a:r>
            <a:r>
              <a:rPr kumimoji="1" lang="en-US" altLang="zh-TW" dirty="0" smtClean="0">
                <a:solidFill>
                  <a:srgbClr val="000000"/>
                </a:solidFill>
              </a:rPr>
              <a:t>.</a:t>
            </a:r>
            <a:endParaRPr kumimoji="1" lang="zh-TW" altLang="en-US" dirty="0">
              <a:solidFill>
                <a:srgbClr val="000000"/>
              </a:solidFill>
            </a:endParaRP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30</a:t>
            </a:fld>
            <a:endParaRPr lang="zh-TW" altLang="en-US"/>
          </a:p>
        </p:txBody>
      </p:sp>
    </p:spTree>
    <p:extLst>
      <p:ext uri="{BB962C8B-B14F-4D97-AF65-F5344CB8AC3E}">
        <p14:creationId xmlns:p14="http://schemas.microsoft.com/office/powerpoint/2010/main" val="2829587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Feature </a:t>
            </a:r>
            <a:r>
              <a:rPr kumimoji="1" lang="en-US" altLang="zh-TW" dirty="0" smtClean="0"/>
              <a:t>extraction </a:t>
            </a:r>
            <a:r>
              <a:rPr kumimoji="1" lang="en-US" altLang="zh-TW" dirty="0"/>
              <a:t>and </a:t>
            </a:r>
            <a:r>
              <a:rPr kumimoji="1" lang="en-US" altLang="zh-TW" dirty="0" smtClean="0"/>
              <a:t>imaging(cont.)</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a:solidFill>
                  <a:srgbClr val="000000"/>
                </a:solidFill>
              </a:rPr>
              <a:t>To generate a feature image, we first convert the </a:t>
            </a:r>
            <a:r>
              <a:rPr kumimoji="1" lang="en-US" altLang="zh-TW" dirty="0" smtClean="0">
                <a:solidFill>
                  <a:srgbClr val="000000"/>
                </a:solidFill>
              </a:rPr>
              <a:t>operations </a:t>
            </a:r>
            <a:r>
              <a:rPr kumimoji="1" lang="en-US" altLang="zh-TW" dirty="0">
                <a:solidFill>
                  <a:srgbClr val="000000"/>
                </a:solidFill>
              </a:rPr>
              <a:t>in the log file to 1-hot vectors </a:t>
            </a:r>
            <a:r>
              <a:rPr kumimoji="1" lang="en-US" altLang="zh-TW" dirty="0" smtClean="0">
                <a:solidFill>
                  <a:srgbClr val="000000"/>
                </a:solidFill>
              </a:rPr>
              <a:t>and </a:t>
            </a:r>
            <a:r>
              <a:rPr kumimoji="1" lang="en-US" altLang="zh-TW" dirty="0">
                <a:solidFill>
                  <a:srgbClr val="000000"/>
                </a:solidFill>
              </a:rPr>
              <a:t>input them to </a:t>
            </a:r>
            <a:r>
              <a:rPr kumimoji="1" lang="en-US" altLang="zh-TW" dirty="0" smtClean="0">
                <a:solidFill>
                  <a:srgbClr val="000000"/>
                </a:solidFill>
              </a:rPr>
              <a:t>trained LSTM </a:t>
            </a:r>
            <a:r>
              <a:rPr kumimoji="1" lang="en-US" altLang="zh-TW" dirty="0">
                <a:solidFill>
                  <a:srgbClr val="000000"/>
                </a:solidFill>
              </a:rPr>
              <a:t>sequentially</a:t>
            </a:r>
            <a:r>
              <a:rPr kumimoji="1" lang="en-US" altLang="zh-TW" dirty="0" smtClean="0">
                <a:solidFill>
                  <a:srgbClr val="000000"/>
                </a:solidFill>
              </a:rPr>
              <a:t>.</a:t>
            </a:r>
          </a:p>
          <a:p>
            <a:pPr algn="just"/>
            <a:r>
              <a:rPr kumimoji="1" lang="en-US" altLang="zh-TW" dirty="0">
                <a:solidFill>
                  <a:srgbClr val="000000"/>
                </a:solidFill>
              </a:rPr>
              <a:t>We designed feature </a:t>
            </a:r>
            <a:r>
              <a:rPr kumimoji="1" lang="en-US" altLang="zh-TW" dirty="0" smtClean="0">
                <a:solidFill>
                  <a:srgbClr val="000000"/>
                </a:solidFill>
              </a:rPr>
              <a:t>classifier </a:t>
            </a:r>
            <a:r>
              <a:rPr kumimoji="1" lang="en-US" altLang="zh-TW" dirty="0">
                <a:solidFill>
                  <a:srgbClr val="000000"/>
                </a:solidFill>
              </a:rPr>
              <a:t>to accept fixed size images so that we need to convert these series of vector to fixed length one because the length of </a:t>
            </a:r>
            <a:r>
              <a:rPr kumimoji="1" lang="en-US" altLang="zh-TW" dirty="0" smtClean="0">
                <a:solidFill>
                  <a:srgbClr val="000000"/>
                </a:solidFill>
              </a:rPr>
              <a:t>operations </a:t>
            </a:r>
            <a:r>
              <a:rPr kumimoji="1" lang="en-US" altLang="zh-TW" dirty="0">
                <a:solidFill>
                  <a:srgbClr val="000000"/>
                </a:solidFill>
              </a:rPr>
              <a:t>differs between log files</a:t>
            </a:r>
            <a:r>
              <a:rPr kumimoji="1" lang="en-US" altLang="zh-TW" dirty="0" smtClean="0">
                <a:solidFill>
                  <a:srgbClr val="000000"/>
                </a:solidFill>
              </a:rPr>
              <a:t>.</a:t>
            </a:r>
            <a:endParaRPr kumimoji="1" lang="zh-TW" altLang="en-US" dirty="0">
              <a:solidFill>
                <a:srgbClr val="000000"/>
              </a:solidFill>
            </a:endParaRP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31</a:t>
            </a:fld>
            <a:endParaRPr lang="zh-TW" altLang="en-US"/>
          </a:p>
        </p:txBody>
      </p:sp>
    </p:spTree>
    <p:extLst>
      <p:ext uri="{BB962C8B-B14F-4D97-AF65-F5344CB8AC3E}">
        <p14:creationId xmlns:p14="http://schemas.microsoft.com/office/powerpoint/2010/main" val="2432695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Feature </a:t>
            </a:r>
            <a:r>
              <a:rPr kumimoji="1" lang="en-US" altLang="zh-TW" dirty="0" smtClean="0"/>
              <a:t>extraction </a:t>
            </a:r>
            <a:r>
              <a:rPr kumimoji="1" lang="en-US" altLang="zh-TW" dirty="0"/>
              <a:t>and </a:t>
            </a:r>
            <a:r>
              <a:rPr kumimoji="1" lang="en-US" altLang="zh-TW" dirty="0" smtClean="0"/>
              <a:t>imaging(cont.)</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a:t>f</a:t>
            </a:r>
            <a:r>
              <a:rPr kumimoji="1" lang="en-US" altLang="zh-TW" baseline="-25000" dirty="0"/>
              <a:t>k</a:t>
            </a:r>
            <a:r>
              <a:rPr kumimoji="1" lang="en-US" altLang="zh-TW" dirty="0"/>
              <a:t> is the element of the fixed length series of vector, N is the height of the feature image, and p</a:t>
            </a:r>
            <a:r>
              <a:rPr kumimoji="1" lang="en-US" altLang="zh-TW" baseline="-25000" dirty="0"/>
              <a:t>k</a:t>
            </a:r>
            <a:r>
              <a:rPr kumimoji="1" lang="en-US" altLang="zh-TW" dirty="0"/>
              <a:t> is the last number of k</a:t>
            </a:r>
            <a:r>
              <a:rPr kumimoji="1" lang="en-US" altLang="zh-TW" baseline="-25000" dirty="0"/>
              <a:t>th</a:t>
            </a:r>
            <a:r>
              <a:rPr kumimoji="1" lang="en-US" altLang="zh-TW" dirty="0"/>
              <a:t> vector set. </a:t>
            </a:r>
            <a:endParaRPr kumimoji="1" lang="en-US" altLang="zh-TW" dirty="0" smtClean="0"/>
          </a:p>
          <a:p>
            <a:pPr algn="just"/>
            <a:r>
              <a:rPr kumimoji="1" lang="en-US" altLang="zh-TW" dirty="0" smtClean="0"/>
              <a:t>The </a:t>
            </a:r>
            <a:r>
              <a:rPr kumimoji="1" lang="en-US" altLang="zh-TW" dirty="0"/>
              <a:t>series of vector is divided into N sets, W </a:t>
            </a:r>
            <a:r>
              <a:rPr kumimoji="1" lang="en-US" altLang="zh-TW" dirty="0" smtClean="0"/>
              <a:t>is the </a:t>
            </a:r>
            <a:r>
              <a:rPr kumimoji="1" lang="en-US" altLang="zh-TW" dirty="0"/>
              <a:t>dimension of 3rd hidden </a:t>
            </a:r>
            <a:r>
              <a:rPr kumimoji="1" lang="en-US" altLang="zh-TW" dirty="0" smtClean="0"/>
              <a:t>layer.</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32</a:t>
            </a:fld>
            <a:endParaRPr lang="zh-TW" altLang="en-US"/>
          </a:p>
        </p:txBody>
      </p:sp>
      <p:pic>
        <p:nvPicPr>
          <p:cNvPr id="5" name="圖片 4"/>
          <p:cNvPicPr>
            <a:picLocks noChangeAspect="1"/>
          </p:cNvPicPr>
          <p:nvPr/>
        </p:nvPicPr>
        <p:blipFill>
          <a:blip r:embed="rId3"/>
          <a:stretch>
            <a:fillRect/>
          </a:stretch>
        </p:blipFill>
        <p:spPr>
          <a:xfrm>
            <a:off x="4072152" y="3260117"/>
            <a:ext cx="4562475" cy="1847850"/>
          </a:xfrm>
          <a:prstGeom prst="rect">
            <a:avLst/>
          </a:prstGeom>
        </p:spPr>
      </p:pic>
      <p:pic>
        <p:nvPicPr>
          <p:cNvPr id="6" name="圖片 5"/>
          <p:cNvPicPr>
            <a:picLocks noChangeAspect="1"/>
          </p:cNvPicPr>
          <p:nvPr/>
        </p:nvPicPr>
        <p:blipFill>
          <a:blip r:embed="rId4"/>
          <a:stretch>
            <a:fillRect/>
          </a:stretch>
        </p:blipFill>
        <p:spPr>
          <a:xfrm>
            <a:off x="1220303" y="5175673"/>
            <a:ext cx="4267200" cy="1638300"/>
          </a:xfrm>
          <a:prstGeom prst="rect">
            <a:avLst/>
          </a:prstGeom>
        </p:spPr>
      </p:pic>
      <p:sp>
        <p:nvSpPr>
          <p:cNvPr id="8" name="矩形 7"/>
          <p:cNvSpPr/>
          <p:nvPr/>
        </p:nvSpPr>
        <p:spPr>
          <a:xfrm>
            <a:off x="6393692" y="5481001"/>
            <a:ext cx="5078114" cy="1015663"/>
          </a:xfrm>
          <a:prstGeom prst="rect">
            <a:avLst/>
          </a:prstGeom>
        </p:spPr>
        <p:txBody>
          <a:bodyPr wrap="square">
            <a:spAutoFit/>
          </a:bodyPr>
          <a:lstStyle/>
          <a:p>
            <a:pPr algn="just"/>
            <a:r>
              <a:rPr lang="en-US" altLang="zh-TW" sz="2000" dirty="0"/>
              <a:t>We map each element of F to the [0,1] space by </a:t>
            </a:r>
            <a:r>
              <a:rPr lang="en-US" altLang="zh-TW" sz="2000" dirty="0" smtClean="0"/>
              <a:t>sigmoid function </a:t>
            </a:r>
            <a:r>
              <a:rPr lang="en-US" altLang="zh-TW" sz="2000" dirty="0"/>
              <a:t>and multiply 255 to form 256 level gray scale image.</a:t>
            </a:r>
            <a:endParaRPr lang="zh-TW" altLang="en-US" sz="2000" dirty="0"/>
          </a:p>
        </p:txBody>
      </p:sp>
      <p:cxnSp>
        <p:nvCxnSpPr>
          <p:cNvPr id="10" name="直線箭頭接點 9"/>
          <p:cNvCxnSpPr>
            <a:stCxn id="6" idx="3"/>
            <a:endCxn id="8" idx="1"/>
          </p:cNvCxnSpPr>
          <p:nvPr/>
        </p:nvCxnSpPr>
        <p:spPr>
          <a:xfrm flipV="1">
            <a:off x="5487503" y="5988833"/>
            <a:ext cx="906189" cy="5990"/>
          </a:xfrm>
          <a:prstGeom prst="straightConnector1">
            <a:avLst/>
          </a:prstGeom>
          <a:ln w="38100" cmpd="sng">
            <a:solidFill>
              <a:srgbClr val="FF0000"/>
            </a:solidFill>
            <a:prstDash val="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548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Training CNN and Perform Malware Process Detection</a:t>
            </a:r>
            <a:endParaRPr kumimoji="1" lang="zh-TW" altLang="en-US" dirty="0"/>
          </a:p>
        </p:txBody>
      </p:sp>
      <p:sp>
        <p:nvSpPr>
          <p:cNvPr id="3" name="內容版面配置區 2"/>
          <p:cNvSpPr>
            <a:spLocks noGrp="1"/>
          </p:cNvSpPr>
          <p:nvPr>
            <p:ph idx="1"/>
          </p:nvPr>
        </p:nvSpPr>
        <p:spPr/>
        <p:txBody>
          <a:bodyPr/>
          <a:lstStyle/>
          <a:p>
            <a:r>
              <a:rPr kumimoji="1" lang="en-US" altLang="zh-TW" dirty="0">
                <a:solidFill>
                  <a:srgbClr val="000000"/>
                </a:solidFill>
              </a:rPr>
              <a:t>There are many features of activities in a feature image. Therefore, we use CNN to classify.</a:t>
            </a:r>
            <a:endParaRPr kumimoji="1" lang="zh-TW" altLang="en-US" dirty="0">
              <a:solidFill>
                <a:srgbClr val="000000"/>
              </a:solidFill>
            </a:endParaRP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33</a:t>
            </a:fld>
            <a:endParaRPr lang="zh-TW" altLang="en-US"/>
          </a:p>
        </p:txBody>
      </p:sp>
      <p:pic>
        <p:nvPicPr>
          <p:cNvPr id="5" name="內容版面配置區 3"/>
          <p:cNvPicPr>
            <a:picLocks noChangeAspect="1"/>
          </p:cNvPicPr>
          <p:nvPr/>
        </p:nvPicPr>
        <p:blipFill>
          <a:blip r:embed="rId2"/>
          <a:stretch>
            <a:fillRect/>
          </a:stretch>
        </p:blipFill>
        <p:spPr>
          <a:xfrm>
            <a:off x="1562997" y="2789807"/>
            <a:ext cx="9066004" cy="3528226"/>
          </a:xfrm>
          <a:prstGeom prst="rect">
            <a:avLst/>
          </a:prstGeom>
        </p:spPr>
      </p:pic>
    </p:spTree>
    <p:extLst>
      <p:ext uri="{BB962C8B-B14F-4D97-AF65-F5344CB8AC3E}">
        <p14:creationId xmlns:p14="http://schemas.microsoft.com/office/powerpoint/2010/main" val="2439979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Motivation</a:t>
            </a:r>
          </a:p>
          <a:p>
            <a:r>
              <a:rPr lang="en-US" altLang="zh-TW" dirty="0" smtClean="0"/>
              <a:t>Background</a:t>
            </a:r>
          </a:p>
          <a:p>
            <a:r>
              <a:rPr lang="en-US" altLang="zh-TW" dirty="0" smtClean="0"/>
              <a:t>Proposed method</a:t>
            </a:r>
          </a:p>
          <a:p>
            <a:r>
              <a:rPr lang="en-US" altLang="zh-TW" dirty="0" smtClean="0">
                <a:solidFill>
                  <a:srgbClr val="FF0000"/>
                </a:solidFill>
              </a:rPr>
              <a:t>Experimental result</a:t>
            </a:r>
          </a:p>
          <a:p>
            <a:r>
              <a:rPr lang="en-US" altLang="zh-TW" dirty="0" smtClean="0"/>
              <a:t>Conclusion</a:t>
            </a:r>
            <a:endParaRPr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34</a:t>
            </a:fld>
            <a:endParaRPr lang="zh-TW" altLang="en-US"/>
          </a:p>
        </p:txBody>
      </p:sp>
    </p:spTree>
    <p:extLst>
      <p:ext uri="{BB962C8B-B14F-4D97-AF65-F5344CB8AC3E}">
        <p14:creationId xmlns:p14="http://schemas.microsoft.com/office/powerpoint/2010/main" val="2826983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Experimental result</a:t>
            </a:r>
            <a:endParaRPr kumimoji="1" lang="zh-TW" altLang="en-US" dirty="0"/>
          </a:p>
        </p:txBody>
      </p:sp>
      <p:sp>
        <p:nvSpPr>
          <p:cNvPr id="3" name="內容版面配置區 2"/>
          <p:cNvSpPr>
            <a:spLocks noGrp="1"/>
          </p:cNvSpPr>
          <p:nvPr>
            <p:ph idx="1"/>
          </p:nvPr>
        </p:nvSpPr>
        <p:spPr/>
        <p:txBody>
          <a:bodyPr/>
          <a:lstStyle/>
          <a:p>
            <a:r>
              <a:rPr kumimoji="1" lang="en-US" altLang="zh-TW" dirty="0"/>
              <a:t>The logging </a:t>
            </a:r>
            <a:r>
              <a:rPr kumimoji="1" lang="en-US" altLang="zh-TW" dirty="0" smtClean="0"/>
              <a:t>environment:</a:t>
            </a:r>
          </a:p>
          <a:p>
            <a:pPr lvl="1"/>
            <a:r>
              <a:rPr kumimoji="1" lang="en-US" altLang="zh-TW" dirty="0"/>
              <a:t>The imitated environment of the Internet is simulated by INetSim2, which is executed in dummy server</a:t>
            </a:r>
            <a:r>
              <a:rPr kumimoji="1" lang="en-US" altLang="zh-TW" dirty="0" smtClean="0"/>
              <a:t>.</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35</a:t>
            </a:fld>
            <a:endParaRPr lang="zh-TW" altLang="en-US"/>
          </a:p>
        </p:txBody>
      </p:sp>
      <p:pic>
        <p:nvPicPr>
          <p:cNvPr id="5" name="內容版面配置區 3"/>
          <p:cNvPicPr>
            <a:picLocks noChangeAspect="1"/>
          </p:cNvPicPr>
          <p:nvPr/>
        </p:nvPicPr>
        <p:blipFill>
          <a:blip r:embed="rId2"/>
          <a:stretch>
            <a:fillRect/>
          </a:stretch>
        </p:blipFill>
        <p:spPr>
          <a:xfrm>
            <a:off x="2649950" y="3473848"/>
            <a:ext cx="6892100" cy="2097596"/>
          </a:xfrm>
          <a:prstGeom prst="rect">
            <a:avLst/>
          </a:prstGeom>
        </p:spPr>
      </p:pic>
    </p:spTree>
    <p:extLst>
      <p:ext uri="{BB962C8B-B14F-4D97-AF65-F5344CB8AC3E}">
        <p14:creationId xmlns:p14="http://schemas.microsoft.com/office/powerpoint/2010/main" val="576919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Experimental result</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a:solidFill>
                  <a:srgbClr val="000000"/>
                </a:solidFill>
              </a:rPr>
              <a:t>We regarded a process as a malware process which satisfies any of the following </a:t>
            </a:r>
            <a:r>
              <a:rPr kumimoji="1" lang="en-US" altLang="zh-TW" dirty="0" smtClean="0">
                <a:solidFill>
                  <a:srgbClr val="000000"/>
                </a:solidFill>
              </a:rPr>
              <a:t>conditions,</a:t>
            </a:r>
          </a:p>
          <a:p>
            <a:pPr marL="914400" lvl="1" indent="-457200" algn="just">
              <a:buFont typeface="+mj-lt"/>
              <a:buAutoNum type="arabicPeriod"/>
            </a:pPr>
            <a:r>
              <a:rPr kumimoji="1" lang="en-US" altLang="zh-TW" dirty="0">
                <a:solidFill>
                  <a:srgbClr val="000000"/>
                </a:solidFill>
              </a:rPr>
              <a:t>The process of the predetermined malware file (same name</a:t>
            </a:r>
            <a:r>
              <a:rPr kumimoji="1" lang="en-US" altLang="zh-TW" dirty="0" smtClean="0">
                <a:solidFill>
                  <a:srgbClr val="000000"/>
                </a:solidFill>
              </a:rPr>
              <a:t>).</a:t>
            </a:r>
          </a:p>
          <a:p>
            <a:pPr marL="914400" lvl="1" indent="-457200" algn="just">
              <a:buFont typeface="+mj-lt"/>
              <a:buAutoNum type="arabicPeriod"/>
            </a:pPr>
            <a:r>
              <a:rPr kumimoji="1" lang="en-US" altLang="zh-TW" dirty="0">
                <a:solidFill>
                  <a:srgbClr val="000000"/>
                </a:solidFill>
              </a:rPr>
              <a:t>The process which generated from the process </a:t>
            </a:r>
            <a:r>
              <a:rPr kumimoji="1" lang="en-US" altLang="zh-TW" dirty="0" smtClean="0">
                <a:solidFill>
                  <a:srgbClr val="000000"/>
                </a:solidFill>
              </a:rPr>
              <a:t>1.</a:t>
            </a:r>
          </a:p>
          <a:p>
            <a:pPr marL="914400" lvl="1" indent="-457200" algn="just">
              <a:buFont typeface="+mj-lt"/>
              <a:buAutoNum type="arabicPeriod"/>
            </a:pPr>
            <a:r>
              <a:rPr kumimoji="1" lang="en-US" altLang="zh-TW" dirty="0">
                <a:solidFill>
                  <a:srgbClr val="000000"/>
                </a:solidFill>
              </a:rPr>
              <a:t>The process which is injected malicious code from </a:t>
            </a:r>
            <a:r>
              <a:rPr kumimoji="1" lang="en-US" altLang="zh-TW" dirty="0" smtClean="0">
                <a:solidFill>
                  <a:srgbClr val="000000"/>
                </a:solidFill>
              </a:rPr>
              <a:t>1 </a:t>
            </a:r>
            <a:r>
              <a:rPr kumimoji="1" lang="en-US" altLang="zh-TW" dirty="0">
                <a:solidFill>
                  <a:srgbClr val="000000"/>
                </a:solidFill>
              </a:rPr>
              <a:t>and </a:t>
            </a:r>
            <a:r>
              <a:rPr kumimoji="1" lang="en-US" altLang="zh-TW" dirty="0" smtClean="0">
                <a:solidFill>
                  <a:srgbClr val="000000"/>
                </a:solidFill>
              </a:rPr>
              <a:t>2.</a:t>
            </a:r>
          </a:p>
          <a:p>
            <a:pPr algn="just"/>
            <a:r>
              <a:rPr kumimoji="1" lang="en-US" altLang="zh-TW" dirty="0">
                <a:solidFill>
                  <a:srgbClr val="000000"/>
                </a:solidFill>
              </a:rPr>
              <a:t>We used Cuckoo Sandbox to confirm whether the process satisfies condition 2) or condition 3) or not. </a:t>
            </a:r>
            <a:endParaRPr kumimoji="1" lang="en-US" altLang="zh-TW" dirty="0" smtClean="0">
              <a:solidFill>
                <a:srgbClr val="000000"/>
              </a:solidFill>
            </a:endParaRPr>
          </a:p>
          <a:p>
            <a:pPr algn="just"/>
            <a:r>
              <a:rPr kumimoji="1" lang="en-US" altLang="zh-TW" dirty="0" smtClean="0">
                <a:solidFill>
                  <a:srgbClr val="000000"/>
                </a:solidFill>
              </a:rPr>
              <a:t>Malware </a:t>
            </a:r>
            <a:r>
              <a:rPr kumimoji="1" lang="en-US" altLang="zh-TW" dirty="0">
                <a:solidFill>
                  <a:srgbClr val="000000"/>
                </a:solidFill>
              </a:rPr>
              <a:t>files are executed in the Cuckoo Sandbox and traced malware process behavior to determine generated and injected processes.</a:t>
            </a:r>
            <a:endParaRPr kumimoji="1" lang="zh-TW" altLang="en-US" dirty="0">
              <a:solidFill>
                <a:srgbClr val="000000"/>
              </a:solidFill>
            </a:endParaRP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36</a:t>
            </a:fld>
            <a:endParaRPr lang="zh-TW" altLang="en-US"/>
          </a:p>
        </p:txBody>
      </p:sp>
    </p:spTree>
    <p:extLst>
      <p:ext uri="{BB962C8B-B14F-4D97-AF65-F5344CB8AC3E}">
        <p14:creationId xmlns:p14="http://schemas.microsoft.com/office/powerpoint/2010/main" val="4108292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Experimental result</a:t>
            </a:r>
            <a:endParaRPr kumimoji="1" lang="zh-TW" altLang="en-US" dirty="0"/>
          </a:p>
        </p:txBody>
      </p:sp>
      <p:sp>
        <p:nvSpPr>
          <p:cNvPr id="3" name="內容版面配置區 2"/>
          <p:cNvSpPr>
            <a:spLocks noGrp="1"/>
          </p:cNvSpPr>
          <p:nvPr>
            <p:ph idx="1"/>
          </p:nvPr>
        </p:nvSpPr>
        <p:spPr/>
        <p:txBody>
          <a:bodyPr>
            <a:normAutofit/>
          </a:bodyPr>
          <a:lstStyle/>
          <a:p>
            <a:pPr algn="just"/>
            <a:r>
              <a:rPr kumimoji="1" lang="en-US" altLang="zh-TW" dirty="0">
                <a:solidFill>
                  <a:srgbClr val="000000"/>
                </a:solidFill>
              </a:rPr>
              <a:t>We used 81 malware process log files and 69 benign process log </a:t>
            </a:r>
            <a:r>
              <a:rPr kumimoji="1" lang="en-US" altLang="zh-TW" dirty="0" smtClean="0">
                <a:solidFill>
                  <a:srgbClr val="000000"/>
                </a:solidFill>
              </a:rPr>
              <a:t>files.</a:t>
            </a:r>
          </a:p>
          <a:p>
            <a:pPr algn="just"/>
            <a:r>
              <a:rPr kumimoji="1" lang="en-US" altLang="zh-TW" dirty="0">
                <a:solidFill>
                  <a:srgbClr val="000000"/>
                </a:solidFill>
              </a:rPr>
              <a:t>In the malware log files, 46 files were satisfied condition 1), 33 files were satisfied condition 2), and 2 files were satisfied condition 3)</a:t>
            </a:r>
            <a:r>
              <a:rPr kumimoji="1" lang="en-US" altLang="zh-TW" dirty="0" smtClean="0">
                <a:solidFill>
                  <a:srgbClr val="000000"/>
                </a:solidFill>
              </a:rPr>
              <a:t>.</a:t>
            </a: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37</a:t>
            </a:fld>
            <a:endParaRPr lang="zh-TW" altLang="en-US"/>
          </a:p>
        </p:txBody>
      </p:sp>
    </p:spTree>
    <p:extLst>
      <p:ext uri="{BB962C8B-B14F-4D97-AF65-F5344CB8AC3E}">
        <p14:creationId xmlns:p14="http://schemas.microsoft.com/office/powerpoint/2010/main" val="1063460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Experimental result(cont.)</a:t>
            </a:r>
            <a:endParaRPr lang="zh-TW" altLang="en-US" dirty="0"/>
          </a:p>
        </p:txBody>
      </p:sp>
      <p:sp>
        <p:nvSpPr>
          <p:cNvPr id="5" name="內容版面配置區 4"/>
          <p:cNvSpPr>
            <a:spLocks noGrp="1"/>
          </p:cNvSpPr>
          <p:nvPr>
            <p:ph idx="1"/>
          </p:nvPr>
        </p:nvSpPr>
        <p:spPr/>
        <p:txBody>
          <a:bodyPr/>
          <a:lstStyle/>
          <a:p>
            <a:pPr algn="just"/>
            <a:r>
              <a:rPr kumimoji="1" lang="en-US" altLang="zh-TW" dirty="0">
                <a:solidFill>
                  <a:srgbClr val="000000"/>
                </a:solidFill>
              </a:rPr>
              <a:t>In the RNN training phase, we used 44 malware process logs and 39 benign logs for training, we selected those files so that the total operation length in files become almost same</a:t>
            </a:r>
            <a:r>
              <a:rPr kumimoji="1" lang="en-US" altLang="zh-TW" dirty="0" smtClean="0">
                <a:solidFill>
                  <a:srgbClr val="000000"/>
                </a:solidFill>
              </a:rPr>
              <a:t>.</a:t>
            </a:r>
          </a:p>
          <a:p>
            <a:pPr algn="just"/>
            <a:r>
              <a:rPr lang="en-US" altLang="zh-TW" dirty="0"/>
              <a:t>Parameter setting of the </a:t>
            </a:r>
            <a:r>
              <a:rPr lang="en-US" altLang="zh-TW" dirty="0" smtClean="0"/>
              <a:t>LSTM:</a:t>
            </a:r>
            <a:endParaRPr kumimoji="1" lang="en-US" altLang="zh-TW" dirty="0">
              <a:solidFill>
                <a:srgbClr val="000000"/>
              </a:solidFill>
            </a:endParaRPr>
          </a:p>
          <a:p>
            <a:endParaRPr lang="en-US" altLang="zh-TW" dirty="0"/>
          </a:p>
          <a:p>
            <a:endParaRPr lang="en-US" altLang="zh-TW" dirty="0" smtClean="0"/>
          </a:p>
          <a:p>
            <a:endParaRPr lang="en-US" altLang="zh-TW" dirty="0"/>
          </a:p>
        </p:txBody>
      </p:sp>
      <p:pic>
        <p:nvPicPr>
          <p:cNvPr id="6" name="內容版面配置區 3"/>
          <p:cNvPicPr>
            <a:picLocks noChangeAspect="1"/>
          </p:cNvPicPr>
          <p:nvPr/>
        </p:nvPicPr>
        <p:blipFill rotWithShape="1">
          <a:blip r:embed="rId2"/>
          <a:srcRect t="27809"/>
          <a:stretch/>
        </p:blipFill>
        <p:spPr>
          <a:xfrm>
            <a:off x="3367087" y="3876832"/>
            <a:ext cx="5457825" cy="1492124"/>
          </a:xfrm>
          <a:prstGeom prst="rect">
            <a:avLst/>
          </a:prstGeom>
        </p:spPr>
      </p:pic>
      <p:sp>
        <p:nvSpPr>
          <p:cNvPr id="3" name="投影片編號版面配置區 2"/>
          <p:cNvSpPr>
            <a:spLocks noGrp="1"/>
          </p:cNvSpPr>
          <p:nvPr>
            <p:ph type="sldNum" sz="quarter" idx="12"/>
          </p:nvPr>
        </p:nvSpPr>
        <p:spPr/>
        <p:txBody>
          <a:bodyPr/>
          <a:lstStyle/>
          <a:p>
            <a:fld id="{D64660A6-37EC-40FB-9666-C6BBCBC0656F}" type="slidenum">
              <a:rPr lang="zh-TW" altLang="en-US" smtClean="0"/>
              <a:t>38</a:t>
            </a:fld>
            <a:endParaRPr lang="zh-TW" altLang="en-US"/>
          </a:p>
        </p:txBody>
      </p:sp>
    </p:spTree>
    <p:extLst>
      <p:ext uri="{BB962C8B-B14F-4D97-AF65-F5344CB8AC3E}">
        <p14:creationId xmlns:p14="http://schemas.microsoft.com/office/powerpoint/2010/main" val="2633406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3"/>
          <p:cNvPicPr>
            <a:picLocks noChangeAspect="1"/>
          </p:cNvPicPr>
          <p:nvPr/>
        </p:nvPicPr>
        <p:blipFill rotWithShape="1">
          <a:blip r:embed="rId2"/>
          <a:srcRect t="11502" b="3704"/>
          <a:stretch/>
        </p:blipFill>
        <p:spPr>
          <a:xfrm>
            <a:off x="3427943" y="3074713"/>
            <a:ext cx="5336114" cy="3689684"/>
          </a:xfrm>
          <a:prstGeom prst="rect">
            <a:avLst/>
          </a:prstGeom>
        </p:spPr>
      </p:pic>
      <p:sp>
        <p:nvSpPr>
          <p:cNvPr id="2" name="標題 1"/>
          <p:cNvSpPr>
            <a:spLocks noGrp="1"/>
          </p:cNvSpPr>
          <p:nvPr>
            <p:ph type="title"/>
          </p:nvPr>
        </p:nvSpPr>
        <p:spPr/>
        <p:txBody>
          <a:bodyPr/>
          <a:lstStyle/>
          <a:p>
            <a:r>
              <a:rPr lang="en-US" altLang="zh-TW" dirty="0" smtClean="0"/>
              <a:t>Experimental result(cont.)</a:t>
            </a:r>
            <a:endParaRPr lang="zh-TW" altLang="en-US" dirty="0"/>
          </a:p>
        </p:txBody>
      </p:sp>
      <p:sp>
        <p:nvSpPr>
          <p:cNvPr id="5" name="內容版面配置區 4"/>
          <p:cNvSpPr>
            <a:spLocks noGrp="1"/>
          </p:cNvSpPr>
          <p:nvPr>
            <p:ph idx="1"/>
          </p:nvPr>
        </p:nvSpPr>
        <p:spPr/>
        <p:txBody>
          <a:bodyPr/>
          <a:lstStyle/>
          <a:p>
            <a:r>
              <a:rPr kumimoji="1" lang="en-US" altLang="zh-TW" dirty="0">
                <a:solidFill>
                  <a:srgbClr val="000000"/>
                </a:solidFill>
              </a:rPr>
              <a:t>We </a:t>
            </a:r>
            <a:r>
              <a:rPr kumimoji="1" lang="en-US" altLang="zh-TW" dirty="0" smtClean="0">
                <a:solidFill>
                  <a:srgbClr val="000000"/>
                </a:solidFill>
              </a:rPr>
              <a:t>trained the </a:t>
            </a:r>
            <a:r>
              <a:rPr kumimoji="1" lang="en-US" altLang="zh-TW" dirty="0">
                <a:solidFill>
                  <a:srgbClr val="000000"/>
                </a:solidFill>
              </a:rPr>
              <a:t>CNN by 5-fold cross validation using 150 </a:t>
            </a:r>
            <a:r>
              <a:rPr kumimoji="1" lang="en-US" altLang="zh-TW" dirty="0" smtClean="0">
                <a:solidFill>
                  <a:srgbClr val="000000"/>
                </a:solidFill>
              </a:rPr>
              <a:t>images from </a:t>
            </a:r>
            <a:r>
              <a:rPr kumimoji="1" lang="en-US" altLang="zh-TW" dirty="0">
                <a:solidFill>
                  <a:srgbClr val="000000"/>
                </a:solidFill>
              </a:rPr>
              <a:t>the trained </a:t>
            </a:r>
            <a:r>
              <a:rPr kumimoji="1" lang="en-US" altLang="zh-TW" dirty="0" smtClean="0">
                <a:solidFill>
                  <a:srgbClr val="000000"/>
                </a:solidFill>
              </a:rPr>
              <a:t>LSTM, </a:t>
            </a:r>
            <a:r>
              <a:rPr kumimoji="1" lang="en-US" altLang="zh-TW" dirty="0">
                <a:solidFill>
                  <a:srgbClr val="000000"/>
                </a:solidFill>
              </a:rPr>
              <a:t>120 for training and 30 for validation</a:t>
            </a:r>
            <a:r>
              <a:rPr kumimoji="1" lang="en-US" altLang="zh-TW" dirty="0" smtClean="0">
                <a:solidFill>
                  <a:srgbClr val="000000"/>
                </a:solidFill>
              </a:rPr>
              <a:t>.</a:t>
            </a:r>
            <a:endParaRPr lang="en-US" altLang="zh-TW" dirty="0" smtClean="0"/>
          </a:p>
          <a:p>
            <a:r>
              <a:rPr lang="en-US" altLang="zh-TW" dirty="0" smtClean="0"/>
              <a:t>Parameter </a:t>
            </a:r>
            <a:r>
              <a:rPr lang="en-US" altLang="zh-TW" dirty="0"/>
              <a:t>setting of the </a:t>
            </a:r>
            <a:r>
              <a:rPr lang="en-US" altLang="zh-TW" dirty="0" smtClean="0"/>
              <a:t>CNN</a:t>
            </a:r>
            <a:r>
              <a:rPr lang="en-US" altLang="zh-TW" dirty="0"/>
              <a:t>:</a:t>
            </a:r>
          </a:p>
        </p:txBody>
      </p:sp>
      <p:sp>
        <p:nvSpPr>
          <p:cNvPr id="3" name="投影片編號版面配置區 2"/>
          <p:cNvSpPr>
            <a:spLocks noGrp="1"/>
          </p:cNvSpPr>
          <p:nvPr>
            <p:ph type="sldNum" sz="quarter" idx="12"/>
          </p:nvPr>
        </p:nvSpPr>
        <p:spPr/>
        <p:txBody>
          <a:bodyPr/>
          <a:lstStyle/>
          <a:p>
            <a:fld id="{D64660A6-37EC-40FB-9666-C6BBCBC0656F}" type="slidenum">
              <a:rPr lang="zh-TW" altLang="en-US" smtClean="0"/>
              <a:t>39</a:t>
            </a:fld>
            <a:endParaRPr lang="zh-TW" altLang="en-US"/>
          </a:p>
        </p:txBody>
      </p:sp>
    </p:spTree>
    <p:extLst>
      <p:ext uri="{BB962C8B-B14F-4D97-AF65-F5344CB8AC3E}">
        <p14:creationId xmlns:p14="http://schemas.microsoft.com/office/powerpoint/2010/main" val="3539077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Motivation(cont.)</a:t>
            </a:r>
            <a:endParaRPr lang="zh-TW" altLang="en-US" dirty="0"/>
          </a:p>
        </p:txBody>
      </p:sp>
      <p:sp>
        <p:nvSpPr>
          <p:cNvPr id="3" name="內容版面配置區 2"/>
          <p:cNvSpPr>
            <a:spLocks noGrp="1"/>
          </p:cNvSpPr>
          <p:nvPr>
            <p:ph idx="1"/>
          </p:nvPr>
        </p:nvSpPr>
        <p:spPr/>
        <p:txBody>
          <a:bodyPr>
            <a:normAutofit/>
          </a:bodyPr>
          <a:lstStyle/>
          <a:p>
            <a:pPr algn="just"/>
            <a:r>
              <a:rPr lang="en-US" altLang="zh-TW" dirty="0" smtClean="0"/>
              <a:t>So we propose deep neural network malware detection method using process behavior to detect whether a terminal is infected or not.</a:t>
            </a:r>
          </a:p>
          <a:p>
            <a:pPr algn="just"/>
            <a:r>
              <a:rPr lang="en-US" altLang="zh-TW" dirty="0" smtClean="0"/>
              <a:t>In training phase:</a:t>
            </a:r>
          </a:p>
          <a:p>
            <a:pPr lvl="1" algn="just"/>
            <a:r>
              <a:rPr lang="en-US" altLang="zh-TW" dirty="0" smtClean="0"/>
              <a:t>First, we train the Long Short-Term Memory(LSTM) to extract features of process behavior, then we use these features to generate feature images.</a:t>
            </a:r>
          </a:p>
          <a:p>
            <a:pPr lvl="1" algn="just"/>
            <a:r>
              <a:rPr lang="en-US" altLang="zh-TW" dirty="0" smtClean="0"/>
              <a:t>Finally, we train the Convolutional Neural Network(CNN) with the feature images annotated with malware or benign.</a:t>
            </a:r>
          </a:p>
          <a:p>
            <a:pPr algn="just"/>
            <a:r>
              <a:rPr lang="en-US" altLang="zh-TW" dirty="0" smtClean="0"/>
              <a:t>In validation phase:</a:t>
            </a:r>
          </a:p>
          <a:p>
            <a:pPr lvl="1" algn="just"/>
            <a:r>
              <a:rPr lang="en-US" altLang="zh-TW" dirty="0" smtClean="0"/>
              <a:t>We obtain a feature image by trained LSTM with API call log, then we obtain probability by trained CNN and the feature image.</a:t>
            </a: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4</a:t>
            </a:fld>
            <a:endParaRPr lang="zh-TW" altLang="en-US"/>
          </a:p>
        </p:txBody>
      </p:sp>
    </p:spTree>
    <p:extLst>
      <p:ext uri="{BB962C8B-B14F-4D97-AF65-F5344CB8AC3E}">
        <p14:creationId xmlns:p14="http://schemas.microsoft.com/office/powerpoint/2010/main" val="17655042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Experimental result(cont.)</a:t>
            </a:r>
            <a:endParaRPr lang="zh-TW" altLang="en-US" dirty="0"/>
          </a:p>
        </p:txBody>
      </p:sp>
      <p:sp>
        <p:nvSpPr>
          <p:cNvPr id="3" name="投影片編號版面配置區 2"/>
          <p:cNvSpPr>
            <a:spLocks noGrp="1"/>
          </p:cNvSpPr>
          <p:nvPr>
            <p:ph type="sldNum" sz="quarter" idx="12"/>
          </p:nvPr>
        </p:nvSpPr>
        <p:spPr/>
        <p:txBody>
          <a:bodyPr/>
          <a:lstStyle/>
          <a:p>
            <a:fld id="{D64660A6-37EC-40FB-9666-C6BBCBC0656F}" type="slidenum">
              <a:rPr lang="zh-TW" altLang="en-US" smtClean="0"/>
              <a:t>40</a:t>
            </a:fld>
            <a:endParaRPr lang="zh-TW" altLang="en-US"/>
          </a:p>
        </p:txBody>
      </p:sp>
      <p:pic>
        <p:nvPicPr>
          <p:cNvPr id="8" name="內容版面配置區 3"/>
          <p:cNvPicPr>
            <a:picLocks noChangeAspect="1"/>
          </p:cNvPicPr>
          <p:nvPr/>
        </p:nvPicPr>
        <p:blipFill>
          <a:blip r:embed="rId2"/>
          <a:stretch>
            <a:fillRect/>
          </a:stretch>
        </p:blipFill>
        <p:spPr>
          <a:xfrm>
            <a:off x="838200" y="2649624"/>
            <a:ext cx="10515600" cy="2703339"/>
          </a:xfrm>
          <a:prstGeom prst="rect">
            <a:avLst/>
          </a:prstGeom>
        </p:spPr>
      </p:pic>
    </p:spTree>
    <p:extLst>
      <p:ext uri="{BB962C8B-B14F-4D97-AF65-F5344CB8AC3E}">
        <p14:creationId xmlns:p14="http://schemas.microsoft.com/office/powerpoint/2010/main" val="15078364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Experimental result(cont.)</a:t>
            </a:r>
            <a:endParaRPr lang="zh-TW" altLang="en-US" dirty="0"/>
          </a:p>
        </p:txBody>
      </p:sp>
      <p:pic>
        <p:nvPicPr>
          <p:cNvPr id="6" name="內容版面配置區 3"/>
          <p:cNvPicPr>
            <a:picLocks noChangeAspect="1"/>
          </p:cNvPicPr>
          <p:nvPr/>
        </p:nvPicPr>
        <p:blipFill>
          <a:blip r:embed="rId2"/>
          <a:stretch>
            <a:fillRect/>
          </a:stretch>
        </p:blipFill>
        <p:spPr>
          <a:xfrm>
            <a:off x="838200" y="2625597"/>
            <a:ext cx="10515600" cy="2751393"/>
          </a:xfrm>
          <a:prstGeom prst="rect">
            <a:avLst/>
          </a:prstGeom>
        </p:spPr>
      </p:pic>
      <p:sp>
        <p:nvSpPr>
          <p:cNvPr id="3" name="投影片編號版面配置區 2"/>
          <p:cNvSpPr>
            <a:spLocks noGrp="1"/>
          </p:cNvSpPr>
          <p:nvPr>
            <p:ph type="sldNum" sz="quarter" idx="12"/>
          </p:nvPr>
        </p:nvSpPr>
        <p:spPr/>
        <p:txBody>
          <a:bodyPr/>
          <a:lstStyle/>
          <a:p>
            <a:fld id="{D64660A6-37EC-40FB-9666-C6BBCBC0656F}" type="slidenum">
              <a:rPr lang="zh-TW" altLang="en-US" smtClean="0"/>
              <a:t>41</a:t>
            </a:fld>
            <a:endParaRPr lang="zh-TW" altLang="en-US"/>
          </a:p>
        </p:txBody>
      </p:sp>
    </p:spTree>
    <p:extLst>
      <p:ext uri="{BB962C8B-B14F-4D97-AF65-F5344CB8AC3E}">
        <p14:creationId xmlns:p14="http://schemas.microsoft.com/office/powerpoint/2010/main" val="3700420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Motivation</a:t>
            </a:r>
          </a:p>
          <a:p>
            <a:r>
              <a:rPr lang="en-US" altLang="zh-TW" dirty="0" smtClean="0"/>
              <a:t>Background</a:t>
            </a:r>
          </a:p>
          <a:p>
            <a:r>
              <a:rPr lang="en-US" altLang="zh-TW" dirty="0" smtClean="0"/>
              <a:t>Proposed method</a:t>
            </a:r>
          </a:p>
          <a:p>
            <a:r>
              <a:rPr lang="en-US" altLang="zh-TW" dirty="0" smtClean="0"/>
              <a:t>Experimental result</a:t>
            </a:r>
          </a:p>
          <a:p>
            <a:r>
              <a:rPr lang="en-US" altLang="zh-TW" dirty="0" smtClean="0">
                <a:solidFill>
                  <a:srgbClr val="FF0000"/>
                </a:solidFill>
              </a:rPr>
              <a:t>Conclusion</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42</a:t>
            </a:fld>
            <a:endParaRPr lang="zh-TW" altLang="en-US"/>
          </a:p>
        </p:txBody>
      </p:sp>
    </p:spTree>
    <p:extLst>
      <p:ext uri="{BB962C8B-B14F-4D97-AF65-F5344CB8AC3E}">
        <p14:creationId xmlns:p14="http://schemas.microsoft.com/office/powerpoint/2010/main" val="12213457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sp>
        <p:nvSpPr>
          <p:cNvPr id="3" name="內容版面配置區 2"/>
          <p:cNvSpPr>
            <a:spLocks noGrp="1"/>
          </p:cNvSpPr>
          <p:nvPr>
            <p:ph idx="1"/>
          </p:nvPr>
        </p:nvSpPr>
        <p:spPr/>
        <p:txBody>
          <a:bodyPr/>
          <a:lstStyle/>
          <a:p>
            <a:pPr algn="just"/>
            <a:r>
              <a:rPr lang="en-US" altLang="zh-TW" dirty="0" smtClean="0"/>
              <a:t>In this paper, we proposed the malware process detection method with two stage DNNs for infection detection. </a:t>
            </a:r>
          </a:p>
          <a:p>
            <a:pPr algn="just"/>
            <a:r>
              <a:rPr lang="en-US" altLang="zh-TW" dirty="0" smtClean="0"/>
              <a:t>Our proposal detects malware process by classifying the feature images by the CNN. </a:t>
            </a:r>
          </a:p>
          <a:p>
            <a:pPr algn="just"/>
            <a:r>
              <a:rPr lang="en-US" altLang="zh-TW" dirty="0" smtClean="0"/>
              <a:t>The feature image is generated from extracted behavioral features by behavioral language model which is constructed with LSTM. </a:t>
            </a:r>
          </a:p>
          <a:p>
            <a:pPr algn="just"/>
            <a:r>
              <a:rPr lang="en-US" altLang="zh-TW" dirty="0" smtClean="0"/>
              <a:t>We compared the result of validation which was performed in several conditions and got best result AUC= 0.96</a:t>
            </a:r>
            <a:endParaRPr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43</a:t>
            </a:fld>
            <a:endParaRPr lang="zh-TW" altLang="en-US"/>
          </a:p>
        </p:txBody>
      </p:sp>
    </p:spTree>
    <p:extLst>
      <p:ext uri="{BB962C8B-B14F-4D97-AF65-F5344CB8AC3E}">
        <p14:creationId xmlns:p14="http://schemas.microsoft.com/office/powerpoint/2010/main" val="1436446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Motivation</a:t>
            </a:r>
          </a:p>
          <a:p>
            <a:r>
              <a:rPr lang="en-US" altLang="zh-TW" dirty="0" smtClean="0">
                <a:solidFill>
                  <a:srgbClr val="FF0000"/>
                </a:solidFill>
              </a:rPr>
              <a:t>Background</a:t>
            </a:r>
          </a:p>
          <a:p>
            <a:r>
              <a:rPr lang="en-US" altLang="zh-TW" dirty="0" smtClean="0"/>
              <a:t>Proposed method</a:t>
            </a:r>
          </a:p>
          <a:p>
            <a:r>
              <a:rPr lang="en-US" altLang="zh-TW" dirty="0" smtClean="0"/>
              <a:t>Experimental result</a:t>
            </a:r>
          </a:p>
          <a:p>
            <a:r>
              <a:rPr lang="en-US" altLang="zh-TW" dirty="0" smtClean="0"/>
              <a:t>Conclusion</a:t>
            </a:r>
            <a:endParaRPr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5</a:t>
            </a:fld>
            <a:endParaRPr lang="zh-TW" altLang="en-US"/>
          </a:p>
        </p:txBody>
      </p:sp>
    </p:spTree>
    <p:extLst>
      <p:ext uri="{BB962C8B-B14F-4D97-AF65-F5344CB8AC3E}">
        <p14:creationId xmlns:p14="http://schemas.microsoft.com/office/powerpoint/2010/main" val="2626083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Background</a:t>
            </a:r>
            <a:endParaRPr lang="zh-TW" altLang="en-US" dirty="0"/>
          </a:p>
        </p:txBody>
      </p:sp>
      <p:sp>
        <p:nvSpPr>
          <p:cNvPr id="3" name="內容版面配置區 2"/>
          <p:cNvSpPr>
            <a:spLocks noGrp="1"/>
          </p:cNvSpPr>
          <p:nvPr>
            <p:ph idx="1"/>
          </p:nvPr>
        </p:nvSpPr>
        <p:spPr/>
        <p:txBody>
          <a:bodyPr/>
          <a:lstStyle/>
          <a:p>
            <a:pPr algn="just"/>
            <a:r>
              <a:rPr lang="en-US" altLang="zh-TW" dirty="0"/>
              <a:t>CNN(Convolutional Neural Network)</a:t>
            </a:r>
          </a:p>
          <a:p>
            <a:pPr lvl="1" algn="just"/>
            <a:r>
              <a:rPr lang="en-US" altLang="zh-TW" dirty="0" smtClean="0"/>
              <a:t>Learning directly from images.</a:t>
            </a:r>
          </a:p>
          <a:p>
            <a:pPr lvl="1" algn="just"/>
            <a:r>
              <a:rPr lang="en-US" altLang="zh-TW" dirty="0" smtClean="0"/>
              <a:t>We can train CNN to do image analysis, including scene classification, object detection, segmentation and image processing.</a:t>
            </a:r>
          </a:p>
          <a:p>
            <a:pPr lvl="1" algn="just"/>
            <a:r>
              <a:rPr lang="en-US" altLang="zh-TW" dirty="0" smtClean="0"/>
              <a:t>CNN have three key concepts,</a:t>
            </a:r>
          </a:p>
          <a:p>
            <a:pPr marL="1371600" lvl="2" indent="-457200" algn="just">
              <a:buFont typeface="+mj-lt"/>
              <a:buAutoNum type="arabicPeriod"/>
            </a:pPr>
            <a:r>
              <a:rPr lang="en-US" altLang="zh-TW" dirty="0"/>
              <a:t>L</a:t>
            </a:r>
            <a:r>
              <a:rPr lang="en-US" altLang="zh-TW" dirty="0" smtClean="0"/>
              <a:t>ocal receptive fields</a:t>
            </a:r>
          </a:p>
          <a:p>
            <a:pPr marL="1371600" lvl="2" indent="-457200" algn="just">
              <a:buFont typeface="+mj-lt"/>
              <a:buAutoNum type="arabicPeriod"/>
            </a:pPr>
            <a:r>
              <a:rPr lang="en-US" altLang="zh-TW" dirty="0" smtClean="0"/>
              <a:t>Shared weights and biases</a:t>
            </a:r>
          </a:p>
          <a:p>
            <a:pPr marL="1371600" lvl="2" indent="-457200" algn="just">
              <a:buFont typeface="+mj-lt"/>
              <a:buAutoNum type="arabicPeriod"/>
            </a:pPr>
            <a:r>
              <a:rPr lang="en-US" altLang="zh-TW" dirty="0" smtClean="0"/>
              <a:t>Pooling</a:t>
            </a:r>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6</a:t>
            </a:fld>
            <a:endParaRPr lang="zh-TW" altLang="en-US"/>
          </a:p>
        </p:txBody>
      </p:sp>
    </p:spTree>
    <p:extLst>
      <p:ext uri="{BB962C8B-B14F-4D97-AF65-F5344CB8AC3E}">
        <p14:creationId xmlns:p14="http://schemas.microsoft.com/office/powerpoint/2010/main" val="1902569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CNN</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smtClean="0"/>
              <a:t>Difference between CNN and typical neural network:</a:t>
            </a:r>
          </a:p>
          <a:p>
            <a:pPr lvl="1" algn="just"/>
            <a:r>
              <a:rPr kumimoji="1" lang="en-US" altLang="zh-TW" dirty="0" smtClean="0"/>
              <a:t>Typical </a:t>
            </a:r>
            <a:r>
              <a:rPr kumimoji="1" lang="en-US" altLang="zh-TW" dirty="0"/>
              <a:t>neural </a:t>
            </a:r>
            <a:r>
              <a:rPr kumimoji="1" lang="en-US" altLang="zh-TW" dirty="0" smtClean="0"/>
              <a:t>network, each neuron in the input layer is connected to a neuron in the hidden layer.</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7</a:t>
            </a:fld>
            <a:endParaRPr lang="zh-TW" altLang="en-US"/>
          </a:p>
        </p:txBody>
      </p:sp>
      <p:grpSp>
        <p:nvGrpSpPr>
          <p:cNvPr id="106" name="群組 105"/>
          <p:cNvGrpSpPr/>
          <p:nvPr/>
        </p:nvGrpSpPr>
        <p:grpSpPr>
          <a:xfrm>
            <a:off x="3593935" y="3404110"/>
            <a:ext cx="4870450" cy="2972163"/>
            <a:chOff x="3593935" y="3708400"/>
            <a:chExt cx="4870450" cy="2972163"/>
          </a:xfrm>
        </p:grpSpPr>
        <p:sp>
          <p:nvSpPr>
            <p:cNvPr id="9" name="橢圓 8"/>
            <p:cNvSpPr/>
            <p:nvPr/>
          </p:nvSpPr>
          <p:spPr>
            <a:xfrm>
              <a:off x="5870073" y="370840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5870073" y="440444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5870073" y="510049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5870073" y="579654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4231104" y="406132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4231104" y="475737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4231104" y="545342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橢圓 15"/>
            <p:cNvSpPr/>
            <p:nvPr/>
          </p:nvSpPr>
          <p:spPr>
            <a:xfrm>
              <a:off x="7426164" y="439731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7" name="橢圓 16"/>
            <p:cNvSpPr/>
            <p:nvPr/>
          </p:nvSpPr>
          <p:spPr>
            <a:xfrm>
              <a:off x="7426164" y="509336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3" name="文字方塊 22"/>
            <p:cNvSpPr txBox="1"/>
            <p:nvPr/>
          </p:nvSpPr>
          <p:spPr>
            <a:xfrm>
              <a:off x="4037265" y="6311231"/>
              <a:ext cx="774571" cy="369332"/>
            </a:xfrm>
            <a:prstGeom prst="rect">
              <a:avLst/>
            </a:prstGeom>
            <a:noFill/>
          </p:spPr>
          <p:txBody>
            <a:bodyPr wrap="none" rtlCol="0">
              <a:spAutoFit/>
            </a:bodyPr>
            <a:lstStyle/>
            <a:p>
              <a:r>
                <a:rPr kumimoji="1" lang="en-US" altLang="zh-TW" dirty="0" smtClean="0"/>
                <a:t>Inputs</a:t>
              </a:r>
              <a:endParaRPr kumimoji="1" lang="zh-TW" altLang="en-US" dirty="0"/>
            </a:p>
          </p:txBody>
        </p:sp>
        <p:sp>
          <p:nvSpPr>
            <p:cNvPr id="24" name="文字方塊 23"/>
            <p:cNvSpPr txBox="1"/>
            <p:nvPr/>
          </p:nvSpPr>
          <p:spPr>
            <a:xfrm>
              <a:off x="5352718" y="6311231"/>
              <a:ext cx="1377300" cy="369332"/>
            </a:xfrm>
            <a:prstGeom prst="rect">
              <a:avLst/>
            </a:prstGeom>
            <a:noFill/>
          </p:spPr>
          <p:txBody>
            <a:bodyPr wrap="none" rtlCol="0">
              <a:spAutoFit/>
            </a:bodyPr>
            <a:lstStyle/>
            <a:p>
              <a:r>
                <a:rPr kumimoji="1" lang="en-US" altLang="zh-TW" dirty="0" smtClean="0"/>
                <a:t>Hidden layer</a:t>
              </a:r>
              <a:endParaRPr kumimoji="1" lang="zh-TW" altLang="en-US" dirty="0"/>
            </a:p>
          </p:txBody>
        </p:sp>
        <p:sp>
          <p:nvSpPr>
            <p:cNvPr id="25" name="文字方塊 24"/>
            <p:cNvSpPr txBox="1"/>
            <p:nvPr/>
          </p:nvSpPr>
          <p:spPr>
            <a:xfrm>
              <a:off x="7162802" y="6311231"/>
              <a:ext cx="946255" cy="369332"/>
            </a:xfrm>
            <a:prstGeom prst="rect">
              <a:avLst/>
            </a:prstGeom>
            <a:noFill/>
          </p:spPr>
          <p:txBody>
            <a:bodyPr wrap="none" rtlCol="0">
              <a:spAutoFit/>
            </a:bodyPr>
            <a:lstStyle/>
            <a:p>
              <a:r>
                <a:rPr kumimoji="1" lang="en-US" altLang="zh-TW" dirty="0" smtClean="0"/>
                <a:t>Outputs</a:t>
              </a:r>
              <a:endParaRPr kumimoji="1" lang="zh-TW" altLang="en-US" dirty="0"/>
            </a:p>
          </p:txBody>
        </p:sp>
        <p:cxnSp>
          <p:nvCxnSpPr>
            <p:cNvPr id="29" name="直線箭頭接點 28"/>
            <p:cNvCxnSpPr>
              <a:endCxn id="13" idx="2"/>
            </p:cNvCxnSpPr>
            <p:nvPr/>
          </p:nvCxnSpPr>
          <p:spPr>
            <a:xfrm>
              <a:off x="3593935" y="4264025"/>
              <a:ext cx="637169" cy="45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箭頭接點 33"/>
            <p:cNvCxnSpPr>
              <a:endCxn id="14" idx="2"/>
            </p:cNvCxnSpPr>
            <p:nvPr/>
          </p:nvCxnSpPr>
          <p:spPr>
            <a:xfrm flipV="1">
              <a:off x="3597110" y="4964587"/>
              <a:ext cx="633994" cy="1113"/>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37" name="直線箭頭接點 36"/>
            <p:cNvCxnSpPr>
              <a:endCxn id="15" idx="2"/>
            </p:cNvCxnSpPr>
            <p:nvPr/>
          </p:nvCxnSpPr>
          <p:spPr>
            <a:xfrm flipV="1">
              <a:off x="3600285" y="5660636"/>
              <a:ext cx="630819" cy="356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40" name="直線箭頭接點 39"/>
            <p:cNvCxnSpPr>
              <a:stCxn id="16" idx="6"/>
            </p:cNvCxnSpPr>
            <p:nvPr/>
          </p:nvCxnSpPr>
          <p:spPr>
            <a:xfrm>
              <a:off x="7827216" y="4604528"/>
              <a:ext cx="624469" cy="1894"/>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43" name="直線箭頭接點 42"/>
            <p:cNvCxnSpPr>
              <a:stCxn id="17" idx="6"/>
            </p:cNvCxnSpPr>
            <p:nvPr/>
          </p:nvCxnSpPr>
          <p:spPr>
            <a:xfrm flipV="1">
              <a:off x="7827216" y="5298572"/>
              <a:ext cx="637169" cy="2005"/>
            </a:xfrm>
            <a:prstGeom prst="straightConnector1">
              <a:avLst/>
            </a:prstGeom>
            <a:ln w="190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48" name="直線接點 47"/>
            <p:cNvCxnSpPr>
              <a:stCxn id="13" idx="6"/>
              <a:endCxn id="9" idx="2"/>
            </p:cNvCxnSpPr>
            <p:nvPr/>
          </p:nvCxnSpPr>
          <p:spPr>
            <a:xfrm flipV="1">
              <a:off x="4632156" y="3915611"/>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9" name="直線接點 48"/>
            <p:cNvCxnSpPr>
              <a:stCxn id="13" idx="6"/>
              <a:endCxn id="10" idx="2"/>
            </p:cNvCxnSpPr>
            <p:nvPr/>
          </p:nvCxnSpPr>
          <p:spPr>
            <a:xfrm>
              <a:off x="4632156" y="4268538"/>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2" name="直線接點 51"/>
            <p:cNvCxnSpPr>
              <a:stCxn id="13" idx="6"/>
              <a:endCxn id="11" idx="2"/>
            </p:cNvCxnSpPr>
            <p:nvPr/>
          </p:nvCxnSpPr>
          <p:spPr>
            <a:xfrm>
              <a:off x="4632156" y="4268538"/>
              <a:ext cx="1237917" cy="10391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5" name="直線接點 54"/>
            <p:cNvCxnSpPr>
              <a:stCxn id="13" idx="6"/>
              <a:endCxn id="12" idx="2"/>
            </p:cNvCxnSpPr>
            <p:nvPr/>
          </p:nvCxnSpPr>
          <p:spPr>
            <a:xfrm>
              <a:off x="4632156" y="4268538"/>
              <a:ext cx="1237917" cy="173522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8" name="直線接點 57"/>
            <p:cNvCxnSpPr>
              <a:stCxn id="14" idx="6"/>
              <a:endCxn id="9" idx="2"/>
            </p:cNvCxnSpPr>
            <p:nvPr/>
          </p:nvCxnSpPr>
          <p:spPr>
            <a:xfrm flipV="1">
              <a:off x="4632156" y="3915611"/>
              <a:ext cx="1237917" cy="10489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61" name="直線接點 60"/>
            <p:cNvCxnSpPr>
              <a:stCxn id="14" idx="6"/>
              <a:endCxn id="10" idx="2"/>
            </p:cNvCxnSpPr>
            <p:nvPr/>
          </p:nvCxnSpPr>
          <p:spPr>
            <a:xfrm flipV="1">
              <a:off x="4632156" y="4611660"/>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64" name="直線接點 63"/>
            <p:cNvCxnSpPr>
              <a:stCxn id="14" idx="6"/>
              <a:endCxn id="11" idx="2"/>
            </p:cNvCxnSpPr>
            <p:nvPr/>
          </p:nvCxnSpPr>
          <p:spPr>
            <a:xfrm>
              <a:off x="4632156" y="4964587"/>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67" name="直線接點 66"/>
            <p:cNvCxnSpPr>
              <a:stCxn id="14" idx="6"/>
              <a:endCxn id="12" idx="2"/>
            </p:cNvCxnSpPr>
            <p:nvPr/>
          </p:nvCxnSpPr>
          <p:spPr>
            <a:xfrm>
              <a:off x="4632156" y="4964587"/>
              <a:ext cx="1237917" cy="103917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70" name="直線接點 69"/>
            <p:cNvCxnSpPr>
              <a:stCxn id="15" idx="6"/>
              <a:endCxn id="9" idx="2"/>
            </p:cNvCxnSpPr>
            <p:nvPr/>
          </p:nvCxnSpPr>
          <p:spPr>
            <a:xfrm flipV="1">
              <a:off x="4632156" y="3915611"/>
              <a:ext cx="1237917" cy="174502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73" name="直線接點 72"/>
            <p:cNvCxnSpPr>
              <a:stCxn id="15" idx="6"/>
              <a:endCxn id="10" idx="2"/>
            </p:cNvCxnSpPr>
            <p:nvPr/>
          </p:nvCxnSpPr>
          <p:spPr>
            <a:xfrm flipV="1">
              <a:off x="4632156" y="4611660"/>
              <a:ext cx="1237917" cy="104897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76" name="直線接點 75"/>
            <p:cNvCxnSpPr>
              <a:stCxn id="15" idx="6"/>
              <a:endCxn id="11" idx="2"/>
            </p:cNvCxnSpPr>
            <p:nvPr/>
          </p:nvCxnSpPr>
          <p:spPr>
            <a:xfrm flipV="1">
              <a:off x="4632156" y="5307709"/>
              <a:ext cx="1237917" cy="35292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79" name="直線接點 78"/>
            <p:cNvCxnSpPr>
              <a:stCxn id="15" idx="6"/>
              <a:endCxn id="12" idx="2"/>
            </p:cNvCxnSpPr>
            <p:nvPr/>
          </p:nvCxnSpPr>
          <p:spPr>
            <a:xfrm>
              <a:off x="4632156" y="5660636"/>
              <a:ext cx="1237917" cy="3431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82" name="直線接點 81"/>
            <p:cNvCxnSpPr>
              <a:stCxn id="9" idx="6"/>
              <a:endCxn id="16" idx="2"/>
            </p:cNvCxnSpPr>
            <p:nvPr/>
          </p:nvCxnSpPr>
          <p:spPr>
            <a:xfrm>
              <a:off x="6271125" y="3915611"/>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85" name="直線接點 84"/>
            <p:cNvCxnSpPr>
              <a:stCxn id="9" idx="6"/>
              <a:endCxn id="17" idx="2"/>
            </p:cNvCxnSpPr>
            <p:nvPr/>
          </p:nvCxnSpPr>
          <p:spPr>
            <a:xfrm>
              <a:off x="6271125" y="3915611"/>
              <a:ext cx="1155039" cy="1384966"/>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88" name="直線接點 87"/>
            <p:cNvCxnSpPr>
              <a:stCxn id="10" idx="6"/>
              <a:endCxn id="17" idx="2"/>
            </p:cNvCxnSpPr>
            <p:nvPr/>
          </p:nvCxnSpPr>
          <p:spPr>
            <a:xfrm>
              <a:off x="6271125" y="4611660"/>
              <a:ext cx="1155039" cy="6889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91" name="直線接點 90"/>
            <p:cNvCxnSpPr>
              <a:stCxn id="10" idx="6"/>
              <a:endCxn id="16" idx="2"/>
            </p:cNvCxnSpPr>
            <p:nvPr/>
          </p:nvCxnSpPr>
          <p:spPr>
            <a:xfrm flipV="1">
              <a:off x="6271125" y="4604528"/>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94" name="直線接點 93"/>
            <p:cNvCxnSpPr>
              <a:stCxn id="11" idx="6"/>
              <a:endCxn id="16" idx="2"/>
            </p:cNvCxnSpPr>
            <p:nvPr/>
          </p:nvCxnSpPr>
          <p:spPr>
            <a:xfrm flipV="1">
              <a:off x="6271125" y="4604528"/>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97" name="直線接點 96"/>
            <p:cNvCxnSpPr>
              <a:stCxn id="11" idx="6"/>
              <a:endCxn id="17" idx="2"/>
            </p:cNvCxnSpPr>
            <p:nvPr/>
          </p:nvCxnSpPr>
          <p:spPr>
            <a:xfrm flipV="1">
              <a:off x="6271125" y="5300577"/>
              <a:ext cx="1155039" cy="713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0" name="直線接點 99"/>
            <p:cNvCxnSpPr>
              <a:stCxn id="12" idx="6"/>
              <a:endCxn id="16" idx="2"/>
            </p:cNvCxnSpPr>
            <p:nvPr/>
          </p:nvCxnSpPr>
          <p:spPr>
            <a:xfrm flipV="1">
              <a:off x="6271125" y="4604528"/>
              <a:ext cx="1155039" cy="1399230"/>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3" name="直線接點 102"/>
            <p:cNvCxnSpPr>
              <a:stCxn id="12" idx="6"/>
              <a:endCxn id="17" idx="2"/>
            </p:cNvCxnSpPr>
            <p:nvPr/>
          </p:nvCxnSpPr>
          <p:spPr>
            <a:xfrm flipV="1">
              <a:off x="6271125" y="5300577"/>
              <a:ext cx="1155039" cy="703181"/>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3309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CNN(cont.)</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smtClean="0"/>
              <a:t>Difference between CNN and typical neural network:</a:t>
            </a:r>
          </a:p>
          <a:p>
            <a:pPr lvl="1" algn="just"/>
            <a:r>
              <a:rPr kumimoji="1" lang="en-US" altLang="zh-TW" dirty="0" smtClean="0"/>
              <a:t>However in CNN, only a small region of input layer neurons connect to neurons in the hidden layer, and these regions are referred to as local receptive fields.</a:t>
            </a:r>
          </a:p>
          <a:p>
            <a:pPr lvl="1" algn="just"/>
            <a:r>
              <a:rPr kumimoji="1" lang="en-US" altLang="zh-TW" dirty="0" smtClean="0"/>
              <a:t>The local </a:t>
            </a:r>
            <a:r>
              <a:rPr kumimoji="1" lang="en-US" altLang="zh-TW" dirty="0"/>
              <a:t>receptive </a:t>
            </a:r>
            <a:r>
              <a:rPr kumimoji="1" lang="en-US" altLang="zh-TW" dirty="0" smtClean="0"/>
              <a:t>field is translated across an image to create a feature map from the input layer to the hidden layer neurons.</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8</a:t>
            </a:fld>
            <a:endParaRPr lang="zh-TW" altLang="en-US"/>
          </a:p>
        </p:txBody>
      </p:sp>
      <p:sp>
        <p:nvSpPr>
          <p:cNvPr id="8" name="橢圓 7"/>
          <p:cNvSpPr/>
          <p:nvPr/>
        </p:nvSpPr>
        <p:spPr>
          <a:xfrm>
            <a:off x="2957097" y="430195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 name="橢圓 8"/>
          <p:cNvSpPr/>
          <p:nvPr/>
        </p:nvSpPr>
        <p:spPr>
          <a:xfrm>
            <a:off x="2957097" y="485093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2957097" y="539991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2957097" y="59489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3535504" y="4291256"/>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3535504" y="484024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3535504" y="538922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3535504" y="593820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橢圓 15"/>
          <p:cNvSpPr/>
          <p:nvPr/>
        </p:nvSpPr>
        <p:spPr>
          <a:xfrm>
            <a:off x="4113911" y="42966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7" name="橢圓 16"/>
          <p:cNvSpPr/>
          <p:nvPr/>
        </p:nvSpPr>
        <p:spPr>
          <a:xfrm>
            <a:off x="4113911" y="484558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8" name="橢圓 17"/>
          <p:cNvSpPr/>
          <p:nvPr/>
        </p:nvSpPr>
        <p:spPr>
          <a:xfrm>
            <a:off x="4113911" y="539457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9" name="橢圓 18"/>
          <p:cNvSpPr/>
          <p:nvPr/>
        </p:nvSpPr>
        <p:spPr>
          <a:xfrm>
            <a:off x="4113911" y="594355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4" name="橢圓 23"/>
          <p:cNvSpPr/>
          <p:nvPr/>
        </p:nvSpPr>
        <p:spPr>
          <a:xfrm>
            <a:off x="4692318" y="428590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5" name="橢圓 24"/>
          <p:cNvSpPr/>
          <p:nvPr/>
        </p:nvSpPr>
        <p:spPr>
          <a:xfrm>
            <a:off x="4692318" y="483489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6" name="橢圓 25"/>
          <p:cNvSpPr/>
          <p:nvPr/>
        </p:nvSpPr>
        <p:spPr>
          <a:xfrm>
            <a:off x="4692318" y="538387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7" name="橢圓 26"/>
          <p:cNvSpPr/>
          <p:nvPr/>
        </p:nvSpPr>
        <p:spPr>
          <a:xfrm>
            <a:off x="4692318" y="593286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2" name="橢圓 31"/>
          <p:cNvSpPr/>
          <p:nvPr/>
        </p:nvSpPr>
        <p:spPr>
          <a:xfrm>
            <a:off x="8833852" y="428499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3" name="橢圓 32"/>
          <p:cNvSpPr/>
          <p:nvPr/>
        </p:nvSpPr>
        <p:spPr>
          <a:xfrm>
            <a:off x="8833852" y="591682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34" name="直線接點 33"/>
          <p:cNvCxnSpPr>
            <a:stCxn id="28" idx="7"/>
            <a:endCxn id="32" idx="2"/>
          </p:cNvCxnSpPr>
          <p:nvPr/>
        </p:nvCxnSpPr>
        <p:spPr>
          <a:xfrm flipV="1">
            <a:off x="6627259" y="4492205"/>
            <a:ext cx="2206593" cy="35345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7" name="直線接點 36"/>
          <p:cNvCxnSpPr>
            <a:stCxn id="28" idx="5"/>
            <a:endCxn id="33" idx="2"/>
          </p:cNvCxnSpPr>
          <p:nvPr/>
        </p:nvCxnSpPr>
        <p:spPr>
          <a:xfrm>
            <a:off x="6627259" y="5138703"/>
            <a:ext cx="2206593" cy="98532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直線接點 41"/>
          <p:cNvCxnSpPr>
            <a:stCxn id="30" idx="7"/>
            <a:endCxn id="32" idx="2"/>
          </p:cNvCxnSpPr>
          <p:nvPr/>
        </p:nvCxnSpPr>
        <p:spPr>
          <a:xfrm flipV="1">
            <a:off x="7205666" y="4492205"/>
            <a:ext cx="1628186" cy="34276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5" name="直線接點 44"/>
          <p:cNvCxnSpPr>
            <a:stCxn id="30" idx="5"/>
            <a:endCxn id="33" idx="2"/>
          </p:cNvCxnSpPr>
          <p:nvPr/>
        </p:nvCxnSpPr>
        <p:spPr>
          <a:xfrm>
            <a:off x="7205666" y="5128009"/>
            <a:ext cx="1628186" cy="996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8" name="直線接點 47"/>
          <p:cNvCxnSpPr>
            <a:stCxn id="29" idx="7"/>
            <a:endCxn id="32" idx="2"/>
          </p:cNvCxnSpPr>
          <p:nvPr/>
        </p:nvCxnSpPr>
        <p:spPr>
          <a:xfrm flipV="1">
            <a:off x="6627259" y="4492205"/>
            <a:ext cx="2206593" cy="103612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1" name="直線接點 50"/>
          <p:cNvCxnSpPr>
            <a:stCxn id="29" idx="5"/>
            <a:endCxn id="33" idx="2"/>
          </p:cNvCxnSpPr>
          <p:nvPr/>
        </p:nvCxnSpPr>
        <p:spPr>
          <a:xfrm>
            <a:off x="6627259" y="5821367"/>
            <a:ext cx="2206593" cy="30266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4" name="直線接點 53"/>
          <p:cNvCxnSpPr>
            <a:stCxn id="31" idx="7"/>
            <a:endCxn id="32" idx="2"/>
          </p:cNvCxnSpPr>
          <p:nvPr/>
        </p:nvCxnSpPr>
        <p:spPr>
          <a:xfrm flipV="1">
            <a:off x="7205666" y="4492205"/>
            <a:ext cx="1628186" cy="102542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7" name="直線接點 56"/>
          <p:cNvCxnSpPr>
            <a:stCxn id="31" idx="5"/>
            <a:endCxn id="33" idx="2"/>
          </p:cNvCxnSpPr>
          <p:nvPr/>
        </p:nvCxnSpPr>
        <p:spPr>
          <a:xfrm>
            <a:off x="7205666" y="5810673"/>
            <a:ext cx="1628186" cy="31335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
        <p:nvSpPr>
          <p:cNvPr id="28" name="橢圓 27"/>
          <p:cNvSpPr/>
          <p:nvPr/>
        </p:nvSpPr>
        <p:spPr>
          <a:xfrm>
            <a:off x="6284940" y="478497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9" name="橢圓 28"/>
          <p:cNvSpPr/>
          <p:nvPr/>
        </p:nvSpPr>
        <p:spPr>
          <a:xfrm>
            <a:off x="6284940" y="546763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0" name="橢圓 29"/>
          <p:cNvSpPr/>
          <p:nvPr/>
        </p:nvSpPr>
        <p:spPr>
          <a:xfrm>
            <a:off x="6863347" y="477427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1" name="橢圓 30"/>
          <p:cNvSpPr/>
          <p:nvPr/>
        </p:nvSpPr>
        <p:spPr>
          <a:xfrm>
            <a:off x="6863347" y="545694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423099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CNN(cont.)</a:t>
            </a:r>
            <a:endParaRPr kumimoji="1" lang="zh-TW" altLang="en-US" dirty="0"/>
          </a:p>
        </p:txBody>
      </p:sp>
      <p:sp>
        <p:nvSpPr>
          <p:cNvPr id="3" name="內容版面配置區 2"/>
          <p:cNvSpPr>
            <a:spLocks noGrp="1"/>
          </p:cNvSpPr>
          <p:nvPr>
            <p:ph idx="1"/>
          </p:nvPr>
        </p:nvSpPr>
        <p:spPr/>
        <p:txBody>
          <a:bodyPr/>
          <a:lstStyle/>
          <a:p>
            <a:pPr algn="just"/>
            <a:r>
              <a:rPr kumimoji="1" lang="en-US" altLang="zh-TW" dirty="0" smtClean="0"/>
              <a:t>Difference between CNN and typical neural network:</a:t>
            </a:r>
          </a:p>
          <a:p>
            <a:pPr lvl="1" algn="just"/>
            <a:r>
              <a:rPr kumimoji="1" lang="en-US" altLang="zh-TW" dirty="0" smtClean="0"/>
              <a:t>However in CNN, only a small region of input layer neurons connect to neurons in the hidden layer, and these regions are referred to as local receptive fields.</a:t>
            </a:r>
          </a:p>
          <a:p>
            <a:pPr lvl="1" algn="just"/>
            <a:r>
              <a:rPr kumimoji="1" lang="en-US" altLang="zh-TW" dirty="0" smtClean="0"/>
              <a:t>The local </a:t>
            </a:r>
            <a:r>
              <a:rPr kumimoji="1" lang="en-US" altLang="zh-TW" dirty="0"/>
              <a:t>receptive </a:t>
            </a:r>
            <a:r>
              <a:rPr kumimoji="1" lang="en-US" altLang="zh-TW" dirty="0" smtClean="0"/>
              <a:t>field is translated across an image to create a feature map from the input layer to the hidden layer neurons.</a:t>
            </a:r>
            <a:endParaRPr kumimoji="1" lang="zh-TW" altLang="en-US" dirty="0"/>
          </a:p>
        </p:txBody>
      </p:sp>
      <p:sp>
        <p:nvSpPr>
          <p:cNvPr id="4" name="投影片編號版面配置區 3"/>
          <p:cNvSpPr>
            <a:spLocks noGrp="1"/>
          </p:cNvSpPr>
          <p:nvPr>
            <p:ph type="sldNum" sz="quarter" idx="12"/>
          </p:nvPr>
        </p:nvSpPr>
        <p:spPr/>
        <p:txBody>
          <a:bodyPr/>
          <a:lstStyle/>
          <a:p>
            <a:fld id="{D64660A6-37EC-40FB-9666-C6BBCBC0656F}" type="slidenum">
              <a:rPr lang="zh-TW" altLang="en-US" smtClean="0"/>
              <a:t>9</a:t>
            </a:fld>
            <a:endParaRPr lang="zh-TW" altLang="en-US"/>
          </a:p>
        </p:txBody>
      </p:sp>
      <p:sp>
        <p:nvSpPr>
          <p:cNvPr id="9" name="橢圓 8"/>
          <p:cNvSpPr/>
          <p:nvPr/>
        </p:nvSpPr>
        <p:spPr>
          <a:xfrm>
            <a:off x="2957097" y="4301951"/>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橢圓 9"/>
          <p:cNvSpPr/>
          <p:nvPr/>
        </p:nvSpPr>
        <p:spPr>
          <a:xfrm>
            <a:off x="2957097" y="4850935"/>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橢圓 10"/>
          <p:cNvSpPr/>
          <p:nvPr/>
        </p:nvSpPr>
        <p:spPr>
          <a:xfrm>
            <a:off x="2957097" y="539991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 name="橢圓 11"/>
          <p:cNvSpPr/>
          <p:nvPr/>
        </p:nvSpPr>
        <p:spPr>
          <a:xfrm>
            <a:off x="2957097" y="59489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橢圓 12"/>
          <p:cNvSpPr/>
          <p:nvPr/>
        </p:nvSpPr>
        <p:spPr>
          <a:xfrm>
            <a:off x="3535504" y="4291256"/>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 name="橢圓 13"/>
          <p:cNvSpPr/>
          <p:nvPr/>
        </p:nvSpPr>
        <p:spPr>
          <a:xfrm>
            <a:off x="3535504" y="4840240"/>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5" name="橢圓 14"/>
          <p:cNvSpPr/>
          <p:nvPr/>
        </p:nvSpPr>
        <p:spPr>
          <a:xfrm>
            <a:off x="3535504" y="538922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6" name="橢圓 15"/>
          <p:cNvSpPr/>
          <p:nvPr/>
        </p:nvSpPr>
        <p:spPr>
          <a:xfrm>
            <a:off x="3535504" y="5938208"/>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7" name="橢圓 16"/>
          <p:cNvSpPr/>
          <p:nvPr/>
        </p:nvSpPr>
        <p:spPr>
          <a:xfrm>
            <a:off x="4113911" y="429660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8" name="橢圓 17"/>
          <p:cNvSpPr/>
          <p:nvPr/>
        </p:nvSpPr>
        <p:spPr>
          <a:xfrm>
            <a:off x="4113911" y="484558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9" name="橢圓 18"/>
          <p:cNvSpPr/>
          <p:nvPr/>
        </p:nvSpPr>
        <p:spPr>
          <a:xfrm>
            <a:off x="4113911" y="539457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0" name="橢圓 19"/>
          <p:cNvSpPr/>
          <p:nvPr/>
        </p:nvSpPr>
        <p:spPr>
          <a:xfrm>
            <a:off x="4113911" y="5943555"/>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1" name="橢圓 20"/>
          <p:cNvSpPr/>
          <p:nvPr/>
        </p:nvSpPr>
        <p:spPr>
          <a:xfrm>
            <a:off x="4692318" y="428590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2" name="橢圓 21"/>
          <p:cNvSpPr/>
          <p:nvPr/>
        </p:nvSpPr>
        <p:spPr>
          <a:xfrm>
            <a:off x="4692318" y="483489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3" name="橢圓 22"/>
          <p:cNvSpPr/>
          <p:nvPr/>
        </p:nvSpPr>
        <p:spPr>
          <a:xfrm>
            <a:off x="4692318" y="538387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4" name="橢圓 23"/>
          <p:cNvSpPr/>
          <p:nvPr/>
        </p:nvSpPr>
        <p:spPr>
          <a:xfrm>
            <a:off x="4692318" y="5932861"/>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5" name="橢圓 24"/>
          <p:cNvSpPr/>
          <p:nvPr/>
        </p:nvSpPr>
        <p:spPr>
          <a:xfrm>
            <a:off x="8833852" y="4284994"/>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6" name="橢圓 25"/>
          <p:cNvSpPr/>
          <p:nvPr/>
        </p:nvSpPr>
        <p:spPr>
          <a:xfrm>
            <a:off x="8833852" y="5916820"/>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27" name="直線接點 26"/>
          <p:cNvCxnSpPr>
            <a:stCxn id="35" idx="7"/>
            <a:endCxn id="25" idx="2"/>
          </p:cNvCxnSpPr>
          <p:nvPr/>
        </p:nvCxnSpPr>
        <p:spPr>
          <a:xfrm flipV="1">
            <a:off x="6627259" y="4492205"/>
            <a:ext cx="2206593" cy="35345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a:stCxn id="35" idx="5"/>
            <a:endCxn id="26" idx="2"/>
          </p:cNvCxnSpPr>
          <p:nvPr/>
        </p:nvCxnSpPr>
        <p:spPr>
          <a:xfrm>
            <a:off x="6627259" y="5138703"/>
            <a:ext cx="2206593" cy="98532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直線接點 28"/>
          <p:cNvCxnSpPr>
            <a:stCxn id="37" idx="7"/>
            <a:endCxn id="25" idx="2"/>
          </p:cNvCxnSpPr>
          <p:nvPr/>
        </p:nvCxnSpPr>
        <p:spPr>
          <a:xfrm flipV="1">
            <a:off x="7205666" y="4492205"/>
            <a:ext cx="1628186" cy="342765"/>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直線接點 29"/>
          <p:cNvCxnSpPr>
            <a:stCxn id="37" idx="5"/>
            <a:endCxn id="26" idx="2"/>
          </p:cNvCxnSpPr>
          <p:nvPr/>
        </p:nvCxnSpPr>
        <p:spPr>
          <a:xfrm>
            <a:off x="7205666" y="5128009"/>
            <a:ext cx="1628186" cy="996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直線接點 30"/>
          <p:cNvCxnSpPr>
            <a:stCxn id="36" idx="7"/>
            <a:endCxn id="25" idx="2"/>
          </p:cNvCxnSpPr>
          <p:nvPr/>
        </p:nvCxnSpPr>
        <p:spPr>
          <a:xfrm flipV="1">
            <a:off x="6627259" y="4492205"/>
            <a:ext cx="2206593" cy="1036123"/>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直線接點 31"/>
          <p:cNvCxnSpPr>
            <a:stCxn id="36" idx="5"/>
            <a:endCxn id="26" idx="2"/>
          </p:cNvCxnSpPr>
          <p:nvPr/>
        </p:nvCxnSpPr>
        <p:spPr>
          <a:xfrm>
            <a:off x="6627259" y="5821367"/>
            <a:ext cx="2206593" cy="302664"/>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直線接點 32"/>
          <p:cNvCxnSpPr>
            <a:stCxn id="38" idx="7"/>
            <a:endCxn id="25" idx="2"/>
          </p:cNvCxnSpPr>
          <p:nvPr/>
        </p:nvCxnSpPr>
        <p:spPr>
          <a:xfrm flipV="1">
            <a:off x="7205666" y="4492205"/>
            <a:ext cx="1628186" cy="1025429"/>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4" name="直線接點 33"/>
          <p:cNvCxnSpPr>
            <a:stCxn id="38" idx="5"/>
            <a:endCxn id="26" idx="2"/>
          </p:cNvCxnSpPr>
          <p:nvPr/>
        </p:nvCxnSpPr>
        <p:spPr>
          <a:xfrm>
            <a:off x="7205666" y="5810673"/>
            <a:ext cx="1628186" cy="313358"/>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
        <p:nvSpPr>
          <p:cNvPr id="35" name="橢圓 34"/>
          <p:cNvSpPr/>
          <p:nvPr/>
        </p:nvSpPr>
        <p:spPr>
          <a:xfrm>
            <a:off x="6284940" y="4784973"/>
            <a:ext cx="401052" cy="414421"/>
          </a:xfrm>
          <a:prstGeom prst="ellipse">
            <a:avLst/>
          </a:prstGeom>
          <a:solidFill>
            <a:srgbClr val="3366FF"/>
          </a:solid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6" name="橢圓 35"/>
          <p:cNvSpPr/>
          <p:nvPr/>
        </p:nvSpPr>
        <p:spPr>
          <a:xfrm>
            <a:off x="6284940" y="5467637"/>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7" name="橢圓 36"/>
          <p:cNvSpPr/>
          <p:nvPr/>
        </p:nvSpPr>
        <p:spPr>
          <a:xfrm>
            <a:off x="6863347" y="4774279"/>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8" name="橢圓 37"/>
          <p:cNvSpPr/>
          <p:nvPr/>
        </p:nvSpPr>
        <p:spPr>
          <a:xfrm>
            <a:off x="6863347" y="5456943"/>
            <a:ext cx="401052" cy="414421"/>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39" name="直線接點 38"/>
          <p:cNvCxnSpPr>
            <a:stCxn id="9" idx="6"/>
            <a:endCxn id="35" idx="2"/>
          </p:cNvCxnSpPr>
          <p:nvPr/>
        </p:nvCxnSpPr>
        <p:spPr>
          <a:xfrm>
            <a:off x="3358149" y="4509162"/>
            <a:ext cx="2926791" cy="48302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直線接點 40"/>
          <p:cNvCxnSpPr>
            <a:stCxn id="13" idx="6"/>
            <a:endCxn id="35" idx="2"/>
          </p:cNvCxnSpPr>
          <p:nvPr/>
        </p:nvCxnSpPr>
        <p:spPr>
          <a:xfrm>
            <a:off x="3936556" y="4498467"/>
            <a:ext cx="2348384" cy="49371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4" name="直線接點 43"/>
          <p:cNvCxnSpPr>
            <a:stCxn id="10" idx="6"/>
            <a:endCxn id="35" idx="2"/>
          </p:cNvCxnSpPr>
          <p:nvPr/>
        </p:nvCxnSpPr>
        <p:spPr>
          <a:xfrm flipV="1">
            <a:off x="3358149" y="4992184"/>
            <a:ext cx="2926791" cy="65962"/>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7" name="直線接點 46"/>
          <p:cNvCxnSpPr>
            <a:stCxn id="14" idx="6"/>
            <a:endCxn id="35" idx="2"/>
          </p:cNvCxnSpPr>
          <p:nvPr/>
        </p:nvCxnSpPr>
        <p:spPr>
          <a:xfrm flipV="1">
            <a:off x="3936556" y="4992184"/>
            <a:ext cx="2348384" cy="55267"/>
          </a:xfrm>
          <a:prstGeom prst="line">
            <a:avLst/>
          </a:prstGeom>
          <a:ln w="19050" cmpd="sng">
            <a:solidFill>
              <a:srgbClr val="3366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364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1063</TotalTime>
  <Words>1926</Words>
  <Application>Microsoft Office PowerPoint</Application>
  <PresentationFormat>寬螢幕</PresentationFormat>
  <Paragraphs>280</Paragraphs>
  <Slides>43</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43</vt:i4>
      </vt:variant>
    </vt:vector>
  </HeadingPairs>
  <TitlesOfParts>
    <vt:vector size="48" baseType="lpstr">
      <vt:lpstr>新細明體</vt:lpstr>
      <vt:lpstr>Arial</vt:lpstr>
      <vt:lpstr>Calibri</vt:lpstr>
      <vt:lpstr>Calibri Light</vt:lpstr>
      <vt:lpstr>Office 佈景主題</vt:lpstr>
      <vt:lpstr>Malware Detection with Deep Neural Network Using Process Behavior</vt:lpstr>
      <vt:lpstr>Outline</vt:lpstr>
      <vt:lpstr>Motivation</vt:lpstr>
      <vt:lpstr>Motivation(cont.)</vt:lpstr>
      <vt:lpstr>Outline</vt:lpstr>
      <vt:lpstr>Background</vt:lpstr>
      <vt:lpstr>CNN</vt:lpstr>
      <vt:lpstr>CNN(cont.)</vt:lpstr>
      <vt:lpstr>CNN(cont.)</vt:lpstr>
      <vt:lpstr>CNN(cont.)</vt:lpstr>
      <vt:lpstr>CNN(cont.)</vt:lpstr>
      <vt:lpstr>CNN(cont.)</vt:lpstr>
      <vt:lpstr>CNN(cont.)</vt:lpstr>
      <vt:lpstr>CNN(cont.)</vt:lpstr>
      <vt:lpstr>CNN(cont.)</vt:lpstr>
      <vt:lpstr>CNN(cont.)</vt:lpstr>
      <vt:lpstr>CNN(cont.)</vt:lpstr>
      <vt:lpstr>CNN(cont.)</vt:lpstr>
      <vt:lpstr>CNN(cont.)</vt:lpstr>
      <vt:lpstr>CNN(cont.)</vt:lpstr>
      <vt:lpstr>CNN(cont.)</vt:lpstr>
      <vt:lpstr>CNN(cont.)</vt:lpstr>
      <vt:lpstr>Outline</vt:lpstr>
      <vt:lpstr>Proposed method</vt:lpstr>
      <vt:lpstr>Logging process behavior</vt:lpstr>
      <vt:lpstr>Logging process behavior(cont.)</vt:lpstr>
      <vt:lpstr>Training LSTM</vt:lpstr>
      <vt:lpstr>Training LSTM(cont.)</vt:lpstr>
      <vt:lpstr>Training LSTM(cont.)</vt:lpstr>
      <vt:lpstr>Feature extraction and imaging</vt:lpstr>
      <vt:lpstr>Feature extraction and imaging(cont.)</vt:lpstr>
      <vt:lpstr>Feature extraction and imaging(cont.)</vt:lpstr>
      <vt:lpstr>Training CNN and Perform Malware Process Detection</vt:lpstr>
      <vt:lpstr>Outline</vt:lpstr>
      <vt:lpstr>Experimental result</vt:lpstr>
      <vt:lpstr>Experimental result</vt:lpstr>
      <vt:lpstr>Experimental result</vt:lpstr>
      <vt:lpstr>Experimental result(cont.)</vt:lpstr>
      <vt:lpstr>Experimental result(cont.)</vt:lpstr>
      <vt:lpstr>Experimental result(cont.)</vt:lpstr>
      <vt:lpstr>Experimental result(cont.)</vt:lpstr>
      <vt:lpstr>Outline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Leo Chen</cp:lastModifiedBy>
  <cp:revision>411</cp:revision>
  <dcterms:created xsi:type="dcterms:W3CDTF">2018-05-16T23:24:03Z</dcterms:created>
  <dcterms:modified xsi:type="dcterms:W3CDTF">2018-05-18T03:21:55Z</dcterms:modified>
</cp:coreProperties>
</file>