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embeddedFontLst>
    <p:embeddedFont>
      <p:font typeface="Open Sans" panose="02020500000000000000" charset="0"/>
      <p:regular r:id="rId44"/>
      <p:bold r:id="rId45"/>
      <p:italic r:id="rId46"/>
      <p:boldItalic r:id="rId47"/>
    </p:embeddedFont>
    <p:embeddedFont>
      <p:font typeface="PT Sans Narrow" panose="02020500000000000000" charset="0"/>
      <p:regular r:id="rId48"/>
      <p:bold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489BE6-AF24-489F-95E7-A72AF3024C94}">
  <a:tblStyle styleId="{56489BE6-AF24-489F-95E7-A72AF3024C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08" autoAdjust="0"/>
  </p:normalViewPr>
  <p:slideViewPr>
    <p:cSldViewPr snapToGrid="0">
      <p:cViewPr varScale="1">
        <p:scale>
          <a:sx n="82" d="100"/>
          <a:sy n="82" d="100"/>
        </p:scale>
        <p:origin x="820" y="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TW" altLang="en-US" b="1" dirty="0" smtClean="0">
                <a:solidFill>
                  <a:srgbClr val="FF0000"/>
                </a:solidFill>
                <a:highlight>
                  <a:srgbClr val="FFFFFF"/>
                </a:highlight>
              </a:rPr>
              <a:t>出處要寫</a:t>
            </a:r>
            <a:endParaRPr lang="en-US" altLang="zh-TW" b="1" dirty="0" smtClean="0">
              <a:solidFill>
                <a:srgbClr val="FF0000"/>
              </a:solidFill>
              <a:highlight>
                <a:srgbClr val="FFFFFF"/>
              </a:highlight>
            </a:endParaRPr>
          </a:p>
          <a:p>
            <a:pPr marL="0" lvl="0" indent="0" rtl="0">
              <a:spcBef>
                <a:spcPts val="0"/>
              </a:spcBef>
              <a:spcAft>
                <a:spcPts val="0"/>
              </a:spcAft>
              <a:buNone/>
            </a:pPr>
            <a:r>
              <a:rPr lang="zh-TW" dirty="0" smtClean="0">
                <a:solidFill>
                  <a:srgbClr val="222222"/>
                </a:solidFill>
                <a:highlight>
                  <a:srgbClr val="FFFFFF"/>
                </a:highlight>
              </a:rPr>
              <a:t>Marcos </a:t>
            </a:r>
            <a:r>
              <a:rPr lang="zh-TW" dirty="0">
                <a:solidFill>
                  <a:srgbClr val="222222"/>
                </a:solidFill>
                <a:highlight>
                  <a:srgbClr val="FFFFFF"/>
                </a:highlight>
              </a:rPr>
              <a:t>Sebastian, IMDEA Software Institute Research Internship, CS in 阿姆斯特丹自由大學</a:t>
            </a:r>
            <a:endParaRPr dirty="0">
              <a:solidFill>
                <a:srgbClr val="222222"/>
              </a:solidFill>
              <a:highlight>
                <a:srgbClr val="FFFFFF"/>
              </a:highlight>
            </a:endParaRPr>
          </a:p>
          <a:p>
            <a:pPr marL="0" lvl="0" indent="0" rtl="0">
              <a:spcBef>
                <a:spcPts val="0"/>
              </a:spcBef>
              <a:spcAft>
                <a:spcPts val="0"/>
              </a:spcAft>
              <a:buNone/>
            </a:pPr>
            <a:r>
              <a:rPr lang="zh-TW" dirty="0">
                <a:solidFill>
                  <a:srgbClr val="222222"/>
                </a:solidFill>
                <a:highlight>
                  <a:srgbClr val="FFFFFF"/>
                </a:highlight>
              </a:rPr>
              <a:t>Richard Rivera, Software and Systems PhD, 馬德里理工大學</a:t>
            </a:r>
            <a:endParaRPr dirty="0">
              <a:solidFill>
                <a:srgbClr val="222222"/>
              </a:solidFill>
              <a:highlight>
                <a:srgbClr val="FFFFFF"/>
              </a:highlight>
            </a:endParaRPr>
          </a:p>
          <a:p>
            <a:pPr marL="0" lvl="0" indent="0" rtl="0">
              <a:spcBef>
                <a:spcPts val="0"/>
              </a:spcBef>
              <a:spcAft>
                <a:spcPts val="0"/>
              </a:spcAft>
              <a:buNone/>
            </a:pPr>
            <a:r>
              <a:rPr lang="zh-TW" dirty="0">
                <a:solidFill>
                  <a:srgbClr val="222222"/>
                </a:solidFill>
                <a:highlight>
                  <a:srgbClr val="FFFFFF"/>
                </a:highlight>
              </a:rPr>
              <a:t>Platon Kozias, Digital Systems Security - University of Piraeus, Greece</a:t>
            </a:r>
            <a:endParaRPr dirty="0">
              <a:solidFill>
                <a:srgbClr val="222222"/>
              </a:solidFill>
              <a:highlight>
                <a:srgbClr val="FFFFFF"/>
              </a:highlight>
            </a:endParaRPr>
          </a:p>
          <a:p>
            <a:pPr marL="0" lvl="0" indent="0" rtl="0">
              <a:spcBef>
                <a:spcPts val="0"/>
              </a:spcBef>
              <a:spcAft>
                <a:spcPts val="0"/>
              </a:spcAft>
              <a:buNone/>
            </a:pPr>
            <a:r>
              <a:rPr lang="zh-TW" dirty="0">
                <a:solidFill>
                  <a:srgbClr val="222222"/>
                </a:solidFill>
                <a:highlight>
                  <a:srgbClr val="FFFFFF"/>
                </a:highlight>
              </a:rPr>
              <a:t>Juan Caballero, Associate Research Professor, PhD - Carnegie Mellon University, USA</a:t>
            </a:r>
            <a:endParaRPr dirty="0">
              <a:solidFill>
                <a:srgbClr val="222222"/>
              </a:solidFill>
              <a:highlight>
                <a:srgbClr val="FFFFFF"/>
              </a:highlight>
            </a:endParaRPr>
          </a:p>
          <a:p>
            <a:pPr marL="0" lvl="0" indent="0">
              <a:spcBef>
                <a:spcPts val="0"/>
              </a:spcBef>
              <a:spcAft>
                <a:spcPts val="0"/>
              </a:spcAft>
              <a:buNone/>
            </a:pPr>
            <a:r>
              <a:rPr lang="zh-TW" dirty="0">
                <a:solidFill>
                  <a:srgbClr val="222222"/>
                </a:solidFill>
                <a:highlight>
                  <a:srgbClr val="FFFFFF"/>
                </a:highlight>
              </a:rPr>
              <a:t>IMDEA: </a:t>
            </a:r>
            <a:r>
              <a:rPr lang="zh-TW" dirty="0">
                <a:solidFill>
                  <a:srgbClr val="222222"/>
                </a:solidFill>
              </a:rPr>
              <a:t>是由馬德里政府創立的項目，包括在2005 - 2008年第四期科學研究和技術創新區域計劃（PRICIT）中，旨在建立先進的馬德里社區的研究中心和高等教育和培訓。</a:t>
            </a:r>
            <a:r>
              <a:rPr lang="zh-TW" dirty="0">
                <a:solidFill>
                  <a:srgbClr val="222222"/>
                </a:solidFill>
                <a:highlight>
                  <a:srgbClr val="FFFFFF"/>
                </a:highlight>
              </a:rPr>
              <a:t>馬德里理工大學</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f1301753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f1301753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f13017535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f13017535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zh-TW" dirty="0" smtClean="0"/>
              <a:t>Lab=&gt;</a:t>
            </a:r>
            <a:r>
              <a:rPr lang="zh-TW" altLang="en-US" dirty="0" smtClean="0"/>
              <a:t>原始</a:t>
            </a:r>
            <a:r>
              <a:rPr lang="en-US" altLang="zh-TW" dirty="0" smtClean="0"/>
              <a:t>dataset</a:t>
            </a:r>
            <a:r>
              <a:rPr lang="zh-TW" altLang="en-US" dirty="0" smtClean="0"/>
              <a:t>有沒有給</a:t>
            </a:r>
            <a:r>
              <a:rPr lang="en-US" altLang="zh-TW" dirty="0" smtClean="0"/>
              <a:t>label</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f1301753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f1301753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TW"/>
              <a:t>記得加上input、output</a:t>
            </a:r>
            <a:endParaRPr/>
          </a:p>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f13017535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f13017535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f13017535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f13017535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f13017535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f13017535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f13017535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f13017535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TW"/>
              <a:t>記得加上input、output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f13017535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f13017535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f13017535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f13017535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zh-TW" dirty="0" smtClean="0"/>
              <a:t>Count</a:t>
            </a:r>
            <a:r>
              <a:rPr lang="zh-TW" altLang="en-US" dirty="0" smtClean="0"/>
              <a:t> </a:t>
            </a:r>
            <a:r>
              <a:rPr lang="en-US" altLang="zh-TW" dirty="0" smtClean="0"/>
              <a:t>by</a:t>
            </a:r>
            <a:r>
              <a:rPr lang="zh-TW" altLang="en-US" dirty="0" smtClean="0"/>
              <a:t> </a:t>
            </a:r>
            <a:r>
              <a:rPr lang="en-US" altLang="zh-TW" dirty="0" smtClean="0"/>
              <a:t>sample</a:t>
            </a:r>
            <a:r>
              <a:rPr lang="zh-TW" altLang="en-US" dirty="0" smtClean="0"/>
              <a:t>而不是</a:t>
            </a:r>
            <a:r>
              <a:rPr lang="en-US" altLang="zh-TW" dirty="0" smtClean="0"/>
              <a:t>by</a:t>
            </a:r>
            <a:r>
              <a:rPr lang="zh-TW" altLang="en-US" dirty="0" smtClean="0"/>
              <a:t> 出現次數</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f13017535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f13017535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0b67853c8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0b67853c8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f1301753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f1301753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sz="1200">
                <a:solidFill>
                  <a:srgbClr val="695D46"/>
                </a:solidFill>
                <a:latin typeface="Open Sans"/>
                <a:ea typeface="Open Sans"/>
                <a:cs typeface="Open Sans"/>
                <a:sym typeface="Open Sans"/>
              </a:rPr>
              <a:t>Still, an analyst can optionally provide an input list of engines to AVCLASS.</a:t>
            </a:r>
            <a:endParaRPr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f1301753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f1301753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f1301753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f1301753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zh-TW" sz="1600">
                <a:solidFill>
                  <a:srgbClr val="695D46"/>
                </a:solidFill>
                <a:latin typeface="Open Sans"/>
                <a:ea typeface="Open Sans"/>
                <a:cs typeface="Open Sans"/>
                <a:sym typeface="Open Sans"/>
              </a:rPr>
              <a:t>Suffix removal is the only engine-specific step in AVCLASS.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f13017535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f1301753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f13017535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f13017535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f1301753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f1301753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0b67853c8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40b67853c8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f13017535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f13017535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f13017535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f13017535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f13017535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f13017535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zh-TW" dirty="0" smtClean="0"/>
              <a:t>Precision:</a:t>
            </a:r>
            <a:r>
              <a:rPr lang="zh-TW" altLang="en-US" dirty="0" smtClean="0"/>
              <a:t> 猜對幾個</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0b67853c8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0b67853c8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f1301753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f1301753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f13017535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f13017535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f13017535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f1301753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f13017535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f13017535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f13017535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f13017535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3f13017535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3f13017535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3f1301753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3f1301753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TW"/>
              <a:t>Manual examination shows that the main problem is that the MalGenome dataset differentiates 6 variants of the DroidKungFu family.</a:t>
            </a:r>
            <a:endParaRPr/>
          </a:p>
          <a:p>
            <a:pPr marL="0" lvl="0" indent="0" rtl="0">
              <a:spcBef>
                <a:spcPts val="0"/>
              </a:spcBef>
              <a:spcAft>
                <a:spcPts val="0"/>
              </a:spcAft>
              <a:buNone/>
            </a:pPr>
            <a:r>
              <a:rPr lang="zh-TW"/>
              <a:t>However, AV labels do not capture version granularity and label all versions as the same family.</a:t>
            </a:r>
            <a:endParaRPr/>
          </a:p>
          <a:p>
            <a:pPr marL="0" lvl="0" indent="0" rtl="0">
              <a:spcBef>
                <a:spcPts val="0"/>
              </a:spcBef>
              <a:spcAft>
                <a:spcPts val="0"/>
              </a:spcAft>
              <a:buNone/>
            </a:pPr>
            <a:r>
              <a:rPr lang="zh-TW"/>
              <a:t>If we group all 6 DroidKungFu variants into a single family (MalGenome* row in Table 5), the F1 measure using AVCLASS increases 12 points (from 80.2 to 92.6) and the full label results decreases 11 points (from 88.3 to 77.5).</a:t>
            </a:r>
            <a:endParaRPr/>
          </a:p>
          <a:p>
            <a:pPr marL="0" lvl="0" indent="0" rtl="0">
              <a:spcBef>
                <a:spcPts val="0"/>
              </a:spcBef>
              <a:spcAft>
                <a:spcPts val="0"/>
              </a:spcAft>
              <a:buNone/>
            </a:pPr>
            <a:endParaRPr/>
          </a:p>
          <a:p>
            <a:pPr marL="0" lvl="0" indent="0">
              <a:spcBef>
                <a:spcPts val="0"/>
              </a:spcBef>
              <a:spcAft>
                <a:spcPts val="0"/>
              </a:spcAft>
              <a:buNone/>
            </a:pPr>
            <a:r>
              <a:rPr lang="zh-TW"/>
              <a:t/>
            </a:r>
            <a:br>
              <a:rPr lang="zh-TW"/>
            </a:b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f13017535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f13017535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TW"/>
              <a:t>To evaluate the effect of using an increasing number of AV vendors into the labeling process, we repeat the clustering of the University dataset using the same fixed sets of some prior work.</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f13017535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f13017535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40b67853c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40b67853c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0b67853c8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0b67853c8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3f13017535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3f13017535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TW"/>
              <a:t>However, those labels may contain inaccuracies, which would affect our results either positively or negatively.</a:t>
            </a:r>
            <a:endParaRPr/>
          </a:p>
          <a:p>
            <a:pPr marL="0" lvl="0" indent="0">
              <a:spcBef>
                <a:spcPts val="0"/>
              </a:spcBef>
              <a:spcAft>
                <a:spcPts val="0"/>
              </a:spcAft>
              <a:buNone/>
            </a:pPr>
            <a:r>
              <a:rPr lang="zh-TW"/>
              <a:t>This can only be resolved by using real ground truth datasets.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f13017535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3f13017535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f13017535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f13017535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ltLang="en-US" dirty="0" smtClean="0"/>
              <a:t>有些</a:t>
            </a:r>
            <a:r>
              <a:rPr lang="en-US" altLang="zh-TW" dirty="0" smtClean="0"/>
              <a:t>vendor</a:t>
            </a:r>
            <a:r>
              <a:rPr lang="zh-TW" altLang="en-US" dirty="0" smtClean="0"/>
              <a:t>在某些時候表示的很好有時候不好</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0b67853c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0b67853c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0b67853c8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0b67853c8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TW"/>
              <a:t>Naming conventions 沒有受到大家重視的原因有下列幾點:</a:t>
            </a:r>
            <a:endParaRPr/>
          </a:p>
          <a:p>
            <a:pPr marL="457200" lvl="0" indent="-298450" rtl="0">
              <a:spcBef>
                <a:spcPts val="0"/>
              </a:spcBef>
              <a:spcAft>
                <a:spcPts val="0"/>
              </a:spcAft>
              <a:buSzPts val="1100"/>
              <a:buChar char="●"/>
            </a:pPr>
            <a:r>
              <a:rPr lang="zh-TW"/>
              <a:t>沒有誘因(對AV Vendor來說重要的是偵測，並非分類)</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0b67853c8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0b67853c8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0b67853c8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0b67853c8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30200">
              <a:spcBef>
                <a:spcPts val="1600"/>
              </a:spcBef>
              <a:spcAft>
                <a:spcPts val="0"/>
              </a:spcAft>
              <a:buSzPts val="1600"/>
              <a:buChar char="○"/>
              <a:defRPr sz="1600"/>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zh-TW"/>
              <a:t>AVClass : A Tool for Massive Malware Labeling</a:t>
            </a:r>
            <a:endParaRPr/>
          </a:p>
        </p:txBody>
      </p:sp>
      <p:sp>
        <p:nvSpPr>
          <p:cNvPr id="67" name="Google Shape;67;p13"/>
          <p:cNvSpPr txBox="1">
            <a:spLocks noGrp="1"/>
          </p:cNvSpPr>
          <p:nvPr>
            <p:ph type="subTitle" idx="1"/>
          </p:nvPr>
        </p:nvSpPr>
        <p:spPr>
          <a:xfrm>
            <a:off x="2136750" y="2585934"/>
            <a:ext cx="4870500" cy="1410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sz="1800"/>
              <a:t>Marcos Sebastian, Richard Rivera, </a:t>
            </a:r>
            <a:endParaRPr sz="1800"/>
          </a:p>
          <a:p>
            <a:pPr marL="0" lvl="0" indent="0">
              <a:spcBef>
                <a:spcPts val="0"/>
              </a:spcBef>
              <a:spcAft>
                <a:spcPts val="0"/>
              </a:spcAft>
              <a:buNone/>
            </a:pPr>
            <a:r>
              <a:rPr lang="zh-TW" sz="1800"/>
              <a:t>Platon Kotzias, and Juan Caballero</a:t>
            </a:r>
            <a:endParaRPr sz="1800"/>
          </a:p>
          <a:p>
            <a:pPr marL="0" lvl="0" indent="0">
              <a:spcBef>
                <a:spcPts val="0"/>
              </a:spcBef>
              <a:spcAft>
                <a:spcPts val="0"/>
              </a:spcAft>
              <a:buNone/>
            </a:pPr>
            <a:r>
              <a:rPr lang="zh-TW" sz="1800"/>
              <a:t>IMDEA Software Institute</a:t>
            </a:r>
            <a:endParaRPr sz="1800"/>
          </a:p>
          <a:p>
            <a:pPr marL="0" lvl="0" indent="0">
              <a:spcBef>
                <a:spcPts val="0"/>
              </a:spcBef>
              <a:spcAft>
                <a:spcPts val="0"/>
              </a:spcAft>
              <a:buNone/>
            </a:pPr>
            <a:r>
              <a:rPr lang="zh-TW" sz="1800"/>
              <a:t>Universidad Politecnica de Madrid</a:t>
            </a:r>
            <a:endParaRPr sz="1800"/>
          </a:p>
          <a:p>
            <a:pPr marL="0" lvl="0" indent="0">
              <a:spcBef>
                <a:spcPts val="0"/>
              </a:spcBef>
              <a:spcAft>
                <a:spcPts val="0"/>
              </a:spcAft>
              <a:buNone/>
            </a:pPr>
            <a:r>
              <a:rPr lang="zh-TW" sz="1800"/>
              <a:t>2016</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AVClass Architecture(2/2)</a:t>
            </a:r>
            <a:endParaRPr/>
          </a:p>
        </p:txBody>
      </p:sp>
      <p:sp>
        <p:nvSpPr>
          <p:cNvPr id="127" name="Google Shape;127;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695D46"/>
              </a:buClr>
              <a:buSzPts val="1800"/>
              <a:buChar char="●"/>
            </a:pPr>
            <a:r>
              <a:rPr lang="zh-TW">
                <a:solidFill>
                  <a:srgbClr val="695D46"/>
                </a:solidFill>
              </a:rPr>
              <a:t>Phase1: Preparation</a:t>
            </a:r>
            <a:endParaRPr>
              <a:solidFill>
                <a:srgbClr val="695D46"/>
              </a:solidFill>
            </a:endParaRPr>
          </a:p>
          <a:p>
            <a:pPr marL="914400" lvl="1" indent="-330200" rtl="0">
              <a:spcBef>
                <a:spcPts val="0"/>
              </a:spcBef>
              <a:spcAft>
                <a:spcPts val="0"/>
              </a:spcAft>
              <a:buClr>
                <a:srgbClr val="695D46"/>
              </a:buClr>
              <a:buSzPts val="1600"/>
              <a:buChar char="○"/>
            </a:pPr>
            <a:r>
              <a:rPr lang="zh-TW" b="1">
                <a:solidFill>
                  <a:srgbClr val="695D46"/>
                </a:solidFill>
              </a:rPr>
              <a:t>Input</a:t>
            </a:r>
            <a:r>
              <a:rPr lang="zh-TW">
                <a:solidFill>
                  <a:srgbClr val="695D46"/>
                </a:solidFill>
              </a:rPr>
              <a:t>: AV Label Result (Label Matrix)</a:t>
            </a:r>
            <a:endParaRPr>
              <a:solidFill>
                <a:srgbClr val="695D46"/>
              </a:solidFill>
            </a:endParaRPr>
          </a:p>
          <a:p>
            <a:pPr marL="914400" lvl="1" indent="-330200" rtl="0">
              <a:spcBef>
                <a:spcPts val="0"/>
              </a:spcBef>
              <a:spcAft>
                <a:spcPts val="0"/>
              </a:spcAft>
              <a:buClr>
                <a:srgbClr val="695D46"/>
              </a:buClr>
              <a:buSzPts val="1600"/>
              <a:buChar char="○"/>
            </a:pPr>
            <a:r>
              <a:rPr lang="zh-TW" b="1">
                <a:solidFill>
                  <a:srgbClr val="695D46"/>
                </a:solidFill>
              </a:rPr>
              <a:t>Output</a:t>
            </a:r>
            <a:r>
              <a:rPr lang="zh-TW">
                <a:solidFill>
                  <a:srgbClr val="695D46"/>
                </a:solidFill>
              </a:rPr>
              <a:t>: </a:t>
            </a:r>
            <a:endParaRPr>
              <a:solidFill>
                <a:srgbClr val="695D46"/>
              </a:solidFill>
            </a:endParaRPr>
          </a:p>
          <a:p>
            <a:pPr marL="1371600" lvl="2" indent="-317500" rtl="0">
              <a:spcBef>
                <a:spcPts val="0"/>
              </a:spcBef>
              <a:spcAft>
                <a:spcPts val="0"/>
              </a:spcAft>
              <a:buClr>
                <a:srgbClr val="695D46"/>
              </a:buClr>
              <a:buSzPts val="1400"/>
              <a:buChar char="■"/>
            </a:pPr>
            <a:r>
              <a:rPr lang="zh-TW">
                <a:solidFill>
                  <a:srgbClr val="695D46"/>
                </a:solidFill>
              </a:rPr>
              <a:t>Generic token list</a:t>
            </a:r>
            <a:endParaRPr>
              <a:solidFill>
                <a:srgbClr val="695D46"/>
              </a:solidFill>
            </a:endParaRPr>
          </a:p>
          <a:p>
            <a:pPr marL="1371600" lvl="2" indent="-317500" rtl="0">
              <a:spcBef>
                <a:spcPts val="0"/>
              </a:spcBef>
              <a:spcAft>
                <a:spcPts val="0"/>
              </a:spcAft>
              <a:buClr>
                <a:srgbClr val="695D46"/>
              </a:buClr>
              <a:buSzPts val="1400"/>
              <a:buChar char="■"/>
            </a:pPr>
            <a:r>
              <a:rPr lang="zh-TW">
                <a:solidFill>
                  <a:srgbClr val="695D46"/>
                </a:solidFill>
              </a:rPr>
              <a:t>Alias list</a:t>
            </a:r>
            <a:endParaRPr>
              <a:solidFill>
                <a:srgbClr val="695D46"/>
              </a:solidFill>
            </a:endParaRPr>
          </a:p>
          <a:p>
            <a:pPr marL="457200" lvl="0" indent="-342900" rtl="0">
              <a:spcBef>
                <a:spcPts val="0"/>
              </a:spcBef>
              <a:spcAft>
                <a:spcPts val="0"/>
              </a:spcAft>
              <a:buClr>
                <a:srgbClr val="695D46"/>
              </a:buClr>
              <a:buSzPts val="1800"/>
              <a:buChar char="●"/>
            </a:pPr>
            <a:r>
              <a:rPr lang="zh-TW">
                <a:solidFill>
                  <a:srgbClr val="695D46"/>
                </a:solidFill>
              </a:rPr>
              <a:t>Phase2: Labeling</a:t>
            </a:r>
            <a:endParaRPr>
              <a:solidFill>
                <a:srgbClr val="695D46"/>
              </a:solidFill>
            </a:endParaRPr>
          </a:p>
          <a:p>
            <a:pPr marL="914400" lvl="1" indent="-330200" rtl="0">
              <a:spcBef>
                <a:spcPts val="0"/>
              </a:spcBef>
              <a:spcAft>
                <a:spcPts val="0"/>
              </a:spcAft>
              <a:buClr>
                <a:srgbClr val="695D46"/>
              </a:buClr>
              <a:buSzPts val="1600"/>
              <a:buChar char="○"/>
            </a:pPr>
            <a:r>
              <a:rPr lang="zh-TW" b="1">
                <a:solidFill>
                  <a:srgbClr val="695D46"/>
                </a:solidFill>
              </a:rPr>
              <a:t>Input</a:t>
            </a:r>
            <a:r>
              <a:rPr lang="zh-TW">
                <a:solidFill>
                  <a:srgbClr val="695D46"/>
                </a:solidFill>
              </a:rPr>
              <a:t>: AV Label Result</a:t>
            </a:r>
            <a:endParaRPr>
              <a:solidFill>
                <a:srgbClr val="695D46"/>
              </a:solidFill>
            </a:endParaRPr>
          </a:p>
          <a:p>
            <a:pPr marL="914400" lvl="1" indent="-330200" rtl="0">
              <a:spcBef>
                <a:spcPts val="0"/>
              </a:spcBef>
              <a:spcAft>
                <a:spcPts val="0"/>
              </a:spcAft>
              <a:buClr>
                <a:srgbClr val="695D46"/>
              </a:buClr>
              <a:buSzPts val="1600"/>
              <a:buChar char="○"/>
            </a:pPr>
            <a:r>
              <a:rPr lang="zh-TW" b="1">
                <a:solidFill>
                  <a:srgbClr val="695D46"/>
                </a:solidFill>
              </a:rPr>
              <a:t>Output</a:t>
            </a:r>
            <a:r>
              <a:rPr lang="zh-TW">
                <a:solidFill>
                  <a:srgbClr val="695D46"/>
                </a:solidFill>
              </a:rPr>
              <a:t>: </a:t>
            </a:r>
            <a:endParaRPr>
              <a:solidFill>
                <a:srgbClr val="695D46"/>
              </a:solidFill>
            </a:endParaRPr>
          </a:p>
          <a:p>
            <a:pPr marL="1371600" lvl="2" indent="-317500" rtl="0">
              <a:spcBef>
                <a:spcPts val="0"/>
              </a:spcBef>
              <a:spcAft>
                <a:spcPts val="0"/>
              </a:spcAft>
              <a:buClr>
                <a:srgbClr val="695D46"/>
              </a:buClr>
              <a:buSzPts val="1400"/>
              <a:buChar char="■"/>
            </a:pPr>
            <a:r>
              <a:rPr lang="zh-TW">
                <a:solidFill>
                  <a:srgbClr val="695D46"/>
                </a:solidFill>
              </a:rPr>
              <a:t>Ranking list</a:t>
            </a:r>
            <a:endParaRPr>
              <a:solidFill>
                <a:srgbClr val="695D46"/>
              </a:solidFill>
            </a:endParaRPr>
          </a:p>
        </p:txBody>
      </p:sp>
      <p:sp>
        <p:nvSpPr>
          <p:cNvPr id="128" name="Google Shape;12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10</a:t>
            </a:fld>
            <a:endParaRPr/>
          </a:p>
        </p:txBody>
      </p:sp>
      <p:grpSp>
        <p:nvGrpSpPr>
          <p:cNvPr id="129" name="Google Shape;129;p22"/>
          <p:cNvGrpSpPr/>
          <p:nvPr/>
        </p:nvGrpSpPr>
        <p:grpSpPr>
          <a:xfrm>
            <a:off x="5114196" y="5"/>
            <a:ext cx="4029793" cy="1998541"/>
            <a:chOff x="1145900" y="1218525"/>
            <a:chExt cx="6852224" cy="3398301"/>
          </a:xfrm>
        </p:grpSpPr>
        <p:pic>
          <p:nvPicPr>
            <p:cNvPr id="130" name="Google Shape;130;p22"/>
            <p:cNvPicPr preferRelativeResize="0"/>
            <p:nvPr/>
          </p:nvPicPr>
          <p:blipFill>
            <a:blip r:embed="rId3">
              <a:alphaModFix/>
            </a:blip>
            <a:stretch>
              <a:fillRect/>
            </a:stretch>
          </p:blipFill>
          <p:spPr>
            <a:xfrm>
              <a:off x="1145900" y="1218525"/>
              <a:ext cx="6852224" cy="3398301"/>
            </a:xfrm>
            <a:prstGeom prst="rect">
              <a:avLst/>
            </a:prstGeom>
            <a:noFill/>
            <a:ln>
              <a:noFill/>
            </a:ln>
          </p:spPr>
        </p:pic>
        <p:sp>
          <p:nvSpPr>
            <p:cNvPr id="131" name="Google Shape;131;p22"/>
            <p:cNvSpPr/>
            <p:nvPr/>
          </p:nvSpPr>
          <p:spPr>
            <a:xfrm>
              <a:off x="2342700" y="1426550"/>
              <a:ext cx="1540500" cy="26991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Google Shape;132;p22"/>
            <p:cNvSpPr/>
            <p:nvPr/>
          </p:nvSpPr>
          <p:spPr>
            <a:xfrm>
              <a:off x="5143250" y="1222200"/>
              <a:ext cx="1859100" cy="2903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aphicFrame>
        <p:nvGraphicFramePr>
          <p:cNvPr id="133" name="Google Shape;133;p22"/>
          <p:cNvGraphicFramePr/>
          <p:nvPr/>
        </p:nvGraphicFramePr>
        <p:xfrm>
          <a:off x="3675650" y="2232700"/>
          <a:ext cx="5345500" cy="1981050"/>
        </p:xfrm>
        <a:graphic>
          <a:graphicData uri="http://schemas.openxmlformats.org/drawingml/2006/table">
            <a:tbl>
              <a:tblPr>
                <a:noFill/>
                <a:tableStyleId>{56489BE6-AF24-489F-95E7-A72AF3024C94}</a:tableStyleId>
              </a:tblPr>
              <a:tblGrid>
                <a:gridCol w="563175">
                  <a:extLst>
                    <a:ext uri="{9D8B030D-6E8A-4147-A177-3AD203B41FA5}">
                      <a16:colId xmlns:a16="http://schemas.microsoft.com/office/drawing/2014/main" val="20000"/>
                    </a:ext>
                  </a:extLst>
                </a:gridCol>
                <a:gridCol w="2288875">
                  <a:extLst>
                    <a:ext uri="{9D8B030D-6E8A-4147-A177-3AD203B41FA5}">
                      <a16:colId xmlns:a16="http://schemas.microsoft.com/office/drawing/2014/main" val="20001"/>
                    </a:ext>
                  </a:extLst>
                </a:gridCol>
                <a:gridCol w="1885475">
                  <a:extLst>
                    <a:ext uri="{9D8B030D-6E8A-4147-A177-3AD203B41FA5}">
                      <a16:colId xmlns:a16="http://schemas.microsoft.com/office/drawing/2014/main" val="20002"/>
                    </a:ext>
                  </a:extLst>
                </a:gridCol>
                <a:gridCol w="607975">
                  <a:extLst>
                    <a:ext uri="{9D8B030D-6E8A-4147-A177-3AD203B41FA5}">
                      <a16:colId xmlns:a16="http://schemas.microsoft.com/office/drawing/2014/main" val="20003"/>
                    </a:ext>
                  </a:extLst>
                </a:gridCol>
              </a:tblGrid>
              <a:tr h="381000">
                <a:tc gridSpan="4">
                  <a:txBody>
                    <a:bodyPr/>
                    <a:lstStyle/>
                    <a:p>
                      <a:pPr marL="0" lvl="0" indent="0" algn="ctr">
                        <a:spcBef>
                          <a:spcPts val="0"/>
                        </a:spcBef>
                        <a:spcAft>
                          <a:spcPts val="0"/>
                        </a:spcAft>
                        <a:buNone/>
                      </a:pPr>
                      <a:r>
                        <a:rPr lang="zh-TW"/>
                        <a:t>Label Matrix</a:t>
                      </a:r>
                      <a:endParaRPr/>
                    </a:p>
                  </a:txBody>
                  <a:tcPr marL="91425" marR="91425" marT="91425" marB="91425"/>
                </a:tc>
                <a:tc hMerge="1">
                  <a:txBody>
                    <a:bodyPr/>
                    <a:lstStyle/>
                    <a:p>
                      <a:endParaRPr lang="zh-TW"/>
                    </a:p>
                  </a:txBody>
                  <a:tcPr/>
                </a:tc>
                <a:tc hMerge="1">
                  <a:txBody>
                    <a:bodyPr/>
                    <a:lstStyle/>
                    <a:p>
                      <a:endParaRPr lang="zh-TW"/>
                    </a:p>
                  </a:txBody>
                  <a:tcPr/>
                </a:tc>
                <a:tc hMerge="1">
                  <a:txBody>
                    <a:bodyPr/>
                    <a:lstStyle/>
                    <a:p>
                      <a:endParaRPr lang="zh-TW"/>
                    </a:p>
                  </a:txBody>
                  <a:tcPr/>
                </a:tc>
                <a:extLst>
                  <a:ext uri="{0D108BD9-81ED-4DB2-BD59-A6C34878D82A}">
                    <a16:rowId xmlns:a16="http://schemas.microsoft.com/office/drawing/2014/main" val="10000"/>
                  </a:ext>
                </a:extLst>
              </a:tr>
              <a:tr h="396200">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r>
                        <a:rPr lang="zh-TW"/>
                        <a:t>AV1</a:t>
                      </a:r>
                      <a:endParaRPr/>
                    </a:p>
                  </a:txBody>
                  <a:tcPr marL="91425" marR="91425" marT="91425" marB="91425"/>
                </a:tc>
                <a:tc>
                  <a:txBody>
                    <a:bodyPr/>
                    <a:lstStyle/>
                    <a:p>
                      <a:pPr marL="0" lvl="0" indent="0">
                        <a:spcBef>
                          <a:spcPts val="0"/>
                        </a:spcBef>
                        <a:spcAft>
                          <a:spcPts val="0"/>
                        </a:spcAft>
                        <a:buNone/>
                      </a:pPr>
                      <a:r>
                        <a:rPr lang="zh-TW"/>
                        <a:t>AV2</a:t>
                      </a:r>
                      <a:endParaRPr/>
                    </a:p>
                  </a:txBody>
                  <a:tcPr marL="91425" marR="91425" marT="91425" marB="91425"/>
                </a:tc>
                <a:tc>
                  <a:txBody>
                    <a:bodyPr/>
                    <a:lstStyle/>
                    <a:p>
                      <a:pPr marL="0" lvl="0" indent="0">
                        <a:spcBef>
                          <a:spcPts val="0"/>
                        </a:spcBef>
                        <a:spcAft>
                          <a:spcPts val="0"/>
                        </a:spcAft>
                        <a:buNone/>
                      </a:pPr>
                      <a:r>
                        <a:rPr lang="zh-TW"/>
                        <a:t>...</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spcBef>
                          <a:spcPts val="0"/>
                        </a:spcBef>
                        <a:spcAft>
                          <a:spcPts val="0"/>
                        </a:spcAft>
                        <a:buNone/>
                      </a:pPr>
                      <a:r>
                        <a:rPr lang="zh-TW"/>
                        <a:t>M1</a:t>
                      </a:r>
                      <a:endParaRPr/>
                    </a:p>
                  </a:txBody>
                  <a:tcPr marL="91425" marR="91425" marT="91425" marB="91425"/>
                </a:tc>
                <a:tc>
                  <a:txBody>
                    <a:bodyPr/>
                    <a:lstStyle/>
                    <a:p>
                      <a:pPr marL="0" lvl="0" indent="0">
                        <a:spcBef>
                          <a:spcPts val="0"/>
                        </a:spcBef>
                        <a:spcAft>
                          <a:spcPts val="0"/>
                        </a:spcAft>
                        <a:buNone/>
                      </a:pPr>
                      <a:r>
                        <a:rPr lang="zh-TW"/>
                        <a:t>Worm.Win32.Vobfus.equo</a:t>
                      </a:r>
                      <a:endParaRPr/>
                    </a:p>
                  </a:txBody>
                  <a:tcPr marL="91425" marR="91425" marT="91425" marB="91425"/>
                </a:tc>
                <a:tc>
                  <a:txBody>
                    <a:bodyPr/>
                    <a:lstStyle/>
                    <a:p>
                      <a:pPr marL="0" lvl="0" indent="0">
                        <a:spcBef>
                          <a:spcPts val="0"/>
                        </a:spcBef>
                        <a:spcAft>
                          <a:spcPts val="0"/>
                        </a:spcAft>
                        <a:buNone/>
                      </a:pPr>
                      <a:r>
                        <a:rPr lang="zh-TW"/>
                        <a:t>VBObfus.g</a:t>
                      </a:r>
                      <a:endParaRPr/>
                    </a:p>
                  </a:txBody>
                  <a:tcPr marL="91425" marR="91425" marT="91425" marB="91425"/>
                </a:tc>
                <a:tc>
                  <a:txBody>
                    <a:bodyPr/>
                    <a:lstStyle/>
                    <a:p>
                      <a:pPr marL="0" lvl="0" indent="0">
                        <a:spcBef>
                          <a:spcPts val="0"/>
                        </a:spcBef>
                        <a:spcAft>
                          <a:spcPts val="0"/>
                        </a:spcAft>
                        <a:buNone/>
                      </a:pPr>
                      <a:r>
                        <a:rPr lang="zh-TW"/>
                        <a:t>...</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spcBef>
                          <a:spcPts val="0"/>
                        </a:spcBef>
                        <a:spcAft>
                          <a:spcPts val="0"/>
                        </a:spcAft>
                        <a:buNone/>
                      </a:pPr>
                      <a:r>
                        <a:rPr lang="zh-TW"/>
                        <a:t>M2</a:t>
                      </a:r>
                      <a:endParaRPr/>
                    </a:p>
                  </a:txBody>
                  <a:tcPr marL="91425" marR="91425" marT="91425" marB="91425"/>
                </a:tc>
                <a:tc>
                  <a:txBody>
                    <a:bodyPr/>
                    <a:lstStyle/>
                    <a:p>
                      <a:pPr marL="0" lvl="0" indent="0">
                        <a:spcBef>
                          <a:spcPts val="0"/>
                        </a:spcBef>
                        <a:spcAft>
                          <a:spcPts val="0"/>
                        </a:spcAft>
                        <a:buNone/>
                      </a:pPr>
                      <a:r>
                        <a:rPr lang="zh-TW"/>
                        <a:t>Virus.Win32.Parite.b</a:t>
                      </a:r>
                      <a:endParaRPr/>
                    </a:p>
                  </a:txBody>
                  <a:tcPr marL="91425" marR="91425" marT="91425" marB="91425"/>
                </a:tc>
                <a:tc>
                  <a:txBody>
                    <a:bodyPr/>
                    <a:lstStyle/>
                    <a:p>
                      <a:pPr marL="0" lvl="0" indent="0">
                        <a:spcBef>
                          <a:spcPts val="0"/>
                        </a:spcBef>
                        <a:spcAft>
                          <a:spcPts val="0"/>
                        </a:spcAft>
                        <a:buNone/>
                      </a:pPr>
                      <a:r>
                        <a:rPr lang="zh-TW"/>
                        <a:t>W32/Pate.b</a:t>
                      </a:r>
                      <a:endParaRPr/>
                    </a:p>
                  </a:txBody>
                  <a:tcPr marL="91425" marR="91425" marT="91425" marB="91425"/>
                </a:tc>
                <a:tc>
                  <a:txBody>
                    <a:bodyPr/>
                    <a:lstStyle/>
                    <a:p>
                      <a:pPr marL="0" lvl="0" indent="0">
                        <a:spcBef>
                          <a:spcPts val="0"/>
                        </a:spcBef>
                        <a:spcAft>
                          <a:spcPts val="0"/>
                        </a:spcAft>
                        <a:buNone/>
                      </a:pPr>
                      <a:r>
                        <a:rPr lang="zh-TW"/>
                        <a:t>...</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rtl="0">
                        <a:spcBef>
                          <a:spcPts val="0"/>
                        </a:spcBef>
                        <a:spcAft>
                          <a:spcPts val="0"/>
                        </a:spcAft>
                        <a:buNone/>
                      </a:pPr>
                      <a:r>
                        <a:rPr lang="zh-TW"/>
                        <a:t>...</a:t>
                      </a:r>
                      <a:endParaRPr/>
                    </a:p>
                  </a:txBody>
                  <a:tcPr marL="91425" marR="91425" marT="91425" marB="91425"/>
                </a:tc>
                <a:tc>
                  <a:txBody>
                    <a:bodyPr/>
                    <a:lstStyle/>
                    <a:p>
                      <a:pPr marL="0" lvl="0" indent="0" rtl="0">
                        <a:spcBef>
                          <a:spcPts val="0"/>
                        </a:spcBef>
                        <a:spcAft>
                          <a:spcPts val="0"/>
                        </a:spcAft>
                        <a:buNone/>
                      </a:pPr>
                      <a:r>
                        <a:rPr lang="zh-TW"/>
                        <a:t>...</a:t>
                      </a:r>
                      <a:endParaRPr/>
                    </a:p>
                  </a:txBody>
                  <a:tcPr marL="91425" marR="91425" marT="91425" marB="91425"/>
                </a:tc>
                <a:tc>
                  <a:txBody>
                    <a:bodyPr/>
                    <a:lstStyle/>
                    <a:p>
                      <a:pPr marL="0" lvl="0" indent="0" rtl="0">
                        <a:spcBef>
                          <a:spcPts val="0"/>
                        </a:spcBef>
                        <a:spcAft>
                          <a:spcPts val="0"/>
                        </a:spcAft>
                        <a:buNone/>
                      </a:pPr>
                      <a:r>
                        <a:rPr lang="zh-TW"/>
                        <a:t>...</a:t>
                      </a:r>
                      <a:endParaRPr/>
                    </a:p>
                  </a:txBody>
                  <a:tcPr marL="91425" marR="91425" marT="91425" marB="91425"/>
                </a:tc>
                <a:tc>
                  <a:txBody>
                    <a:bodyPr/>
                    <a:lstStyle/>
                    <a:p>
                      <a:pPr marL="0" lvl="0" indent="0" rtl="0">
                        <a:spcBef>
                          <a:spcPts val="0"/>
                        </a:spcBef>
                        <a:spcAft>
                          <a:spcPts val="0"/>
                        </a:spcAft>
                        <a:buNone/>
                      </a:pPr>
                      <a:r>
                        <a:rPr lang="zh-TW"/>
                        <a:t>...</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Datasets</a:t>
            </a:r>
            <a:endParaRPr/>
          </a:p>
        </p:txBody>
      </p:sp>
      <p:sp>
        <p:nvSpPr>
          <p:cNvPr id="139" name="Google Shape;139;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
        <p:nvSpPr>
          <p:cNvPr id="140" name="Google Shape;14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11</a:t>
            </a:fld>
            <a:endParaRPr/>
          </a:p>
        </p:txBody>
      </p:sp>
      <p:pic>
        <p:nvPicPr>
          <p:cNvPr id="141" name="Google Shape;141;p23"/>
          <p:cNvPicPr preferRelativeResize="0"/>
          <p:nvPr/>
        </p:nvPicPr>
        <p:blipFill>
          <a:blip r:embed="rId3">
            <a:alphaModFix/>
          </a:blip>
          <a:stretch>
            <a:fillRect/>
          </a:stretch>
        </p:blipFill>
        <p:spPr>
          <a:xfrm>
            <a:off x="562400" y="1041650"/>
            <a:ext cx="8135452" cy="3752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Phase1: Preparation(1/7)</a:t>
            </a:r>
            <a:endParaRPr/>
          </a:p>
        </p:txBody>
      </p:sp>
      <p:sp>
        <p:nvSpPr>
          <p:cNvPr id="147" name="Google Shape;147;p24"/>
          <p:cNvSpPr txBox="1">
            <a:spLocks noGrp="1"/>
          </p:cNvSpPr>
          <p:nvPr>
            <p:ph type="body" idx="1"/>
          </p:nvPr>
        </p:nvSpPr>
        <p:spPr>
          <a:xfrm>
            <a:off x="311700" y="13605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Generic Token Detection</a:t>
            </a:r>
            <a:endParaRPr/>
          </a:p>
          <a:p>
            <a:pPr marL="914400" lvl="1" indent="-330200" rtl="0">
              <a:spcBef>
                <a:spcPts val="0"/>
              </a:spcBef>
              <a:spcAft>
                <a:spcPts val="0"/>
              </a:spcAft>
              <a:buSzPts val="1600"/>
              <a:buChar char="○"/>
            </a:pPr>
            <a:r>
              <a:rPr lang="zh-TW" b="1"/>
              <a:t>Goal</a:t>
            </a:r>
            <a:r>
              <a:rPr lang="zh-TW"/>
              <a:t>: </a:t>
            </a:r>
            <a:r>
              <a:rPr lang="zh-TW">
                <a:solidFill>
                  <a:srgbClr val="FF0000"/>
                </a:solidFill>
              </a:rPr>
              <a:t>Identifying generic tokens</a:t>
            </a:r>
            <a:r>
              <a:rPr lang="zh-TW"/>
              <a:t> is that tokens appearing in the labels of samples known to be of different families cannot be specific to a family, and thus are generic.</a:t>
            </a:r>
            <a:endParaRPr/>
          </a:p>
          <a:p>
            <a:pPr marL="914400" lvl="1" indent="-330200" rtl="0">
              <a:spcBef>
                <a:spcPts val="0"/>
              </a:spcBef>
              <a:spcAft>
                <a:spcPts val="0"/>
              </a:spcAft>
              <a:buSzPts val="1600"/>
              <a:buChar char="○"/>
            </a:pPr>
            <a:r>
              <a:rPr lang="zh-TW" b="1"/>
              <a:t>Input</a:t>
            </a:r>
            <a:r>
              <a:rPr lang="zh-TW"/>
              <a:t>: AV Label Result(Label Matrix)</a:t>
            </a:r>
            <a:endParaRPr/>
          </a:p>
          <a:p>
            <a:pPr marL="914400" lvl="1" indent="-330200" rtl="0">
              <a:spcBef>
                <a:spcPts val="0"/>
              </a:spcBef>
              <a:spcAft>
                <a:spcPts val="0"/>
              </a:spcAft>
              <a:buSzPts val="1600"/>
              <a:buChar char="○"/>
            </a:pPr>
            <a:r>
              <a:rPr lang="zh-TW" b="1"/>
              <a:t>Output</a:t>
            </a:r>
            <a:r>
              <a:rPr lang="zh-TW"/>
              <a:t>: a list of generic tokens</a:t>
            </a:r>
            <a:endParaRPr/>
          </a:p>
        </p:txBody>
      </p:sp>
      <p:sp>
        <p:nvSpPr>
          <p:cNvPr id="148" name="Google Shape;14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12</a:t>
            </a:fld>
            <a:endParaRPr/>
          </a:p>
        </p:txBody>
      </p:sp>
      <p:grpSp>
        <p:nvGrpSpPr>
          <p:cNvPr id="149" name="Google Shape;149;p24"/>
          <p:cNvGrpSpPr/>
          <p:nvPr/>
        </p:nvGrpSpPr>
        <p:grpSpPr>
          <a:xfrm>
            <a:off x="5114200" y="1"/>
            <a:ext cx="4029800" cy="1783025"/>
            <a:chOff x="1145907" y="1218518"/>
            <a:chExt cx="6852237" cy="3031840"/>
          </a:xfrm>
        </p:grpSpPr>
        <p:pic>
          <p:nvPicPr>
            <p:cNvPr id="150" name="Google Shape;150;p24"/>
            <p:cNvPicPr preferRelativeResize="0"/>
            <p:nvPr/>
          </p:nvPicPr>
          <p:blipFill rotWithShape="1">
            <a:blip r:embed="rId3">
              <a:alphaModFix/>
            </a:blip>
            <a:srcRect b="10785"/>
            <a:stretch/>
          </p:blipFill>
          <p:spPr>
            <a:xfrm>
              <a:off x="1145907" y="1218518"/>
              <a:ext cx="6852237" cy="3031840"/>
            </a:xfrm>
            <a:prstGeom prst="rect">
              <a:avLst/>
            </a:prstGeom>
            <a:noFill/>
            <a:ln>
              <a:noFill/>
            </a:ln>
          </p:spPr>
        </p:pic>
        <p:sp>
          <p:nvSpPr>
            <p:cNvPr id="151" name="Google Shape;151;p24"/>
            <p:cNvSpPr/>
            <p:nvPr/>
          </p:nvSpPr>
          <p:spPr>
            <a:xfrm>
              <a:off x="2342685" y="1426555"/>
              <a:ext cx="1540500" cy="13935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52" name="Google Shape;152;p24"/>
          <p:cNvPicPr preferRelativeResize="0"/>
          <p:nvPr/>
        </p:nvPicPr>
        <p:blipFill>
          <a:blip r:embed="rId4">
            <a:alphaModFix/>
          </a:blip>
          <a:stretch>
            <a:fillRect/>
          </a:stretch>
        </p:blipFill>
        <p:spPr>
          <a:xfrm>
            <a:off x="5766209" y="2447075"/>
            <a:ext cx="1975275" cy="2216150"/>
          </a:xfrm>
          <a:prstGeom prst="rect">
            <a:avLst/>
          </a:prstGeom>
          <a:noFill/>
          <a:ln>
            <a:noFill/>
          </a:ln>
        </p:spPr>
      </p:pic>
      <p:sp>
        <p:nvSpPr>
          <p:cNvPr id="153" name="Google Shape;153;p24"/>
          <p:cNvSpPr txBox="1"/>
          <p:nvPr/>
        </p:nvSpPr>
        <p:spPr>
          <a:xfrm>
            <a:off x="5771050" y="4599450"/>
            <a:ext cx="2118000" cy="213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zh-TW"/>
              <a:t>List of generic tokens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TW"/>
              <a:t>Phase1 : Preparation(2/7)</a:t>
            </a:r>
            <a:endParaRPr/>
          </a:p>
        </p:txBody>
      </p:sp>
      <p:sp>
        <p:nvSpPr>
          <p:cNvPr id="159" name="Google Shape;159;p25"/>
          <p:cNvSpPr txBox="1">
            <a:spLocks noGrp="1"/>
          </p:cNvSpPr>
          <p:nvPr>
            <p:ph type="body" idx="1"/>
          </p:nvPr>
        </p:nvSpPr>
        <p:spPr>
          <a:xfrm>
            <a:off x="311700" y="13605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dirty="0"/>
              <a:t>Generic Token Detection</a:t>
            </a:r>
            <a:endParaRPr dirty="0"/>
          </a:p>
          <a:p>
            <a:pPr marL="914400" lvl="1" indent="-330200" rtl="0">
              <a:spcBef>
                <a:spcPts val="0"/>
              </a:spcBef>
              <a:spcAft>
                <a:spcPts val="0"/>
              </a:spcAft>
              <a:buSzPts val="1600"/>
              <a:buChar char="○"/>
            </a:pPr>
            <a:r>
              <a:rPr lang="zh-TW" dirty="0"/>
              <a:t>The generic token detection module takes as input samples for which </a:t>
            </a:r>
            <a:r>
              <a:rPr lang="zh-TW" dirty="0">
                <a:solidFill>
                  <a:srgbClr val="FF0000"/>
                </a:solidFill>
              </a:rPr>
              <a:t>their family name is known</a:t>
            </a:r>
            <a:r>
              <a:rPr lang="zh-TW" dirty="0"/>
              <a:t>.</a:t>
            </a:r>
            <a:endParaRPr dirty="0"/>
          </a:p>
          <a:p>
            <a:pPr marL="914400" lvl="1" indent="-330200" rtl="0">
              <a:spcBef>
                <a:spcPts val="0"/>
              </a:spcBef>
              <a:spcAft>
                <a:spcPts val="0"/>
              </a:spcAft>
              <a:buSzPts val="1600"/>
              <a:buChar char="○"/>
            </a:pPr>
            <a:r>
              <a:rPr lang="zh-TW" b="1" dirty="0"/>
              <a:t>Step1.</a:t>
            </a:r>
            <a:r>
              <a:rPr lang="zh-TW" dirty="0"/>
              <a:t> For each sample</a:t>
            </a:r>
            <a:endParaRPr dirty="0"/>
          </a:p>
          <a:p>
            <a:pPr marL="1371600" lvl="2" indent="-317500" rtl="0">
              <a:spcBef>
                <a:spcPts val="0"/>
              </a:spcBef>
              <a:spcAft>
                <a:spcPts val="0"/>
              </a:spcAft>
              <a:buSzPts val="1400"/>
              <a:buChar char="■"/>
            </a:pPr>
            <a:r>
              <a:rPr lang="zh-TW" dirty="0"/>
              <a:t>Builds a </a:t>
            </a:r>
            <a:r>
              <a:rPr lang="zh-TW" dirty="0">
                <a:solidFill>
                  <a:srgbClr val="FF0000"/>
                </a:solidFill>
              </a:rPr>
              <a:t>sample token list</a:t>
            </a:r>
            <a:r>
              <a:rPr lang="zh-TW" dirty="0"/>
              <a:t>, by iterating on the set of AV labels for the sample. </a:t>
            </a:r>
            <a:endParaRPr dirty="0"/>
          </a:p>
          <a:p>
            <a:pPr marL="914400" lvl="1" indent="-330200" rtl="0">
              <a:spcBef>
                <a:spcPts val="0"/>
              </a:spcBef>
              <a:spcAft>
                <a:spcPts val="0"/>
              </a:spcAft>
              <a:buSzPts val="1600"/>
              <a:buChar char="○"/>
            </a:pPr>
            <a:r>
              <a:rPr lang="zh-TW" b="1" dirty="0"/>
              <a:t>Step2.</a:t>
            </a:r>
            <a:r>
              <a:rPr lang="zh-TW" dirty="0"/>
              <a:t> For each </a:t>
            </a:r>
            <a:r>
              <a:rPr lang="zh-TW" dirty="0" smtClean="0"/>
              <a:t>label</a:t>
            </a:r>
            <a:r>
              <a:rPr lang="zh-TW" altLang="en-US" dirty="0" smtClean="0"/>
              <a:t> </a:t>
            </a:r>
            <a:r>
              <a:rPr lang="en-US" altLang="zh-TW" dirty="0" smtClean="0"/>
              <a:t>in</a:t>
            </a:r>
            <a:r>
              <a:rPr lang="zh-TW" altLang="en-US" dirty="0" smtClean="0"/>
              <a:t> </a:t>
            </a:r>
            <a:r>
              <a:rPr lang="en-US" altLang="zh-TW" dirty="0" smtClean="0"/>
              <a:t>AV</a:t>
            </a:r>
            <a:r>
              <a:rPr lang="zh-TW" altLang="en-US" dirty="0" smtClean="0"/>
              <a:t> </a:t>
            </a:r>
            <a:r>
              <a:rPr lang="en-US" altLang="zh-TW" dirty="0" smtClean="0"/>
              <a:t>labels</a:t>
            </a:r>
            <a:endParaRPr dirty="0"/>
          </a:p>
          <a:p>
            <a:pPr marL="1371600" lvl="2" indent="-317500" rtl="0">
              <a:spcBef>
                <a:spcPts val="0"/>
              </a:spcBef>
              <a:spcAft>
                <a:spcPts val="0"/>
              </a:spcAft>
              <a:buSzPts val="1400"/>
              <a:buChar char="■"/>
            </a:pPr>
            <a:r>
              <a:rPr lang="zh-TW" dirty="0"/>
              <a:t>Tokenizes the label on non-alphanumeric characters</a:t>
            </a:r>
            <a:endParaRPr dirty="0"/>
          </a:p>
          <a:p>
            <a:pPr marL="1371600" lvl="2" indent="-317500" rtl="0">
              <a:spcBef>
                <a:spcPts val="0"/>
              </a:spcBef>
              <a:spcAft>
                <a:spcPts val="0"/>
              </a:spcAft>
              <a:buSzPts val="1400"/>
              <a:buChar char="■"/>
            </a:pPr>
            <a:r>
              <a:rPr lang="zh-TW" dirty="0"/>
              <a:t>Converts tokens to lowercase</a:t>
            </a:r>
            <a:endParaRPr dirty="0"/>
          </a:p>
          <a:p>
            <a:pPr marL="1371600" lvl="2" indent="-317500" rtl="0">
              <a:spcBef>
                <a:spcPts val="0"/>
              </a:spcBef>
              <a:spcAft>
                <a:spcPts val="0"/>
              </a:spcAft>
              <a:buSzPts val="1400"/>
              <a:buChar char="■"/>
            </a:pPr>
            <a:r>
              <a:rPr lang="zh-TW" dirty="0"/>
              <a:t>Removes digits at the end of the token</a:t>
            </a:r>
            <a:endParaRPr dirty="0"/>
          </a:p>
          <a:p>
            <a:pPr marL="1371600" lvl="2" indent="-317500" rtl="0">
              <a:spcBef>
                <a:spcPts val="0"/>
              </a:spcBef>
              <a:spcAft>
                <a:spcPts val="0"/>
              </a:spcAft>
              <a:buSzPts val="1400"/>
              <a:buChar char="■"/>
            </a:pPr>
            <a:r>
              <a:rPr lang="zh-TW" dirty="0"/>
              <a:t>Removes tokens less than 4 characters</a:t>
            </a:r>
            <a:endParaRPr dirty="0"/>
          </a:p>
          <a:p>
            <a:pPr marL="1371600" lvl="2" indent="-317500" rtl="0">
              <a:spcBef>
                <a:spcPts val="0"/>
              </a:spcBef>
              <a:spcAft>
                <a:spcPts val="0"/>
              </a:spcAft>
              <a:buSzPts val="1400"/>
              <a:buChar char="■"/>
            </a:pPr>
            <a:r>
              <a:rPr lang="zh-TW" dirty="0"/>
              <a:t>appends the remaining tokens to the sample token list. </a:t>
            </a:r>
            <a:endParaRPr dirty="0"/>
          </a:p>
          <a:p>
            <a:pPr marL="1371600" lvl="2" indent="-317500" rtl="0">
              <a:spcBef>
                <a:spcPts val="0"/>
              </a:spcBef>
              <a:spcAft>
                <a:spcPts val="0"/>
              </a:spcAft>
              <a:buSzPts val="1400"/>
              <a:buChar char="■"/>
            </a:pPr>
            <a:r>
              <a:rPr lang="zh-TW" dirty="0"/>
              <a:t>Once all labels are processed, it removes duplicate tokens from the sample token list.</a:t>
            </a:r>
            <a:endParaRPr dirty="0"/>
          </a:p>
        </p:txBody>
      </p:sp>
      <p:sp>
        <p:nvSpPr>
          <p:cNvPr id="160" name="Google Shape;16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US" altLang="zh-TW"/>
              <a:t>13</a:t>
            </a:fld>
            <a:endParaRPr/>
          </a:p>
        </p:txBody>
      </p:sp>
      <p:grpSp>
        <p:nvGrpSpPr>
          <p:cNvPr id="161" name="Google Shape;161;p25"/>
          <p:cNvGrpSpPr/>
          <p:nvPr/>
        </p:nvGrpSpPr>
        <p:grpSpPr>
          <a:xfrm>
            <a:off x="5114200" y="1"/>
            <a:ext cx="4029800" cy="1783025"/>
            <a:chOff x="1145907" y="1218518"/>
            <a:chExt cx="6852237" cy="3031840"/>
          </a:xfrm>
        </p:grpSpPr>
        <p:pic>
          <p:nvPicPr>
            <p:cNvPr id="162" name="Google Shape;162;p25"/>
            <p:cNvPicPr preferRelativeResize="0"/>
            <p:nvPr/>
          </p:nvPicPr>
          <p:blipFill rotWithShape="1">
            <a:blip r:embed="rId3">
              <a:alphaModFix/>
            </a:blip>
            <a:srcRect b="10785"/>
            <a:stretch/>
          </p:blipFill>
          <p:spPr>
            <a:xfrm>
              <a:off x="1145907" y="1218518"/>
              <a:ext cx="6852237" cy="3031840"/>
            </a:xfrm>
            <a:prstGeom prst="rect">
              <a:avLst/>
            </a:prstGeom>
            <a:noFill/>
            <a:ln>
              <a:noFill/>
            </a:ln>
          </p:spPr>
        </p:pic>
        <p:sp>
          <p:nvSpPr>
            <p:cNvPr id="163" name="Google Shape;163;p25"/>
            <p:cNvSpPr/>
            <p:nvPr/>
          </p:nvSpPr>
          <p:spPr>
            <a:xfrm>
              <a:off x="2342685" y="1426561"/>
              <a:ext cx="1540500" cy="1317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TW"/>
              <a:t>Phase1 : Preparation(3/7)</a:t>
            </a:r>
            <a:endParaRPr/>
          </a:p>
        </p:txBody>
      </p:sp>
      <p:sp>
        <p:nvSpPr>
          <p:cNvPr id="169" name="Google Shape;169;p26"/>
          <p:cNvSpPr txBox="1">
            <a:spLocks noGrp="1"/>
          </p:cNvSpPr>
          <p:nvPr>
            <p:ph type="body" idx="1"/>
          </p:nvPr>
        </p:nvSpPr>
        <p:spPr>
          <a:xfrm>
            <a:off x="311700" y="13605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Generic Token Detection</a:t>
            </a:r>
            <a:endParaRPr/>
          </a:p>
          <a:p>
            <a:pPr marL="914400" lvl="1" indent="-330200" rtl="0">
              <a:spcBef>
                <a:spcPts val="0"/>
              </a:spcBef>
              <a:spcAft>
                <a:spcPts val="0"/>
              </a:spcAft>
              <a:buSzPts val="1600"/>
              <a:buChar char="○"/>
            </a:pPr>
            <a:r>
              <a:rPr lang="zh-TW"/>
              <a:t>After all samples have been processed, it iterates on the </a:t>
            </a:r>
            <a:r>
              <a:rPr lang="zh-TW">
                <a:solidFill>
                  <a:srgbClr val="FF0000"/>
                </a:solidFill>
              </a:rPr>
              <a:t>token family map</a:t>
            </a:r>
            <a:r>
              <a:rPr lang="zh-TW"/>
              <a:t>. Each token that does not match a family name and has a count larger than Tgen is considered generic.</a:t>
            </a:r>
            <a:endParaRPr/>
          </a:p>
          <a:p>
            <a:pPr marL="1371600" lvl="2" indent="-317500" rtl="0">
              <a:spcBef>
                <a:spcPts val="0"/>
              </a:spcBef>
              <a:spcAft>
                <a:spcPts val="0"/>
              </a:spcAft>
              <a:buSzPts val="1400"/>
              <a:buChar char="■"/>
            </a:pPr>
            <a:r>
              <a:rPr lang="zh-TW"/>
              <a:t>token_family_map: {token1:[familyName1, familyName2, familyName3…]}</a:t>
            </a:r>
            <a:endParaRPr/>
          </a:p>
          <a:p>
            <a:pPr marL="914400" lvl="1" indent="-330200" rtl="0">
              <a:spcBef>
                <a:spcPts val="0"/>
              </a:spcBef>
              <a:spcAft>
                <a:spcPts val="0"/>
              </a:spcAft>
              <a:buSzPts val="1600"/>
              <a:buChar char="○"/>
            </a:pPr>
            <a:r>
              <a:rPr lang="zh-TW"/>
              <a:t>Token </a:t>
            </a:r>
            <a:r>
              <a:rPr lang="zh-TW">
                <a:solidFill>
                  <a:srgbClr val="FF0000"/>
                </a:solidFill>
              </a:rPr>
              <a:t>eldorado</a:t>
            </a:r>
            <a:r>
              <a:rPr lang="zh-TW"/>
              <a:t> may have appeared in labels from samples of </a:t>
            </a:r>
            <a:r>
              <a:rPr lang="zh-TW">
                <a:solidFill>
                  <a:srgbClr val="FF0000"/>
                </a:solidFill>
              </a:rPr>
              <a:t>9 different families</a:t>
            </a:r>
            <a:r>
              <a:rPr lang="zh-TW"/>
              <a:t> and is identified as generic.</a:t>
            </a:r>
            <a:endParaRPr/>
          </a:p>
        </p:txBody>
      </p:sp>
      <p:sp>
        <p:nvSpPr>
          <p:cNvPr id="170" name="Google Shape;17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US" altLang="zh-TW"/>
              <a:t>14</a:t>
            </a:fld>
            <a:endParaRPr/>
          </a:p>
        </p:txBody>
      </p:sp>
      <p:grpSp>
        <p:nvGrpSpPr>
          <p:cNvPr id="171" name="Google Shape;171;p26"/>
          <p:cNvGrpSpPr/>
          <p:nvPr/>
        </p:nvGrpSpPr>
        <p:grpSpPr>
          <a:xfrm>
            <a:off x="5114200" y="1"/>
            <a:ext cx="4029800" cy="1783025"/>
            <a:chOff x="1145907" y="1218518"/>
            <a:chExt cx="6852237" cy="3031840"/>
          </a:xfrm>
        </p:grpSpPr>
        <p:pic>
          <p:nvPicPr>
            <p:cNvPr id="172" name="Google Shape;172;p26"/>
            <p:cNvPicPr preferRelativeResize="0"/>
            <p:nvPr/>
          </p:nvPicPr>
          <p:blipFill rotWithShape="1">
            <a:blip r:embed="rId3">
              <a:alphaModFix/>
            </a:blip>
            <a:srcRect b="10785"/>
            <a:stretch/>
          </p:blipFill>
          <p:spPr>
            <a:xfrm>
              <a:off x="1145907" y="1218518"/>
              <a:ext cx="6852237" cy="3031840"/>
            </a:xfrm>
            <a:prstGeom prst="rect">
              <a:avLst/>
            </a:prstGeom>
            <a:noFill/>
            <a:ln>
              <a:noFill/>
            </a:ln>
          </p:spPr>
        </p:pic>
        <p:sp>
          <p:nvSpPr>
            <p:cNvPr id="173" name="Google Shape;173;p26"/>
            <p:cNvSpPr/>
            <p:nvPr/>
          </p:nvSpPr>
          <p:spPr>
            <a:xfrm>
              <a:off x="2342685" y="1426561"/>
              <a:ext cx="1540500" cy="1317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US" altLang="zh-TW"/>
              <a:t>15</a:t>
            </a:fld>
            <a:endParaRPr/>
          </a:p>
        </p:txBody>
      </p:sp>
      <p:pic>
        <p:nvPicPr>
          <p:cNvPr id="179" name="Google Shape;179;p27"/>
          <p:cNvPicPr preferRelativeResize="0"/>
          <p:nvPr/>
        </p:nvPicPr>
        <p:blipFill>
          <a:blip r:embed="rId3">
            <a:alphaModFix/>
          </a:blip>
          <a:stretch>
            <a:fillRect/>
          </a:stretch>
        </p:blipFill>
        <p:spPr>
          <a:xfrm>
            <a:off x="1674875" y="0"/>
            <a:ext cx="4960241" cy="5001449"/>
          </a:xfrm>
          <a:prstGeom prst="rect">
            <a:avLst/>
          </a:prstGeom>
          <a:noFill/>
          <a:ln>
            <a:noFill/>
          </a:ln>
        </p:spPr>
      </p:pic>
      <p:sp>
        <p:nvSpPr>
          <p:cNvPr id="180" name="Google Shape;180;p27"/>
          <p:cNvSpPr/>
          <p:nvPr/>
        </p:nvSpPr>
        <p:spPr>
          <a:xfrm>
            <a:off x="1714525" y="605650"/>
            <a:ext cx="2084400" cy="1075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Google Shape;181;p27"/>
          <p:cNvSpPr/>
          <p:nvPr/>
        </p:nvSpPr>
        <p:spPr>
          <a:xfrm>
            <a:off x="1714525" y="2947700"/>
            <a:ext cx="2084400" cy="1680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Google Shape;182;p27"/>
          <p:cNvSpPr/>
          <p:nvPr/>
        </p:nvSpPr>
        <p:spPr>
          <a:xfrm>
            <a:off x="1714525" y="4014500"/>
            <a:ext cx="2084400" cy="1680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Google Shape;183;p27"/>
          <p:cNvSpPr/>
          <p:nvPr/>
        </p:nvSpPr>
        <p:spPr>
          <a:xfrm>
            <a:off x="1714525" y="3481100"/>
            <a:ext cx="2084400" cy="1680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TW"/>
              <a:t>Phase1 : Preparation(4/7)</a:t>
            </a:r>
            <a:endParaRPr/>
          </a:p>
        </p:txBody>
      </p:sp>
      <p:sp>
        <p:nvSpPr>
          <p:cNvPr id="189" name="Google Shape;189;p28"/>
          <p:cNvSpPr txBox="1">
            <a:spLocks noGrp="1"/>
          </p:cNvSpPr>
          <p:nvPr>
            <p:ph type="body" idx="1"/>
          </p:nvPr>
        </p:nvSpPr>
        <p:spPr>
          <a:xfrm>
            <a:off x="311700" y="13605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Alias Detection</a:t>
            </a:r>
            <a:endParaRPr/>
          </a:p>
          <a:p>
            <a:pPr marL="914400" lvl="1" indent="-330200" rtl="0">
              <a:spcBef>
                <a:spcPts val="0"/>
              </a:spcBef>
              <a:spcAft>
                <a:spcPts val="0"/>
              </a:spcAft>
              <a:buSzPts val="1600"/>
              <a:buChar char="○"/>
            </a:pPr>
            <a:r>
              <a:rPr lang="zh-TW" b="1"/>
              <a:t>Goal</a:t>
            </a:r>
            <a:r>
              <a:rPr lang="zh-TW"/>
              <a:t>: Automatically detecting aliases is that if two family names are aliases, they will consistently appear in the labels of the same samples.</a:t>
            </a:r>
            <a:endParaRPr/>
          </a:p>
          <a:p>
            <a:pPr marL="914400" lvl="1" indent="-330200" rtl="0">
              <a:spcBef>
                <a:spcPts val="0"/>
              </a:spcBef>
              <a:spcAft>
                <a:spcPts val="0"/>
              </a:spcAft>
              <a:buSzPts val="1600"/>
              <a:buChar char="○"/>
            </a:pPr>
            <a:r>
              <a:rPr lang="zh-TW" b="1"/>
              <a:t>Input</a:t>
            </a:r>
            <a:r>
              <a:rPr lang="zh-TW"/>
              <a:t>: AV Label Result(Label Matrix)</a:t>
            </a:r>
            <a:endParaRPr/>
          </a:p>
          <a:p>
            <a:pPr marL="914400" lvl="1" indent="-330200" rtl="0">
              <a:spcBef>
                <a:spcPts val="0"/>
              </a:spcBef>
              <a:spcAft>
                <a:spcPts val="0"/>
              </a:spcAft>
              <a:buSzPts val="1600"/>
              <a:buChar char="○"/>
            </a:pPr>
            <a:r>
              <a:rPr lang="zh-TW" b="1"/>
              <a:t>Output</a:t>
            </a:r>
            <a:r>
              <a:rPr lang="zh-TW"/>
              <a:t>: a list of (ti, tj) token pairs.</a:t>
            </a:r>
            <a:endParaRPr/>
          </a:p>
        </p:txBody>
      </p:sp>
      <p:sp>
        <p:nvSpPr>
          <p:cNvPr id="190" name="Google Shape;19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US" altLang="zh-TW"/>
              <a:t>16</a:t>
            </a:fld>
            <a:endParaRPr/>
          </a:p>
        </p:txBody>
      </p:sp>
      <p:grpSp>
        <p:nvGrpSpPr>
          <p:cNvPr id="191" name="Google Shape;191;p28"/>
          <p:cNvGrpSpPr/>
          <p:nvPr/>
        </p:nvGrpSpPr>
        <p:grpSpPr>
          <a:xfrm>
            <a:off x="5114200" y="1"/>
            <a:ext cx="4029800" cy="1783025"/>
            <a:chOff x="1145907" y="1218518"/>
            <a:chExt cx="6852237" cy="3031840"/>
          </a:xfrm>
        </p:grpSpPr>
        <p:pic>
          <p:nvPicPr>
            <p:cNvPr id="192" name="Google Shape;192;p28"/>
            <p:cNvPicPr preferRelativeResize="0"/>
            <p:nvPr/>
          </p:nvPicPr>
          <p:blipFill rotWithShape="1">
            <a:blip r:embed="rId3">
              <a:alphaModFix/>
            </a:blip>
            <a:srcRect b="10785"/>
            <a:stretch/>
          </p:blipFill>
          <p:spPr>
            <a:xfrm>
              <a:off x="1145907" y="1218518"/>
              <a:ext cx="6852237" cy="3031840"/>
            </a:xfrm>
            <a:prstGeom prst="rect">
              <a:avLst/>
            </a:prstGeom>
            <a:noFill/>
            <a:ln>
              <a:noFill/>
            </a:ln>
          </p:spPr>
        </p:pic>
        <p:sp>
          <p:nvSpPr>
            <p:cNvPr id="193" name="Google Shape;193;p28"/>
            <p:cNvSpPr/>
            <p:nvPr/>
          </p:nvSpPr>
          <p:spPr>
            <a:xfrm>
              <a:off x="2342685" y="3067745"/>
              <a:ext cx="1540500" cy="1057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pic>
        <p:nvPicPr>
          <p:cNvPr id="194" name="Google Shape;194;p28"/>
          <p:cNvPicPr preferRelativeResize="0"/>
          <p:nvPr/>
        </p:nvPicPr>
        <p:blipFill>
          <a:blip r:embed="rId4">
            <a:alphaModFix/>
          </a:blip>
          <a:stretch>
            <a:fillRect/>
          </a:stretch>
        </p:blipFill>
        <p:spPr>
          <a:xfrm>
            <a:off x="4959250" y="2902876"/>
            <a:ext cx="2880150" cy="200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311700" y="2657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Phase1 : Preparation(5/7)</a:t>
            </a:r>
            <a:endParaRPr/>
          </a:p>
        </p:txBody>
      </p:sp>
      <p:sp>
        <p:nvSpPr>
          <p:cNvPr id="200" name="Google Shape;200;p29"/>
          <p:cNvSpPr txBox="1">
            <a:spLocks noGrp="1"/>
          </p:cNvSpPr>
          <p:nvPr>
            <p:ph type="body" idx="1"/>
          </p:nvPr>
        </p:nvSpPr>
        <p:spPr>
          <a:xfrm>
            <a:off x="311700" y="1255825"/>
            <a:ext cx="8520600" cy="34848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Alias Detection</a:t>
            </a:r>
            <a:endParaRPr sz="1600"/>
          </a:p>
          <a:p>
            <a:pPr marL="914400" lvl="1" indent="-330200" rtl="0">
              <a:spcBef>
                <a:spcPts val="0"/>
              </a:spcBef>
              <a:spcAft>
                <a:spcPts val="0"/>
              </a:spcAft>
              <a:buSzPts val="1600"/>
              <a:buChar char="○"/>
            </a:pPr>
            <a:r>
              <a:rPr lang="zh-TW" sz="1600"/>
              <a:t>Alias detection takes as input the AV labels of a large set of samples, for which</a:t>
            </a:r>
            <a:br>
              <a:rPr lang="zh-TW" sz="1600"/>
            </a:br>
            <a:r>
              <a:rPr lang="zh-TW" sz="1600">
                <a:solidFill>
                  <a:srgbClr val="FF0000"/>
                </a:solidFill>
              </a:rPr>
              <a:t>their family does not need to be known</a:t>
            </a:r>
            <a:r>
              <a:rPr lang="zh-TW" sz="1600"/>
              <a:t>, and a </a:t>
            </a:r>
            <a:r>
              <a:rPr lang="zh-TW" sz="1600">
                <a:solidFill>
                  <a:srgbClr val="FF0000"/>
                </a:solidFill>
              </a:rPr>
              <a:t>generic token list</a:t>
            </a:r>
            <a:r>
              <a:rPr lang="zh-TW" sz="1600"/>
              <a:t>.</a:t>
            </a:r>
            <a:endParaRPr/>
          </a:p>
          <a:p>
            <a:pPr marL="914400" lvl="1" indent="-330200" rtl="0">
              <a:spcBef>
                <a:spcPts val="0"/>
              </a:spcBef>
              <a:spcAft>
                <a:spcPts val="0"/>
              </a:spcAft>
              <a:buSzPts val="1600"/>
              <a:buChar char="○"/>
            </a:pPr>
            <a:r>
              <a:rPr lang="zh-TW" sz="1600"/>
              <a:t>Thus, alias detection runs after the generic token detection, which </a:t>
            </a:r>
            <a:r>
              <a:rPr lang="zh-TW" sz="1600">
                <a:solidFill>
                  <a:srgbClr val="FF0000"/>
                </a:solidFill>
              </a:rPr>
              <a:t>prevents generic tokens to be detected as aliases</a:t>
            </a:r>
            <a:r>
              <a:rPr lang="zh-TW" sz="1600"/>
              <a:t>.</a:t>
            </a:r>
            <a:endParaRPr sz="1600"/>
          </a:p>
          <a:p>
            <a:pPr marL="914400" lvl="1" indent="-330200" rtl="0">
              <a:spcBef>
                <a:spcPts val="0"/>
              </a:spcBef>
              <a:spcAft>
                <a:spcPts val="0"/>
              </a:spcAft>
              <a:buSzPts val="1600"/>
              <a:buChar char="○"/>
            </a:pPr>
            <a:r>
              <a:rPr lang="zh-TW" b="1"/>
              <a:t>Step1.</a:t>
            </a:r>
            <a:r>
              <a:rPr lang="zh-TW"/>
              <a:t> For each sample in input samples:</a:t>
            </a:r>
            <a:endParaRPr/>
          </a:p>
          <a:p>
            <a:pPr marL="1371600" lvl="2" indent="-317500" rtl="0">
              <a:spcBef>
                <a:spcPts val="0"/>
              </a:spcBef>
              <a:spcAft>
                <a:spcPts val="0"/>
              </a:spcAft>
              <a:buSzPts val="1400"/>
              <a:buChar char="■"/>
            </a:pPr>
            <a:r>
              <a:rPr lang="zh-TW"/>
              <a:t>Builds the </a:t>
            </a:r>
            <a:r>
              <a:rPr lang="zh-TW">
                <a:solidFill>
                  <a:srgbClr val="FF0000"/>
                </a:solidFill>
              </a:rPr>
              <a:t>sample token list</a:t>
            </a:r>
            <a:r>
              <a:rPr lang="zh-TW"/>
              <a:t> in the same manner as described in the generic token detection, </a:t>
            </a:r>
            <a:r>
              <a:rPr lang="zh-TW">
                <a:solidFill>
                  <a:srgbClr val="FF0000"/>
                </a:solidFill>
              </a:rPr>
              <a:t>except that tokens in the generic token list are also removed</a:t>
            </a:r>
            <a:endParaRPr/>
          </a:p>
        </p:txBody>
      </p:sp>
      <p:sp>
        <p:nvSpPr>
          <p:cNvPr id="201" name="Google Shape;201;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Phase1 : Preparation(6/7)</a:t>
            </a:r>
            <a:endParaRPr/>
          </a:p>
        </p:txBody>
      </p:sp>
      <p:sp>
        <p:nvSpPr>
          <p:cNvPr id="207" name="Google Shape;207;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Alias Detection</a:t>
            </a:r>
            <a:endParaRPr/>
          </a:p>
          <a:p>
            <a:pPr marL="914400" lvl="1" indent="-330200" rtl="0">
              <a:spcBef>
                <a:spcPts val="0"/>
              </a:spcBef>
              <a:spcAft>
                <a:spcPts val="0"/>
              </a:spcAft>
              <a:buSzPts val="1600"/>
              <a:buChar char="○"/>
            </a:pPr>
            <a:r>
              <a:rPr lang="zh-TW" b="1"/>
              <a:t>Step2.</a:t>
            </a:r>
            <a:r>
              <a:rPr lang="zh-TW"/>
              <a:t> For each token in sample token list:</a:t>
            </a:r>
            <a:endParaRPr/>
          </a:p>
          <a:p>
            <a:pPr marL="1371600" lvl="2" indent="-317500" rtl="0">
              <a:spcBef>
                <a:spcPts val="0"/>
              </a:spcBef>
              <a:spcAft>
                <a:spcPts val="0"/>
              </a:spcAft>
              <a:buSzPts val="1400"/>
              <a:buChar char="■"/>
            </a:pPr>
            <a:r>
              <a:rPr lang="zh-TW"/>
              <a:t>Iterates on the tokens in the sample token list updating two maps </a:t>
            </a:r>
            <a:endParaRPr/>
          </a:p>
          <a:p>
            <a:pPr marL="1371600" lvl="2" indent="-317500" rtl="0">
              <a:spcBef>
                <a:spcPts val="0"/>
              </a:spcBef>
              <a:spcAft>
                <a:spcPts val="0"/>
              </a:spcAft>
              <a:buSzPts val="1400"/>
              <a:buChar char="■"/>
            </a:pPr>
            <a:r>
              <a:rPr lang="zh-TW"/>
              <a:t>It first increases the </a:t>
            </a:r>
            <a:r>
              <a:rPr lang="zh-TW">
                <a:solidFill>
                  <a:srgbClr val="FF0000"/>
                </a:solidFill>
              </a:rPr>
              <a:t>token count map</a:t>
            </a:r>
            <a:r>
              <a:rPr lang="zh-TW"/>
              <a:t>, which stores for each unique token the number of samples where the token has been observed in at least one label</a:t>
            </a:r>
            <a:endParaRPr/>
          </a:p>
          <a:p>
            <a:pPr marL="1828800" lvl="3" indent="-317500" rtl="0">
              <a:spcBef>
                <a:spcPts val="0"/>
              </a:spcBef>
              <a:spcAft>
                <a:spcPts val="0"/>
              </a:spcAft>
              <a:buSzPts val="1400"/>
              <a:buChar char="●"/>
            </a:pPr>
            <a:r>
              <a:rPr lang="zh-TW"/>
              <a:t>token_count_map: {t1:count1, t2:count2, ...}</a:t>
            </a:r>
            <a:endParaRPr/>
          </a:p>
          <a:p>
            <a:pPr marL="1371600" lvl="2" indent="-317500" rtl="0">
              <a:spcBef>
                <a:spcPts val="0"/>
              </a:spcBef>
              <a:spcAft>
                <a:spcPts val="0"/>
              </a:spcAft>
              <a:buSzPts val="1400"/>
              <a:buChar char="■"/>
            </a:pPr>
            <a:r>
              <a:rPr lang="zh-TW"/>
              <a:t>Then, for each pair of tokens in the sample token list it increases the </a:t>
            </a:r>
            <a:r>
              <a:rPr lang="zh-TW">
                <a:solidFill>
                  <a:srgbClr val="FF0000"/>
                </a:solidFill>
              </a:rPr>
              <a:t>pair count map</a:t>
            </a:r>
            <a:r>
              <a:rPr lang="zh-TW"/>
              <a:t> that stores for each token pair the number of samples in which those two tokens have been observed in their labels</a:t>
            </a:r>
            <a:endParaRPr/>
          </a:p>
          <a:p>
            <a:pPr marL="1828800" lvl="3" indent="-317500" rtl="0">
              <a:spcBef>
                <a:spcPts val="0"/>
              </a:spcBef>
              <a:spcAft>
                <a:spcPts val="0"/>
              </a:spcAft>
              <a:buSzPts val="1400"/>
              <a:buChar char="●"/>
            </a:pPr>
            <a:r>
              <a:rPr lang="zh-TW"/>
              <a:t>pair_count_map: {(t1, t2):count1, (t1, t3):count2, ...}</a:t>
            </a:r>
            <a:endParaRPr/>
          </a:p>
        </p:txBody>
      </p:sp>
      <p:sp>
        <p:nvSpPr>
          <p:cNvPr id="208" name="Google Shape;20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xfrm>
            <a:off x="311700" y="344175"/>
            <a:ext cx="8520600" cy="70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TW"/>
              <a:t>Phase1 : Preparation(7/7)</a:t>
            </a:r>
            <a:endParaRPr/>
          </a:p>
        </p:txBody>
      </p:sp>
      <p:sp>
        <p:nvSpPr>
          <p:cNvPr id="214" name="Google Shape;214;p31"/>
          <p:cNvSpPr txBox="1">
            <a:spLocks noGrp="1"/>
          </p:cNvSpPr>
          <p:nvPr>
            <p:ph type="body" idx="1"/>
          </p:nvPr>
        </p:nvSpPr>
        <p:spPr>
          <a:xfrm>
            <a:off x="311700" y="995550"/>
            <a:ext cx="8520600" cy="3949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dirty="0"/>
              <a:t>Alias Detection</a:t>
            </a:r>
            <a:endParaRPr sz="1600" dirty="0"/>
          </a:p>
          <a:p>
            <a:pPr marL="914400" lvl="1" indent="-330200" rtl="0">
              <a:spcBef>
                <a:spcPts val="0"/>
              </a:spcBef>
              <a:spcAft>
                <a:spcPts val="0"/>
              </a:spcAft>
              <a:buSzPts val="1600"/>
              <a:buChar char="○"/>
            </a:pPr>
            <a:r>
              <a:rPr lang="zh-TW" b="1" dirty="0"/>
              <a:t>Step3.</a:t>
            </a:r>
            <a:r>
              <a:rPr lang="zh-TW" dirty="0"/>
              <a:t> </a:t>
            </a:r>
            <a:endParaRPr dirty="0"/>
          </a:p>
          <a:p>
            <a:pPr marL="1371600" lvl="2" indent="-317500" rtl="0">
              <a:spcBef>
                <a:spcPts val="0"/>
              </a:spcBef>
              <a:spcAft>
                <a:spcPts val="0"/>
              </a:spcAft>
              <a:buSzPts val="1400"/>
              <a:buChar char="■"/>
            </a:pPr>
            <a:r>
              <a:rPr lang="zh-TW" dirty="0"/>
              <a:t>We define the function alias(ti, tj) = |(ti,tj )|/|ti|, which captures the fraction of times that the pair of tokens (ti,tj) appears in the same samples. </a:t>
            </a:r>
            <a:endParaRPr dirty="0"/>
          </a:p>
          <a:p>
            <a:pPr marL="1371600" lvl="2" indent="-317500" rtl="0">
              <a:spcBef>
                <a:spcPts val="0"/>
              </a:spcBef>
              <a:spcAft>
                <a:spcPts val="0"/>
              </a:spcAft>
              <a:buSzPts val="1400"/>
              <a:buChar char="■"/>
            </a:pPr>
            <a:r>
              <a:rPr lang="zh-TW" dirty="0"/>
              <a:t>The numerator can be obtained from the pair count map and the denominator from the token count map. Note that alias(ti, tj) != alias(tj, ti).</a:t>
            </a:r>
            <a:endParaRPr dirty="0"/>
          </a:p>
          <a:p>
            <a:pPr marL="914400" lvl="1" indent="-330200" rtl="0">
              <a:spcBef>
                <a:spcPts val="0"/>
              </a:spcBef>
              <a:spcAft>
                <a:spcPts val="0"/>
              </a:spcAft>
              <a:buSzPts val="1600"/>
              <a:buChar char="○"/>
            </a:pPr>
            <a:r>
              <a:rPr lang="zh-TW" b="1" dirty="0"/>
              <a:t>Step4.</a:t>
            </a:r>
            <a:r>
              <a:rPr lang="zh-TW" dirty="0"/>
              <a:t> For each pair that has a count larger than </a:t>
            </a:r>
            <a:r>
              <a:rPr lang="zh-TW" dirty="0">
                <a:solidFill>
                  <a:srgbClr val="FF0000"/>
                </a:solidFill>
              </a:rPr>
              <a:t>nalias</a:t>
            </a:r>
            <a:endParaRPr dirty="0">
              <a:solidFill>
                <a:srgbClr val="FF0000"/>
              </a:solidFill>
            </a:endParaRPr>
          </a:p>
          <a:p>
            <a:pPr marL="1371600" lvl="2" indent="-317500" rtl="0">
              <a:spcBef>
                <a:spcPts val="0"/>
              </a:spcBef>
              <a:spcAft>
                <a:spcPts val="0"/>
              </a:spcAft>
              <a:buSzPts val="1400"/>
              <a:buChar char="■"/>
            </a:pPr>
            <a:r>
              <a:rPr lang="zh-TW" dirty="0"/>
              <a:t>It computes both alias(ti, tj) and alias(tj, ti). </a:t>
            </a:r>
            <a:endParaRPr dirty="0"/>
          </a:p>
          <a:p>
            <a:pPr marL="1828800" lvl="3" indent="-317500" rtl="0">
              <a:spcBef>
                <a:spcPts val="0"/>
              </a:spcBef>
              <a:spcAft>
                <a:spcPts val="0"/>
              </a:spcAft>
              <a:buSzPts val="1400"/>
              <a:buChar char="●"/>
            </a:pPr>
            <a:r>
              <a:rPr lang="zh-TW" dirty="0"/>
              <a:t>If alias(ti, tj) &gt; </a:t>
            </a:r>
            <a:r>
              <a:rPr lang="zh-TW" dirty="0">
                <a:solidFill>
                  <a:srgbClr val="FF0000"/>
                </a:solidFill>
              </a:rPr>
              <a:t>Talias</a:t>
            </a:r>
            <a:r>
              <a:rPr lang="zh-TW" dirty="0"/>
              <a:t> then ti is an alias for tj . </a:t>
            </a:r>
            <a:endParaRPr dirty="0"/>
          </a:p>
          <a:p>
            <a:pPr marL="1828800" lvl="3" indent="-317500" rtl="0">
              <a:spcBef>
                <a:spcPts val="0"/>
              </a:spcBef>
              <a:spcAft>
                <a:spcPts val="0"/>
              </a:spcAft>
              <a:buSzPts val="1400"/>
              <a:buChar char="●"/>
            </a:pPr>
            <a:r>
              <a:rPr lang="zh-TW" dirty="0"/>
              <a:t>If alias(tj, ti) &gt; </a:t>
            </a:r>
            <a:r>
              <a:rPr lang="zh-TW" dirty="0">
                <a:solidFill>
                  <a:srgbClr val="FF0000"/>
                </a:solidFill>
              </a:rPr>
              <a:t>Talias</a:t>
            </a:r>
            <a:r>
              <a:rPr lang="zh-TW" dirty="0"/>
              <a:t> then tj is an alias for ti. </a:t>
            </a:r>
            <a:endParaRPr dirty="0"/>
          </a:p>
          <a:p>
            <a:pPr marL="1828800" lvl="3" indent="-317500" rtl="0">
              <a:spcBef>
                <a:spcPts val="0"/>
              </a:spcBef>
              <a:spcAft>
                <a:spcPts val="0"/>
              </a:spcAft>
              <a:buSzPts val="1400"/>
              <a:buChar char="●"/>
            </a:pPr>
            <a:r>
              <a:rPr lang="zh-TW" dirty="0"/>
              <a:t>If both alias(ti, tj) &gt; </a:t>
            </a:r>
            <a:r>
              <a:rPr lang="zh-TW" dirty="0">
                <a:solidFill>
                  <a:srgbClr val="FF0000"/>
                </a:solidFill>
              </a:rPr>
              <a:t>Talias</a:t>
            </a:r>
            <a:r>
              <a:rPr lang="zh-TW" dirty="0"/>
              <a:t> and alias(tj, ti) &gt; </a:t>
            </a:r>
            <a:r>
              <a:rPr lang="zh-TW" dirty="0">
                <a:solidFill>
                  <a:srgbClr val="FF0000"/>
                </a:solidFill>
              </a:rPr>
              <a:t>Talias</a:t>
            </a:r>
            <a:r>
              <a:rPr lang="zh-TW" dirty="0"/>
              <a:t> then the less common token is an alias for the most common one.</a:t>
            </a:r>
            <a:endParaRPr dirty="0"/>
          </a:p>
          <a:p>
            <a:pPr marL="914400" lvl="1" indent="-330200" rtl="0">
              <a:spcBef>
                <a:spcPts val="0"/>
              </a:spcBef>
              <a:spcAft>
                <a:spcPts val="0"/>
              </a:spcAft>
              <a:buSzPts val="1600"/>
              <a:buChar char="○"/>
            </a:pPr>
            <a:r>
              <a:rPr lang="zh-TW" dirty="0">
                <a:solidFill>
                  <a:srgbClr val="FF0000"/>
                </a:solidFill>
              </a:rPr>
              <a:t>nalias</a:t>
            </a:r>
            <a:r>
              <a:rPr lang="zh-TW" dirty="0"/>
              <a:t> is used to </a:t>
            </a:r>
            <a:r>
              <a:rPr lang="zh-TW" dirty="0">
                <a:solidFill>
                  <a:srgbClr val="FF0000"/>
                </a:solidFill>
              </a:rPr>
              <a:t>remove pairs of tokens that have not been seen enough times</a:t>
            </a:r>
            <a:r>
              <a:rPr lang="zh-TW" dirty="0" smtClean="0"/>
              <a:t>.</a:t>
            </a:r>
            <a:r>
              <a:rPr lang="zh-TW" altLang="en-US" dirty="0" smtClean="0"/>
              <a:t> 為了解決費時</a:t>
            </a:r>
            <a:endParaRPr dirty="0"/>
          </a:p>
          <a:p>
            <a:pPr marL="914400" lvl="1" indent="-330200" rtl="0">
              <a:spcBef>
                <a:spcPts val="0"/>
              </a:spcBef>
              <a:spcAft>
                <a:spcPts val="0"/>
              </a:spcAft>
              <a:buSzPts val="1600"/>
              <a:buChar char="○"/>
            </a:pPr>
            <a:r>
              <a:rPr lang="zh-TW" dirty="0">
                <a:solidFill>
                  <a:srgbClr val="FF0000"/>
                </a:solidFill>
              </a:rPr>
              <a:t>Talias</a:t>
            </a:r>
            <a:r>
              <a:rPr lang="zh-TW" dirty="0"/>
              <a:t> controls the percentage of times the two tokens appear together.</a:t>
            </a:r>
            <a:endParaRPr dirty="0"/>
          </a:p>
        </p:txBody>
      </p:sp>
      <p:sp>
        <p:nvSpPr>
          <p:cNvPr id="215" name="Google Shape;21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US" altLang="zh-TW"/>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Outline</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Introduction</a:t>
            </a:r>
            <a:endParaRPr/>
          </a:p>
          <a:p>
            <a:pPr marL="457200" lvl="0" indent="-342900" rtl="0">
              <a:spcBef>
                <a:spcPts val="0"/>
              </a:spcBef>
              <a:spcAft>
                <a:spcPts val="0"/>
              </a:spcAft>
              <a:buSzPts val="1800"/>
              <a:buChar char="●"/>
            </a:pPr>
            <a:r>
              <a:rPr lang="zh-TW"/>
              <a:t>Related Work</a:t>
            </a:r>
            <a:endParaRPr/>
          </a:p>
          <a:p>
            <a:pPr marL="457200" lvl="0" indent="-342900" rtl="0">
              <a:spcBef>
                <a:spcPts val="0"/>
              </a:spcBef>
              <a:spcAft>
                <a:spcPts val="0"/>
              </a:spcAft>
              <a:buSzPts val="1800"/>
              <a:buChar char="●"/>
            </a:pPr>
            <a:r>
              <a:rPr lang="zh-TW"/>
              <a:t>Approach</a:t>
            </a:r>
            <a:endParaRPr/>
          </a:p>
          <a:p>
            <a:pPr marL="457200" lvl="0" indent="-342900" rtl="0">
              <a:spcBef>
                <a:spcPts val="0"/>
              </a:spcBef>
              <a:spcAft>
                <a:spcPts val="0"/>
              </a:spcAft>
              <a:buSzPts val="1800"/>
              <a:buChar char="●"/>
            </a:pPr>
            <a:r>
              <a:rPr lang="zh-TW"/>
              <a:t>Evaluation</a:t>
            </a:r>
            <a:endParaRPr/>
          </a:p>
          <a:p>
            <a:pPr marL="457200" lvl="0" indent="-342900" rtl="0">
              <a:spcBef>
                <a:spcPts val="0"/>
              </a:spcBef>
              <a:spcAft>
                <a:spcPts val="0"/>
              </a:spcAft>
              <a:buSzPts val="1800"/>
              <a:buChar char="●"/>
            </a:pPr>
            <a:r>
              <a:rPr lang="zh-TW"/>
              <a:t>Conclusion &amp; Discussion</a:t>
            </a:r>
            <a:endParaRPr/>
          </a:p>
        </p:txBody>
      </p:sp>
      <p:sp>
        <p:nvSpPr>
          <p:cNvPr id="74" name="Google Shape;7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Phase2 : Labeling(1/6)</a:t>
            </a:r>
            <a:endParaRPr/>
          </a:p>
        </p:txBody>
      </p:sp>
      <p:sp>
        <p:nvSpPr>
          <p:cNvPr id="221" name="Google Shape;221;p32"/>
          <p:cNvSpPr txBox="1">
            <a:spLocks noGrp="1"/>
          </p:cNvSpPr>
          <p:nvPr>
            <p:ph type="body" idx="1"/>
          </p:nvPr>
        </p:nvSpPr>
        <p:spPr>
          <a:xfrm>
            <a:off x="311700" y="1597350"/>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solidFill>
                  <a:srgbClr val="695D46"/>
                </a:solidFill>
              </a:rPr>
              <a:t>This Section describes the 8 steps used in labeling each sample.</a:t>
            </a:r>
            <a:endParaRPr>
              <a:solidFill>
                <a:srgbClr val="695D46"/>
              </a:solidFill>
            </a:endParaRPr>
          </a:p>
          <a:p>
            <a:pPr marL="457200" lvl="0" indent="-342900" rtl="0">
              <a:spcBef>
                <a:spcPts val="0"/>
              </a:spcBef>
              <a:spcAft>
                <a:spcPts val="0"/>
              </a:spcAft>
              <a:buClr>
                <a:srgbClr val="695D46"/>
              </a:buClr>
              <a:buSzPts val="1800"/>
              <a:buChar char="●"/>
            </a:pPr>
            <a:r>
              <a:rPr lang="zh-TW" b="1">
                <a:solidFill>
                  <a:srgbClr val="695D46"/>
                </a:solidFill>
              </a:rPr>
              <a:t>Step1.</a:t>
            </a:r>
            <a:r>
              <a:rPr lang="zh-TW">
                <a:solidFill>
                  <a:srgbClr val="695D46"/>
                </a:solidFill>
              </a:rPr>
              <a:t> AV selection(optional)</a:t>
            </a:r>
            <a:endParaRPr>
              <a:solidFill>
                <a:srgbClr val="695D46"/>
              </a:solidFill>
            </a:endParaRPr>
          </a:p>
          <a:p>
            <a:pPr marL="914400" lvl="1" indent="-330200" rtl="0">
              <a:spcBef>
                <a:spcPts val="0"/>
              </a:spcBef>
              <a:spcAft>
                <a:spcPts val="0"/>
              </a:spcAft>
              <a:buClr>
                <a:srgbClr val="695D46"/>
              </a:buClr>
              <a:buSzPts val="1600"/>
              <a:buChar char="○"/>
            </a:pPr>
            <a:r>
              <a:rPr lang="zh-TW">
                <a:solidFill>
                  <a:srgbClr val="FF0000"/>
                </a:solidFill>
              </a:rPr>
              <a:t>By default</a:t>
            </a:r>
            <a:r>
              <a:rPr lang="zh-TW">
                <a:solidFill>
                  <a:srgbClr val="695D46"/>
                </a:solidFill>
              </a:rPr>
              <a:t>, AVCLASS processes the labels of </a:t>
            </a:r>
            <a:r>
              <a:rPr lang="zh-TW">
                <a:solidFill>
                  <a:srgbClr val="FF0000"/>
                </a:solidFill>
              </a:rPr>
              <a:t>all AV engines</a:t>
            </a:r>
            <a:r>
              <a:rPr lang="zh-TW">
                <a:solidFill>
                  <a:srgbClr val="695D46"/>
                </a:solidFill>
              </a:rPr>
              <a:t> in the input set of a sample</a:t>
            </a:r>
            <a:endParaRPr>
              <a:solidFill>
                <a:srgbClr val="695D46"/>
              </a:solidFill>
            </a:endParaRPr>
          </a:p>
          <a:p>
            <a:pPr marL="914400" lvl="1" indent="-330200" rtl="0">
              <a:spcBef>
                <a:spcPts val="0"/>
              </a:spcBef>
              <a:spcAft>
                <a:spcPts val="0"/>
              </a:spcAft>
              <a:buClr>
                <a:srgbClr val="695D46"/>
              </a:buClr>
              <a:buSzPts val="1600"/>
              <a:buChar char="○"/>
            </a:pPr>
            <a:r>
              <a:rPr lang="zh-TW">
                <a:solidFill>
                  <a:srgbClr val="695D46"/>
                </a:solidFill>
              </a:rPr>
              <a:t>There is no real information about which engines are better, and some engines may be good in a family but poor with others</a:t>
            </a:r>
            <a:endParaRPr>
              <a:solidFill>
                <a:srgbClr val="695D46"/>
              </a:solidFill>
            </a:endParaRPr>
          </a:p>
        </p:txBody>
      </p:sp>
      <p:sp>
        <p:nvSpPr>
          <p:cNvPr id="222" name="Google Shape;222;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20</a:t>
            </a:fld>
            <a:endParaRPr/>
          </a:p>
        </p:txBody>
      </p:sp>
      <p:grpSp>
        <p:nvGrpSpPr>
          <p:cNvPr id="223" name="Google Shape;223;p32"/>
          <p:cNvGrpSpPr/>
          <p:nvPr/>
        </p:nvGrpSpPr>
        <p:grpSpPr>
          <a:xfrm>
            <a:off x="5114200" y="0"/>
            <a:ext cx="4029800" cy="1653500"/>
            <a:chOff x="1145907" y="1218518"/>
            <a:chExt cx="6852237" cy="2811597"/>
          </a:xfrm>
        </p:grpSpPr>
        <p:pic>
          <p:nvPicPr>
            <p:cNvPr id="224" name="Google Shape;224;p32"/>
            <p:cNvPicPr preferRelativeResize="0"/>
            <p:nvPr/>
          </p:nvPicPr>
          <p:blipFill rotWithShape="1">
            <a:blip r:embed="rId3">
              <a:alphaModFix/>
            </a:blip>
            <a:srcRect b="17259"/>
            <a:stretch/>
          </p:blipFill>
          <p:spPr>
            <a:xfrm>
              <a:off x="1145907" y="1218518"/>
              <a:ext cx="6852237" cy="2811597"/>
            </a:xfrm>
            <a:prstGeom prst="rect">
              <a:avLst/>
            </a:prstGeom>
            <a:noFill/>
            <a:ln>
              <a:noFill/>
            </a:ln>
          </p:spPr>
        </p:pic>
        <p:sp>
          <p:nvSpPr>
            <p:cNvPr id="225" name="Google Shape;225;p32"/>
            <p:cNvSpPr/>
            <p:nvPr/>
          </p:nvSpPr>
          <p:spPr>
            <a:xfrm>
              <a:off x="5143229" y="1222216"/>
              <a:ext cx="1859100" cy="24219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TW"/>
              <a:t>Phase2 : Labeling(2/6)</a:t>
            </a:r>
            <a:endParaRPr/>
          </a:p>
        </p:txBody>
      </p:sp>
      <p:sp>
        <p:nvSpPr>
          <p:cNvPr id="231" name="Google Shape;231;p33"/>
          <p:cNvSpPr txBox="1">
            <a:spLocks noGrp="1"/>
          </p:cNvSpPr>
          <p:nvPr>
            <p:ph type="body" idx="1"/>
          </p:nvPr>
        </p:nvSpPr>
        <p:spPr>
          <a:xfrm>
            <a:off x="311700" y="1597350"/>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695D46"/>
              </a:buClr>
              <a:buSzPts val="1800"/>
              <a:buChar char="●"/>
            </a:pPr>
            <a:r>
              <a:rPr lang="zh-TW" b="1">
                <a:solidFill>
                  <a:srgbClr val="695D46"/>
                </a:solidFill>
              </a:rPr>
              <a:t>Step2.</a:t>
            </a:r>
            <a:r>
              <a:rPr lang="zh-TW">
                <a:solidFill>
                  <a:srgbClr val="695D46"/>
                </a:solidFill>
              </a:rPr>
              <a:t> Duplicate removal</a:t>
            </a:r>
            <a:endParaRPr>
              <a:solidFill>
                <a:srgbClr val="695D46"/>
              </a:solidFill>
            </a:endParaRPr>
          </a:p>
          <a:p>
            <a:pPr marL="914400" lvl="1" indent="-330200" rtl="0">
              <a:spcBef>
                <a:spcPts val="0"/>
              </a:spcBef>
              <a:spcAft>
                <a:spcPts val="0"/>
              </a:spcAft>
              <a:buClr>
                <a:srgbClr val="695D46"/>
              </a:buClr>
              <a:buSzPts val="1600"/>
              <a:buChar char="○"/>
            </a:pPr>
            <a:r>
              <a:rPr lang="zh-TW">
                <a:solidFill>
                  <a:srgbClr val="695D46"/>
                </a:solidFill>
              </a:rPr>
              <a:t>The same AV vendor may have multiple engines such as McAffee and McAffee-GW-Edition, or TrendMicro and TrendMicro-HouseCall.</a:t>
            </a:r>
            <a:endParaRPr>
              <a:solidFill>
                <a:srgbClr val="695D46"/>
              </a:solidFill>
            </a:endParaRPr>
          </a:p>
          <a:p>
            <a:pPr marL="914400" lvl="1" indent="-330200" rtl="0">
              <a:spcBef>
                <a:spcPts val="0"/>
              </a:spcBef>
              <a:spcAft>
                <a:spcPts val="0"/>
              </a:spcAft>
              <a:buClr>
                <a:srgbClr val="695D46"/>
              </a:buClr>
              <a:buSzPts val="1600"/>
              <a:buChar char="○"/>
            </a:pPr>
            <a:r>
              <a:rPr lang="zh-TW">
                <a:solidFill>
                  <a:srgbClr val="695D46"/>
                </a:solidFill>
              </a:rPr>
              <a:t>In addition, we observe groups of AV vendors that </a:t>
            </a:r>
            <a:r>
              <a:rPr lang="zh-TW">
                <a:solidFill>
                  <a:srgbClr val="FF0000"/>
                </a:solidFill>
              </a:rPr>
              <a:t>copy labels</a:t>
            </a:r>
            <a:r>
              <a:rPr lang="zh-TW">
                <a:solidFill>
                  <a:srgbClr val="695D46"/>
                </a:solidFill>
              </a:rPr>
              <a:t> from each other, something also observed in prior work.</a:t>
            </a:r>
            <a:endParaRPr>
              <a:solidFill>
                <a:srgbClr val="695D46"/>
              </a:solidFill>
            </a:endParaRPr>
          </a:p>
        </p:txBody>
      </p:sp>
      <p:sp>
        <p:nvSpPr>
          <p:cNvPr id="232" name="Google Shape;232;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US" altLang="zh-TW"/>
              <a:t>21</a:t>
            </a:fld>
            <a:endParaRPr/>
          </a:p>
        </p:txBody>
      </p:sp>
      <p:grpSp>
        <p:nvGrpSpPr>
          <p:cNvPr id="233" name="Google Shape;233;p33"/>
          <p:cNvGrpSpPr/>
          <p:nvPr/>
        </p:nvGrpSpPr>
        <p:grpSpPr>
          <a:xfrm>
            <a:off x="5114200" y="0"/>
            <a:ext cx="4029800" cy="1653500"/>
            <a:chOff x="1145907" y="1218518"/>
            <a:chExt cx="6852237" cy="2811597"/>
          </a:xfrm>
        </p:grpSpPr>
        <p:pic>
          <p:nvPicPr>
            <p:cNvPr id="234" name="Google Shape;234;p33"/>
            <p:cNvPicPr preferRelativeResize="0"/>
            <p:nvPr/>
          </p:nvPicPr>
          <p:blipFill rotWithShape="1">
            <a:blip r:embed="rId3">
              <a:alphaModFix/>
            </a:blip>
            <a:srcRect b="17259"/>
            <a:stretch/>
          </p:blipFill>
          <p:spPr>
            <a:xfrm>
              <a:off x="1145907" y="1218518"/>
              <a:ext cx="6852237" cy="2811597"/>
            </a:xfrm>
            <a:prstGeom prst="rect">
              <a:avLst/>
            </a:prstGeom>
            <a:noFill/>
            <a:ln>
              <a:noFill/>
            </a:ln>
          </p:spPr>
        </p:pic>
        <p:sp>
          <p:nvSpPr>
            <p:cNvPr id="235" name="Google Shape;235;p33"/>
            <p:cNvSpPr/>
            <p:nvPr/>
          </p:nvSpPr>
          <p:spPr>
            <a:xfrm>
              <a:off x="5143229" y="1222216"/>
              <a:ext cx="1859100" cy="24219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pic>
        <p:nvPicPr>
          <p:cNvPr id="236" name="Google Shape;236;p33"/>
          <p:cNvPicPr preferRelativeResize="0"/>
          <p:nvPr/>
        </p:nvPicPr>
        <p:blipFill>
          <a:blip r:embed="rId4">
            <a:alphaModFix/>
          </a:blip>
          <a:stretch>
            <a:fillRect/>
          </a:stretch>
        </p:blipFill>
        <p:spPr>
          <a:xfrm>
            <a:off x="152778" y="3093000"/>
            <a:ext cx="4295973" cy="1898725"/>
          </a:xfrm>
          <a:prstGeom prst="rect">
            <a:avLst/>
          </a:prstGeom>
          <a:noFill/>
          <a:ln>
            <a:noFill/>
          </a:ln>
        </p:spPr>
      </p:pic>
      <p:cxnSp>
        <p:nvCxnSpPr>
          <p:cNvPr id="237" name="Google Shape;237;p33"/>
          <p:cNvCxnSpPr/>
          <p:nvPr/>
        </p:nvCxnSpPr>
        <p:spPr>
          <a:xfrm>
            <a:off x="311700" y="4223150"/>
            <a:ext cx="3422100" cy="0"/>
          </a:xfrm>
          <a:prstGeom prst="straightConnector1">
            <a:avLst/>
          </a:prstGeom>
          <a:noFill/>
          <a:ln w="28575" cap="flat" cmpd="sng">
            <a:solidFill>
              <a:srgbClr val="FF0000"/>
            </a:solidFill>
            <a:prstDash val="solid"/>
            <a:round/>
            <a:headEnd type="none" w="med" len="med"/>
            <a:tailEnd type="none" w="med" len="med"/>
          </a:ln>
        </p:spPr>
      </p:cxnSp>
      <p:cxnSp>
        <p:nvCxnSpPr>
          <p:cNvPr id="238" name="Google Shape;238;p33"/>
          <p:cNvCxnSpPr/>
          <p:nvPr/>
        </p:nvCxnSpPr>
        <p:spPr>
          <a:xfrm>
            <a:off x="311700" y="4527950"/>
            <a:ext cx="3422100" cy="0"/>
          </a:xfrm>
          <a:prstGeom prst="straightConnector1">
            <a:avLst/>
          </a:prstGeom>
          <a:noFill/>
          <a:ln w="28575" cap="flat" cmpd="sng">
            <a:solidFill>
              <a:srgbClr val="FF0000"/>
            </a:solidFill>
            <a:prstDash val="solid"/>
            <a:round/>
            <a:headEnd type="none" w="med" len="med"/>
            <a:tailEnd type="none" w="med" len="med"/>
          </a:ln>
        </p:spPr>
      </p:cxnSp>
      <p:pic>
        <p:nvPicPr>
          <p:cNvPr id="239" name="Google Shape;239;p33"/>
          <p:cNvPicPr preferRelativeResize="0"/>
          <p:nvPr/>
        </p:nvPicPr>
        <p:blipFill>
          <a:blip r:embed="rId5">
            <a:alphaModFix/>
          </a:blip>
          <a:stretch>
            <a:fillRect/>
          </a:stretch>
        </p:blipFill>
        <p:spPr>
          <a:xfrm>
            <a:off x="4506774" y="3093002"/>
            <a:ext cx="4325525" cy="1898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TW"/>
              <a:t>Phase2 : Labeling(3/6)</a:t>
            </a:r>
            <a:endParaRPr/>
          </a:p>
        </p:txBody>
      </p:sp>
      <p:sp>
        <p:nvSpPr>
          <p:cNvPr id="245" name="Google Shape;245;p34"/>
          <p:cNvSpPr txBox="1">
            <a:spLocks noGrp="1"/>
          </p:cNvSpPr>
          <p:nvPr>
            <p:ph type="body" idx="1"/>
          </p:nvPr>
        </p:nvSpPr>
        <p:spPr>
          <a:xfrm>
            <a:off x="311700" y="1360525"/>
            <a:ext cx="8520600" cy="33027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Open Sans"/>
              <a:buChar char="●"/>
            </a:pPr>
            <a:r>
              <a:rPr lang="zh-TW" b="1">
                <a:solidFill>
                  <a:srgbClr val="695D46"/>
                </a:solidFill>
              </a:rPr>
              <a:t>Step3.</a:t>
            </a:r>
            <a:r>
              <a:rPr lang="zh-TW">
                <a:solidFill>
                  <a:srgbClr val="695D46"/>
                </a:solidFill>
              </a:rPr>
              <a:t> Suffix Removal</a:t>
            </a:r>
            <a:endParaRPr>
              <a:solidFill>
                <a:srgbClr val="695D46"/>
              </a:solidFill>
            </a:endParaRPr>
          </a:p>
          <a:p>
            <a:pPr marL="914400" marR="0" lvl="1" indent="-330200" algn="l" rtl="0">
              <a:lnSpc>
                <a:spcPct val="115000"/>
              </a:lnSpc>
              <a:spcBef>
                <a:spcPts val="0"/>
              </a:spcBef>
              <a:spcAft>
                <a:spcPts val="0"/>
              </a:spcAft>
              <a:buClr>
                <a:srgbClr val="695D46"/>
              </a:buClr>
              <a:buSzPts val="1600"/>
              <a:buChar char="○"/>
            </a:pPr>
            <a:r>
              <a:rPr lang="zh-TW">
                <a:solidFill>
                  <a:srgbClr val="695D46"/>
                </a:solidFill>
              </a:rPr>
              <a:t>Rule1: for 17 AV engines, truncate label after last dot.</a:t>
            </a:r>
            <a:endParaRPr>
              <a:solidFill>
                <a:srgbClr val="695D46"/>
              </a:solidFill>
            </a:endParaRPr>
          </a:p>
          <a:p>
            <a:pPr marL="914400" marR="0" lvl="1" indent="-330200" algn="l" rtl="0">
              <a:lnSpc>
                <a:spcPct val="115000"/>
              </a:lnSpc>
              <a:spcBef>
                <a:spcPts val="0"/>
              </a:spcBef>
              <a:spcAft>
                <a:spcPts val="0"/>
              </a:spcAft>
              <a:buClr>
                <a:srgbClr val="695D46"/>
              </a:buClr>
              <a:buSzPts val="1600"/>
              <a:buChar char="○"/>
            </a:pPr>
            <a:r>
              <a:rPr lang="zh-TW">
                <a:solidFill>
                  <a:srgbClr val="695D46"/>
                </a:solidFill>
              </a:rPr>
              <a:t>Rule2 : for </a:t>
            </a:r>
            <a:r>
              <a:rPr lang="zh-TW">
                <a:solidFill>
                  <a:srgbClr val="FF0000"/>
                </a:solidFill>
              </a:rPr>
              <a:t>AVG</a:t>
            </a:r>
            <a:r>
              <a:rPr lang="zh-TW">
                <a:solidFill>
                  <a:srgbClr val="695D46"/>
                </a:solidFill>
              </a:rPr>
              <a:t>, truncate after last dot if the suffix only contains digits or uppercase chars</a:t>
            </a:r>
            <a:endParaRPr>
              <a:solidFill>
                <a:srgbClr val="695D46"/>
              </a:solidFill>
            </a:endParaRPr>
          </a:p>
          <a:p>
            <a:pPr marL="914400" marR="0" lvl="1" indent="-330200" algn="l" rtl="0">
              <a:lnSpc>
                <a:spcPct val="115000"/>
              </a:lnSpc>
              <a:spcBef>
                <a:spcPts val="0"/>
              </a:spcBef>
              <a:spcAft>
                <a:spcPts val="0"/>
              </a:spcAft>
              <a:buClr>
                <a:srgbClr val="695D46"/>
              </a:buClr>
              <a:buSzPts val="1600"/>
              <a:buChar char="○"/>
            </a:pPr>
            <a:r>
              <a:rPr lang="zh-TW">
                <a:solidFill>
                  <a:srgbClr val="695D46"/>
                </a:solidFill>
              </a:rPr>
              <a:t>Rule3 : for </a:t>
            </a:r>
            <a:r>
              <a:rPr lang="zh-TW">
                <a:solidFill>
                  <a:srgbClr val="FF0000"/>
                </a:solidFill>
              </a:rPr>
              <a:t>Agnitum</a:t>
            </a:r>
            <a:r>
              <a:rPr lang="zh-TW">
                <a:solidFill>
                  <a:srgbClr val="695D46"/>
                </a:solidFill>
              </a:rPr>
              <a:t>, truncate after the last ’!’ character. </a:t>
            </a:r>
            <a:endParaRPr>
              <a:solidFill>
                <a:srgbClr val="695D46"/>
              </a:solidFill>
            </a:endParaRPr>
          </a:p>
          <a:p>
            <a:pPr marL="457200" marR="0" lvl="0" indent="-342900" algn="l" rtl="0">
              <a:lnSpc>
                <a:spcPct val="115000"/>
              </a:lnSpc>
              <a:spcBef>
                <a:spcPts val="0"/>
              </a:spcBef>
              <a:spcAft>
                <a:spcPts val="0"/>
              </a:spcAft>
              <a:buClr>
                <a:srgbClr val="695D46"/>
              </a:buClr>
              <a:buSzPts val="1800"/>
              <a:buChar char="●"/>
            </a:pPr>
            <a:r>
              <a:rPr lang="zh-TW" b="1">
                <a:solidFill>
                  <a:srgbClr val="695D46"/>
                </a:solidFill>
              </a:rPr>
              <a:t>Step4. </a:t>
            </a:r>
            <a:r>
              <a:rPr lang="zh-TW">
                <a:solidFill>
                  <a:srgbClr val="695D46"/>
                </a:solidFill>
              </a:rPr>
              <a:t>Tokenization</a:t>
            </a:r>
            <a:endParaRPr>
              <a:solidFill>
                <a:srgbClr val="695D46"/>
              </a:solidFill>
            </a:endParaRPr>
          </a:p>
          <a:p>
            <a:pPr marL="914400" marR="0" lvl="1" indent="-330200" algn="l" rtl="0">
              <a:lnSpc>
                <a:spcPct val="115000"/>
              </a:lnSpc>
              <a:spcBef>
                <a:spcPts val="0"/>
              </a:spcBef>
              <a:spcAft>
                <a:spcPts val="0"/>
              </a:spcAft>
              <a:buClr>
                <a:srgbClr val="695D46"/>
              </a:buClr>
              <a:buSzPts val="1600"/>
              <a:buChar char="○"/>
            </a:pPr>
            <a:r>
              <a:rPr lang="zh-TW">
                <a:solidFill>
                  <a:srgbClr val="695D46"/>
                </a:solidFill>
              </a:rPr>
              <a:t>Split the label on any sequence of consecutive non-alphanumeric</a:t>
            </a:r>
            <a:br>
              <a:rPr lang="zh-TW">
                <a:solidFill>
                  <a:srgbClr val="695D46"/>
                </a:solidFill>
              </a:rPr>
            </a:br>
            <a:r>
              <a:rPr lang="zh-TW">
                <a:solidFill>
                  <a:srgbClr val="695D46"/>
                </a:solidFill>
              </a:rPr>
              <a:t>characters.</a:t>
            </a:r>
            <a:endParaRPr>
              <a:solidFill>
                <a:srgbClr val="695D46"/>
              </a:solidFill>
            </a:endParaRPr>
          </a:p>
        </p:txBody>
      </p:sp>
      <p:sp>
        <p:nvSpPr>
          <p:cNvPr id="246" name="Google Shape;246;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US" altLang="zh-TW"/>
              <a:t>22</a:t>
            </a:fld>
            <a:endParaRPr/>
          </a:p>
        </p:txBody>
      </p:sp>
      <p:grpSp>
        <p:nvGrpSpPr>
          <p:cNvPr id="247" name="Google Shape;247;p34"/>
          <p:cNvGrpSpPr/>
          <p:nvPr/>
        </p:nvGrpSpPr>
        <p:grpSpPr>
          <a:xfrm>
            <a:off x="5114200" y="0"/>
            <a:ext cx="4029800" cy="1653500"/>
            <a:chOff x="1145907" y="1218518"/>
            <a:chExt cx="6852237" cy="2811597"/>
          </a:xfrm>
        </p:grpSpPr>
        <p:pic>
          <p:nvPicPr>
            <p:cNvPr id="248" name="Google Shape;248;p34"/>
            <p:cNvPicPr preferRelativeResize="0"/>
            <p:nvPr/>
          </p:nvPicPr>
          <p:blipFill rotWithShape="1">
            <a:blip r:embed="rId3">
              <a:alphaModFix/>
            </a:blip>
            <a:srcRect b="17259"/>
            <a:stretch/>
          </p:blipFill>
          <p:spPr>
            <a:xfrm>
              <a:off x="1145907" y="1218518"/>
              <a:ext cx="6852237" cy="2811597"/>
            </a:xfrm>
            <a:prstGeom prst="rect">
              <a:avLst/>
            </a:prstGeom>
            <a:noFill/>
            <a:ln>
              <a:noFill/>
            </a:ln>
          </p:spPr>
        </p:pic>
        <p:sp>
          <p:nvSpPr>
            <p:cNvPr id="249" name="Google Shape;249;p34"/>
            <p:cNvSpPr/>
            <p:nvPr/>
          </p:nvSpPr>
          <p:spPr>
            <a:xfrm>
              <a:off x="5143229" y="1222216"/>
              <a:ext cx="1859100" cy="24219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pic>
        <p:nvPicPr>
          <p:cNvPr id="250" name="Google Shape;250;p34"/>
          <p:cNvPicPr preferRelativeResize="0"/>
          <p:nvPr/>
        </p:nvPicPr>
        <p:blipFill>
          <a:blip r:embed="rId4">
            <a:alphaModFix/>
          </a:blip>
          <a:stretch>
            <a:fillRect/>
          </a:stretch>
        </p:blipFill>
        <p:spPr>
          <a:xfrm>
            <a:off x="5473450" y="3619275"/>
            <a:ext cx="3286261" cy="1347900"/>
          </a:xfrm>
          <a:prstGeom prst="rect">
            <a:avLst/>
          </a:prstGeom>
          <a:noFill/>
          <a:ln>
            <a:noFill/>
          </a:ln>
        </p:spPr>
      </p:pic>
      <p:pic>
        <p:nvPicPr>
          <p:cNvPr id="251" name="Google Shape;251;p34"/>
          <p:cNvPicPr preferRelativeResize="0"/>
          <p:nvPr/>
        </p:nvPicPr>
        <p:blipFill>
          <a:blip r:embed="rId5">
            <a:alphaModFix/>
          </a:blip>
          <a:stretch>
            <a:fillRect/>
          </a:stretch>
        </p:blipFill>
        <p:spPr>
          <a:xfrm>
            <a:off x="2349975" y="3676075"/>
            <a:ext cx="3070675" cy="1347900"/>
          </a:xfrm>
          <a:prstGeom prst="rect">
            <a:avLst/>
          </a:prstGeom>
          <a:noFill/>
          <a:ln>
            <a:noFill/>
          </a:ln>
        </p:spPr>
      </p:pic>
      <p:cxnSp>
        <p:nvCxnSpPr>
          <p:cNvPr id="252" name="Google Shape;252;p34"/>
          <p:cNvCxnSpPr/>
          <p:nvPr/>
        </p:nvCxnSpPr>
        <p:spPr>
          <a:xfrm>
            <a:off x="2454100" y="4178350"/>
            <a:ext cx="1848900" cy="0"/>
          </a:xfrm>
          <a:prstGeom prst="straightConnector1">
            <a:avLst/>
          </a:prstGeom>
          <a:noFill/>
          <a:ln w="28575" cap="flat" cmpd="sng">
            <a:solidFill>
              <a:srgbClr val="FF0000"/>
            </a:solidFill>
            <a:prstDash val="solid"/>
            <a:round/>
            <a:headEnd type="none" w="med" len="med"/>
            <a:tailEnd type="none" w="med" len="med"/>
          </a:ln>
        </p:spPr>
      </p:cxnSp>
      <p:cxnSp>
        <p:nvCxnSpPr>
          <p:cNvPr id="253" name="Google Shape;253;p34"/>
          <p:cNvCxnSpPr/>
          <p:nvPr/>
        </p:nvCxnSpPr>
        <p:spPr>
          <a:xfrm>
            <a:off x="2454100" y="4397975"/>
            <a:ext cx="2297100" cy="0"/>
          </a:xfrm>
          <a:prstGeom prst="straightConnector1">
            <a:avLst/>
          </a:prstGeom>
          <a:noFill/>
          <a:ln w="28575" cap="flat" cmpd="sng">
            <a:solidFill>
              <a:srgbClr val="FF0000"/>
            </a:solidFill>
            <a:prstDash val="solid"/>
            <a:round/>
            <a:headEnd type="none" w="med" len="med"/>
            <a:tailEnd type="none" w="med" len="med"/>
          </a:ln>
        </p:spPr>
      </p:cxnSp>
      <p:cxnSp>
        <p:nvCxnSpPr>
          <p:cNvPr id="254" name="Google Shape;254;p34"/>
          <p:cNvCxnSpPr/>
          <p:nvPr/>
        </p:nvCxnSpPr>
        <p:spPr>
          <a:xfrm>
            <a:off x="2454100" y="4606400"/>
            <a:ext cx="2487600" cy="0"/>
          </a:xfrm>
          <a:prstGeom prst="straightConnector1">
            <a:avLst/>
          </a:prstGeom>
          <a:noFill/>
          <a:ln w="28575" cap="flat" cmpd="sng">
            <a:solidFill>
              <a:srgbClr val="FF0000"/>
            </a:solidFill>
            <a:prstDash val="solid"/>
            <a:round/>
            <a:headEnd type="none" w="med" len="med"/>
            <a:tailEnd type="none" w="med" len="med"/>
          </a:ln>
        </p:spPr>
      </p:cxnSp>
      <p:cxnSp>
        <p:nvCxnSpPr>
          <p:cNvPr id="255" name="Google Shape;255;p34"/>
          <p:cNvCxnSpPr/>
          <p:nvPr/>
        </p:nvCxnSpPr>
        <p:spPr>
          <a:xfrm>
            <a:off x="2454100" y="4719250"/>
            <a:ext cx="1636200" cy="0"/>
          </a:xfrm>
          <a:prstGeom prst="straightConnector1">
            <a:avLst/>
          </a:prstGeom>
          <a:noFill/>
          <a:ln w="28575" cap="flat" cmpd="sng">
            <a:solidFill>
              <a:srgbClr val="FF0000"/>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Phase2 : Labeling(4/6)</a:t>
            </a:r>
            <a:endParaRPr/>
          </a:p>
        </p:txBody>
      </p:sp>
      <p:sp>
        <p:nvSpPr>
          <p:cNvPr id="261" name="Google Shape;261;p3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695D46"/>
              </a:buClr>
              <a:buSzPts val="1800"/>
              <a:buChar char="●"/>
            </a:pPr>
            <a:r>
              <a:rPr lang="zh-TW" b="1">
                <a:solidFill>
                  <a:srgbClr val="695D46"/>
                </a:solidFill>
              </a:rPr>
              <a:t>Step5. </a:t>
            </a:r>
            <a:r>
              <a:rPr lang="zh-TW">
                <a:solidFill>
                  <a:srgbClr val="695D46"/>
                </a:solidFill>
              </a:rPr>
              <a:t>Token Filtering</a:t>
            </a:r>
            <a:endParaRPr>
              <a:solidFill>
                <a:srgbClr val="695D46"/>
              </a:solidFill>
            </a:endParaRPr>
          </a:p>
          <a:p>
            <a:pPr marL="914400" lvl="1" indent="-330200" rtl="0">
              <a:spcBef>
                <a:spcPts val="0"/>
              </a:spcBef>
              <a:spcAft>
                <a:spcPts val="0"/>
              </a:spcAft>
              <a:buClr>
                <a:srgbClr val="695D46"/>
              </a:buClr>
              <a:buSzPts val="1600"/>
              <a:buChar char="○"/>
            </a:pPr>
            <a:r>
              <a:rPr lang="zh-TW">
                <a:solidFill>
                  <a:srgbClr val="695D46"/>
                </a:solidFill>
              </a:rPr>
              <a:t>The goal of this step is to </a:t>
            </a:r>
            <a:r>
              <a:rPr lang="zh-TW">
                <a:solidFill>
                  <a:srgbClr val="FF0000"/>
                </a:solidFill>
              </a:rPr>
              <a:t>remove tokens that are not family names</a:t>
            </a:r>
            <a:r>
              <a:rPr lang="zh-TW">
                <a:solidFill>
                  <a:srgbClr val="695D46"/>
                </a:solidFill>
              </a:rPr>
              <a:t>.</a:t>
            </a:r>
            <a:endParaRPr>
              <a:solidFill>
                <a:srgbClr val="695D46"/>
              </a:solidFill>
            </a:endParaRPr>
          </a:p>
          <a:p>
            <a:pPr marL="914400" lvl="1" indent="-330200" rtl="0">
              <a:spcBef>
                <a:spcPts val="0"/>
              </a:spcBef>
              <a:spcAft>
                <a:spcPts val="0"/>
              </a:spcAft>
              <a:buClr>
                <a:srgbClr val="695D46"/>
              </a:buClr>
              <a:buSzPts val="1600"/>
              <a:buChar char="○"/>
            </a:pPr>
            <a:r>
              <a:rPr lang="zh-TW">
                <a:solidFill>
                  <a:srgbClr val="695D46"/>
                </a:solidFill>
              </a:rPr>
              <a:t>Each token goes through five substeps: </a:t>
            </a:r>
            <a:endParaRPr>
              <a:solidFill>
                <a:srgbClr val="695D46"/>
              </a:solidFill>
            </a:endParaRPr>
          </a:p>
          <a:p>
            <a:pPr marL="1371600" lvl="2" indent="-317500" rtl="0">
              <a:spcBef>
                <a:spcPts val="0"/>
              </a:spcBef>
              <a:spcAft>
                <a:spcPts val="0"/>
              </a:spcAft>
              <a:buClr>
                <a:srgbClr val="695D46"/>
              </a:buClr>
              <a:buSzPts val="1400"/>
              <a:buChar char="■"/>
            </a:pPr>
            <a:r>
              <a:rPr lang="zh-TW">
                <a:solidFill>
                  <a:srgbClr val="695D46"/>
                </a:solidFill>
              </a:rPr>
              <a:t>(1) convert to lowercase</a:t>
            </a:r>
            <a:endParaRPr>
              <a:solidFill>
                <a:srgbClr val="695D46"/>
              </a:solidFill>
            </a:endParaRPr>
          </a:p>
          <a:p>
            <a:pPr marL="1371600" lvl="2" indent="-317500" rtl="0">
              <a:spcBef>
                <a:spcPts val="0"/>
              </a:spcBef>
              <a:spcAft>
                <a:spcPts val="0"/>
              </a:spcAft>
              <a:buClr>
                <a:srgbClr val="695D46"/>
              </a:buClr>
              <a:buSzPts val="1400"/>
              <a:buChar char="■"/>
            </a:pPr>
            <a:r>
              <a:rPr lang="zh-TW">
                <a:solidFill>
                  <a:srgbClr val="695D46"/>
                </a:solidFill>
              </a:rPr>
              <a:t>(2) remove digits at the end of the token</a:t>
            </a:r>
            <a:endParaRPr>
              <a:solidFill>
                <a:srgbClr val="695D46"/>
              </a:solidFill>
            </a:endParaRPr>
          </a:p>
          <a:p>
            <a:pPr marL="1371600" lvl="2" indent="-317500" rtl="0">
              <a:spcBef>
                <a:spcPts val="0"/>
              </a:spcBef>
              <a:spcAft>
                <a:spcPts val="0"/>
              </a:spcAft>
              <a:buClr>
                <a:srgbClr val="695D46"/>
              </a:buClr>
              <a:buSzPts val="1400"/>
              <a:buChar char="■"/>
            </a:pPr>
            <a:r>
              <a:rPr lang="zh-TW">
                <a:solidFill>
                  <a:srgbClr val="695D46"/>
                </a:solidFill>
              </a:rPr>
              <a:t>(3) remove token if short, i.e., less than 4 characters</a:t>
            </a:r>
            <a:endParaRPr>
              <a:solidFill>
                <a:srgbClr val="695D46"/>
              </a:solidFill>
            </a:endParaRPr>
          </a:p>
          <a:p>
            <a:pPr marL="1371600" lvl="2" indent="-317500" rtl="0">
              <a:spcBef>
                <a:spcPts val="0"/>
              </a:spcBef>
              <a:spcAft>
                <a:spcPts val="0"/>
              </a:spcAft>
              <a:buClr>
                <a:srgbClr val="695D46"/>
              </a:buClr>
              <a:buSzPts val="1400"/>
              <a:buChar char="■"/>
            </a:pPr>
            <a:r>
              <a:rPr lang="zh-TW">
                <a:solidFill>
                  <a:srgbClr val="695D46"/>
                </a:solidFill>
              </a:rPr>
              <a:t>(4) remove token if </a:t>
            </a:r>
            <a:r>
              <a:rPr lang="zh-TW">
                <a:solidFill>
                  <a:srgbClr val="FF0000"/>
                </a:solidFill>
              </a:rPr>
              <a:t>present in the input list of generic tokens</a:t>
            </a:r>
            <a:endParaRPr>
              <a:solidFill>
                <a:srgbClr val="FF0000"/>
              </a:solidFill>
            </a:endParaRPr>
          </a:p>
          <a:p>
            <a:pPr marL="1371600" lvl="2" indent="-317500" rtl="0">
              <a:spcBef>
                <a:spcPts val="0"/>
              </a:spcBef>
              <a:spcAft>
                <a:spcPts val="0"/>
              </a:spcAft>
              <a:buClr>
                <a:srgbClr val="695D46"/>
              </a:buClr>
              <a:buSzPts val="1400"/>
              <a:buChar char="■"/>
            </a:pPr>
            <a:r>
              <a:rPr lang="zh-TW">
                <a:solidFill>
                  <a:srgbClr val="695D46"/>
                </a:solidFill>
              </a:rPr>
              <a:t>(5) remove token if it is a prefix of the sample’s hash4.</a:t>
            </a:r>
            <a:endParaRPr/>
          </a:p>
        </p:txBody>
      </p:sp>
      <p:sp>
        <p:nvSpPr>
          <p:cNvPr id="262" name="Google Shape;262;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23</a:t>
            </a:fld>
            <a:endParaRPr/>
          </a:p>
        </p:txBody>
      </p:sp>
      <p:pic>
        <p:nvPicPr>
          <p:cNvPr id="263" name="Google Shape;263;p35"/>
          <p:cNvPicPr preferRelativeResize="0"/>
          <p:nvPr/>
        </p:nvPicPr>
        <p:blipFill>
          <a:blip r:embed="rId3">
            <a:alphaModFix/>
          </a:blip>
          <a:stretch>
            <a:fillRect/>
          </a:stretch>
        </p:blipFill>
        <p:spPr>
          <a:xfrm>
            <a:off x="643725" y="3451200"/>
            <a:ext cx="3504700" cy="1437500"/>
          </a:xfrm>
          <a:prstGeom prst="rect">
            <a:avLst/>
          </a:prstGeom>
          <a:noFill/>
          <a:ln>
            <a:noFill/>
          </a:ln>
        </p:spPr>
      </p:pic>
      <p:pic>
        <p:nvPicPr>
          <p:cNvPr id="264" name="Google Shape;264;p35"/>
          <p:cNvPicPr preferRelativeResize="0"/>
          <p:nvPr/>
        </p:nvPicPr>
        <p:blipFill>
          <a:blip r:embed="rId4">
            <a:alphaModFix/>
          </a:blip>
          <a:stretch>
            <a:fillRect/>
          </a:stretch>
        </p:blipFill>
        <p:spPr>
          <a:xfrm>
            <a:off x="4316175" y="3485125"/>
            <a:ext cx="3504700" cy="144618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Phase2 : Labeling(5/6)</a:t>
            </a:r>
            <a:endParaRPr/>
          </a:p>
        </p:txBody>
      </p:sp>
      <p:sp>
        <p:nvSpPr>
          <p:cNvPr id="270" name="Google Shape;270;p36"/>
          <p:cNvSpPr txBox="1">
            <a:spLocks noGrp="1"/>
          </p:cNvSpPr>
          <p:nvPr>
            <p:ph type="body" idx="1"/>
          </p:nvPr>
        </p:nvSpPr>
        <p:spPr>
          <a:xfrm>
            <a:off x="311700" y="11524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b="1">
                <a:solidFill>
                  <a:srgbClr val="695D46"/>
                </a:solidFill>
              </a:rPr>
              <a:t>Step6. </a:t>
            </a:r>
            <a:r>
              <a:rPr lang="zh-TW"/>
              <a:t>Alias replacement</a:t>
            </a:r>
            <a:endParaRPr/>
          </a:p>
          <a:p>
            <a:pPr marL="914400" lvl="1" indent="-330200" rtl="0">
              <a:spcBef>
                <a:spcPts val="0"/>
              </a:spcBef>
              <a:spcAft>
                <a:spcPts val="0"/>
              </a:spcAft>
              <a:buSzPts val="1600"/>
              <a:buChar char="○"/>
            </a:pPr>
            <a:r>
              <a:rPr lang="zh-TW"/>
              <a:t>If a token shows in the input list of aliases as being an alias for another family</a:t>
            </a:r>
            <a:br>
              <a:rPr lang="zh-TW"/>
            </a:br>
            <a:r>
              <a:rPr lang="zh-TW"/>
              <a:t>name, the token is replaced by the family name it aliases.</a:t>
            </a:r>
            <a:endParaRPr/>
          </a:p>
          <a:p>
            <a:pPr marL="457200" lvl="0" indent="-342900" rtl="0">
              <a:spcBef>
                <a:spcPts val="0"/>
              </a:spcBef>
              <a:spcAft>
                <a:spcPts val="0"/>
              </a:spcAft>
              <a:buSzPts val="1800"/>
              <a:buChar char="●"/>
            </a:pPr>
            <a:r>
              <a:rPr lang="zh-TW" b="1">
                <a:solidFill>
                  <a:srgbClr val="695D46"/>
                </a:solidFill>
              </a:rPr>
              <a:t>Step7. </a:t>
            </a:r>
            <a:r>
              <a:rPr lang="zh-TW"/>
              <a:t>Token Ranking</a:t>
            </a:r>
            <a:endParaRPr/>
          </a:p>
          <a:p>
            <a:pPr marL="914400" lvl="1" indent="-330200" rtl="0">
              <a:spcBef>
                <a:spcPts val="0"/>
              </a:spcBef>
              <a:spcAft>
                <a:spcPts val="0"/>
              </a:spcAft>
              <a:buSzPts val="1600"/>
              <a:buChar char="○"/>
            </a:pPr>
            <a:r>
              <a:rPr lang="zh-TW"/>
              <a:t>Tokens are ranked by decreasing number of engines that include</a:t>
            </a:r>
            <a:br>
              <a:rPr lang="zh-TW"/>
            </a:br>
            <a:r>
              <a:rPr lang="zh-TW"/>
              <a:t>the token in their label.</a:t>
            </a:r>
            <a:endParaRPr/>
          </a:p>
          <a:p>
            <a:pPr marL="914400" lvl="1" indent="-330200" rtl="0">
              <a:spcBef>
                <a:spcPts val="0"/>
              </a:spcBef>
              <a:spcAft>
                <a:spcPts val="0"/>
              </a:spcAft>
              <a:buSzPts val="1600"/>
              <a:buChar char="○"/>
            </a:pPr>
            <a:r>
              <a:rPr lang="zh-TW"/>
              <a:t>Tokens that appear in at most one AV engine are removed.</a:t>
            </a:r>
            <a:endParaRPr/>
          </a:p>
        </p:txBody>
      </p:sp>
      <p:sp>
        <p:nvSpPr>
          <p:cNvPr id="271" name="Google Shape;271;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24</a:t>
            </a:fld>
            <a:endParaRPr/>
          </a:p>
        </p:txBody>
      </p:sp>
      <p:pic>
        <p:nvPicPr>
          <p:cNvPr id="272" name="Google Shape;272;p36"/>
          <p:cNvPicPr preferRelativeResize="0"/>
          <p:nvPr/>
        </p:nvPicPr>
        <p:blipFill>
          <a:blip r:embed="rId3">
            <a:alphaModFix/>
          </a:blip>
          <a:stretch>
            <a:fillRect/>
          </a:stretch>
        </p:blipFill>
        <p:spPr>
          <a:xfrm>
            <a:off x="4282550" y="3308000"/>
            <a:ext cx="4357200" cy="1705925"/>
          </a:xfrm>
          <a:prstGeom prst="rect">
            <a:avLst/>
          </a:prstGeom>
          <a:noFill/>
          <a:ln>
            <a:noFill/>
          </a:ln>
        </p:spPr>
      </p:pic>
      <p:pic>
        <p:nvPicPr>
          <p:cNvPr id="273" name="Google Shape;273;p36"/>
          <p:cNvPicPr preferRelativeResize="0"/>
          <p:nvPr/>
        </p:nvPicPr>
        <p:blipFill>
          <a:blip r:embed="rId4">
            <a:alphaModFix/>
          </a:blip>
          <a:stretch>
            <a:fillRect/>
          </a:stretch>
        </p:blipFill>
        <p:spPr>
          <a:xfrm>
            <a:off x="259650" y="3308000"/>
            <a:ext cx="4000458" cy="1650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zh-TW"/>
              <a:t>Phase2 : Labeling(6/6)</a:t>
            </a:r>
            <a:endParaRPr/>
          </a:p>
        </p:txBody>
      </p:sp>
      <p:sp>
        <p:nvSpPr>
          <p:cNvPr id="279" name="Google Shape;279;p37"/>
          <p:cNvSpPr txBox="1">
            <a:spLocks noGrp="1"/>
          </p:cNvSpPr>
          <p:nvPr>
            <p:ph type="body" idx="1"/>
          </p:nvPr>
        </p:nvSpPr>
        <p:spPr>
          <a:xfrm>
            <a:off x="311700" y="1597350"/>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b="1">
                <a:solidFill>
                  <a:srgbClr val="695D46"/>
                </a:solidFill>
              </a:rPr>
              <a:t>Step8. </a:t>
            </a:r>
            <a:r>
              <a:rPr lang="zh-TW">
                <a:solidFill>
                  <a:srgbClr val="695D46"/>
                </a:solidFill>
              </a:rPr>
              <a:t>Family Selection</a:t>
            </a:r>
            <a:endParaRPr>
              <a:solidFill>
                <a:srgbClr val="695D46"/>
              </a:solidFill>
            </a:endParaRPr>
          </a:p>
          <a:p>
            <a:pPr marL="914400" lvl="1" indent="-330200" rtl="0">
              <a:spcBef>
                <a:spcPts val="0"/>
              </a:spcBef>
              <a:spcAft>
                <a:spcPts val="0"/>
              </a:spcAft>
              <a:buClr>
                <a:srgbClr val="695D46"/>
              </a:buClr>
              <a:buSzPts val="1600"/>
              <a:buChar char="○"/>
            </a:pPr>
            <a:r>
              <a:rPr lang="zh-TW">
                <a:solidFill>
                  <a:srgbClr val="695D46"/>
                </a:solidFill>
              </a:rPr>
              <a:t>AVCLASS chooses the most common token (top of the ranking) as</a:t>
            </a:r>
            <a:br>
              <a:rPr lang="zh-TW">
                <a:solidFill>
                  <a:srgbClr val="695D46"/>
                </a:solidFill>
              </a:rPr>
            </a:br>
            <a:r>
              <a:rPr lang="zh-TW">
                <a:solidFill>
                  <a:srgbClr val="695D46"/>
                </a:solidFill>
              </a:rPr>
              <a:t>the family name for the sample.</a:t>
            </a:r>
            <a:endParaRPr>
              <a:solidFill>
                <a:srgbClr val="695D46"/>
              </a:solidFill>
            </a:endParaRPr>
          </a:p>
          <a:p>
            <a:pPr marL="914400" lvl="1" indent="-330200" rtl="0">
              <a:spcBef>
                <a:spcPts val="0"/>
              </a:spcBef>
              <a:spcAft>
                <a:spcPts val="0"/>
              </a:spcAft>
              <a:buClr>
                <a:srgbClr val="695D46"/>
              </a:buClr>
              <a:buSzPts val="1600"/>
              <a:buChar char="○"/>
            </a:pPr>
            <a:r>
              <a:rPr lang="zh-TW">
                <a:solidFill>
                  <a:srgbClr val="695D46"/>
                </a:solidFill>
              </a:rPr>
              <a:t>AVCLASS also has a verbose option to output the complete ranking,</a:t>
            </a:r>
            <a:br>
              <a:rPr lang="zh-TW">
                <a:solidFill>
                  <a:srgbClr val="695D46"/>
                </a:solidFill>
              </a:rPr>
            </a:br>
            <a:r>
              <a:rPr lang="zh-TW">
                <a:solidFill>
                  <a:srgbClr val="695D46"/>
                </a:solidFill>
              </a:rPr>
              <a:t>which is useful to </a:t>
            </a:r>
            <a:r>
              <a:rPr lang="zh-TW">
                <a:solidFill>
                  <a:srgbClr val="FF0000"/>
                </a:solidFill>
              </a:rPr>
              <a:t>identify samples with multiple candidate family names</a:t>
            </a:r>
            <a:r>
              <a:rPr lang="zh-TW">
                <a:solidFill>
                  <a:srgbClr val="695D46"/>
                </a:solidFill>
              </a:rPr>
              <a:t> with close scores, which may deserve detailed attention by the analyst.</a:t>
            </a:r>
            <a:endParaRPr>
              <a:solidFill>
                <a:srgbClr val="695D46"/>
              </a:solidFill>
            </a:endParaRPr>
          </a:p>
        </p:txBody>
      </p:sp>
      <p:sp>
        <p:nvSpPr>
          <p:cNvPr id="280" name="Google Shape;280;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US" altLang="zh-TW"/>
              <a:t>25</a:t>
            </a:fld>
            <a:endParaRPr/>
          </a:p>
        </p:txBody>
      </p:sp>
      <p:grpSp>
        <p:nvGrpSpPr>
          <p:cNvPr id="281" name="Google Shape;281;p37"/>
          <p:cNvGrpSpPr/>
          <p:nvPr/>
        </p:nvGrpSpPr>
        <p:grpSpPr>
          <a:xfrm>
            <a:off x="5114200" y="0"/>
            <a:ext cx="4029800" cy="1653500"/>
            <a:chOff x="1145907" y="1218518"/>
            <a:chExt cx="6852237" cy="2811597"/>
          </a:xfrm>
        </p:grpSpPr>
        <p:pic>
          <p:nvPicPr>
            <p:cNvPr id="282" name="Google Shape;282;p37"/>
            <p:cNvPicPr preferRelativeResize="0"/>
            <p:nvPr/>
          </p:nvPicPr>
          <p:blipFill rotWithShape="1">
            <a:blip r:embed="rId3">
              <a:alphaModFix/>
            </a:blip>
            <a:srcRect b="17259"/>
            <a:stretch/>
          </p:blipFill>
          <p:spPr>
            <a:xfrm>
              <a:off x="1145907" y="1218518"/>
              <a:ext cx="6852237" cy="2811597"/>
            </a:xfrm>
            <a:prstGeom prst="rect">
              <a:avLst/>
            </a:prstGeom>
            <a:noFill/>
            <a:ln>
              <a:noFill/>
            </a:ln>
          </p:spPr>
        </p:pic>
        <p:sp>
          <p:nvSpPr>
            <p:cNvPr id="283" name="Google Shape;283;p37"/>
            <p:cNvSpPr/>
            <p:nvPr/>
          </p:nvSpPr>
          <p:spPr>
            <a:xfrm>
              <a:off x="5143229" y="1222216"/>
              <a:ext cx="1859100" cy="24219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pic>
        <p:nvPicPr>
          <p:cNvPr id="284" name="Google Shape;284;p37"/>
          <p:cNvPicPr preferRelativeResize="0"/>
          <p:nvPr/>
        </p:nvPicPr>
        <p:blipFill>
          <a:blip r:embed="rId4">
            <a:alphaModFix/>
          </a:blip>
          <a:stretch>
            <a:fillRect/>
          </a:stretch>
        </p:blipFill>
        <p:spPr>
          <a:xfrm>
            <a:off x="393552" y="3403313"/>
            <a:ext cx="4223298" cy="1653500"/>
          </a:xfrm>
          <a:prstGeom prst="rect">
            <a:avLst/>
          </a:prstGeom>
          <a:noFill/>
          <a:ln>
            <a:noFill/>
          </a:ln>
        </p:spPr>
      </p:pic>
      <p:pic>
        <p:nvPicPr>
          <p:cNvPr id="285" name="Google Shape;285;p37"/>
          <p:cNvPicPr preferRelativeResize="0"/>
          <p:nvPr/>
        </p:nvPicPr>
        <p:blipFill>
          <a:blip r:embed="rId5">
            <a:alphaModFix/>
          </a:blip>
          <a:stretch>
            <a:fillRect/>
          </a:stretch>
        </p:blipFill>
        <p:spPr>
          <a:xfrm>
            <a:off x="4708824" y="3453400"/>
            <a:ext cx="4123475" cy="1553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8"/>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zh-TW"/>
              <a:t>Evaluation</a:t>
            </a:r>
            <a:endParaRPr/>
          </a:p>
        </p:txBody>
      </p:sp>
      <p:sp>
        <p:nvSpPr>
          <p:cNvPr id="291" name="Google Shape;291;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Datasets</a:t>
            </a:r>
            <a:endParaRPr/>
          </a:p>
        </p:txBody>
      </p:sp>
      <p:sp>
        <p:nvSpPr>
          <p:cNvPr id="297" name="Google Shape;297;p3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
        <p:nvSpPr>
          <p:cNvPr id="298" name="Google Shape;29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27</a:t>
            </a:fld>
            <a:endParaRPr/>
          </a:p>
        </p:txBody>
      </p:sp>
      <p:pic>
        <p:nvPicPr>
          <p:cNvPr id="299" name="Google Shape;299;p39"/>
          <p:cNvPicPr preferRelativeResize="0"/>
          <p:nvPr/>
        </p:nvPicPr>
        <p:blipFill>
          <a:blip r:embed="rId3">
            <a:alphaModFix/>
          </a:blip>
          <a:stretch>
            <a:fillRect/>
          </a:stretch>
        </p:blipFill>
        <p:spPr>
          <a:xfrm>
            <a:off x="562400" y="1041650"/>
            <a:ext cx="8135452" cy="3752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Evaluation Matrics</a:t>
            </a:r>
            <a:endParaRPr/>
          </a:p>
        </p:txBody>
      </p:sp>
      <p:sp>
        <p:nvSpPr>
          <p:cNvPr id="305" name="Google Shape;305;p4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zh-TW"/>
              <a:t>To evaluate the accuracy of AVCLASS, we use an </a:t>
            </a:r>
            <a:r>
              <a:rPr lang="zh-TW">
                <a:solidFill>
                  <a:srgbClr val="FF0000"/>
                </a:solidFill>
              </a:rPr>
              <a:t>external clustering validation approach</a:t>
            </a:r>
            <a:r>
              <a:rPr lang="zh-TW"/>
              <a:t> that compares AVCLASS’s clustering results with a reference clustering from one of the datasets in Table 4 for which we have ground truth.</a:t>
            </a:r>
            <a:endParaRPr/>
          </a:p>
        </p:txBody>
      </p:sp>
      <p:sp>
        <p:nvSpPr>
          <p:cNvPr id="306" name="Google Shape;306;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Evaluation Matrics</a:t>
            </a:r>
            <a:endParaRPr/>
          </a:p>
        </p:txBody>
      </p:sp>
      <p:sp>
        <p:nvSpPr>
          <p:cNvPr id="312" name="Google Shape;312;p4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Let M be a malware dataset, R = {R1,...,Rs} be the set of s reference clusters from the dataset’s ground truth</a:t>
            </a:r>
            <a:endParaRPr/>
          </a:p>
          <a:p>
            <a:pPr marL="457200" lvl="0" indent="-342900" rtl="0">
              <a:spcBef>
                <a:spcPts val="0"/>
              </a:spcBef>
              <a:spcAft>
                <a:spcPts val="0"/>
              </a:spcAft>
              <a:buSzPts val="1800"/>
              <a:buChar char="●"/>
            </a:pPr>
            <a:r>
              <a:rPr lang="zh-TW"/>
              <a:t>C = {C1,...,Cn} be the set of n clusters output by AVCLASS over M</a:t>
            </a:r>
            <a:endParaRPr/>
          </a:p>
          <a:p>
            <a:pPr marL="457200" lvl="0" indent="-342900" rtl="0">
              <a:spcBef>
                <a:spcPts val="0"/>
              </a:spcBef>
              <a:spcAft>
                <a:spcPts val="0"/>
              </a:spcAft>
              <a:buSzPts val="1800"/>
              <a:buChar char="●"/>
            </a:pPr>
            <a:r>
              <a:rPr lang="zh-TW"/>
              <a:t>In this setting, precision, recall, and F1 measure are defined as</a:t>
            </a:r>
            <a:endParaRPr/>
          </a:p>
        </p:txBody>
      </p:sp>
      <p:sp>
        <p:nvSpPr>
          <p:cNvPr id="313" name="Google Shape;31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29</a:t>
            </a:fld>
            <a:endParaRPr/>
          </a:p>
        </p:txBody>
      </p:sp>
      <p:pic>
        <p:nvPicPr>
          <p:cNvPr id="314" name="Google Shape;314;p41"/>
          <p:cNvPicPr preferRelativeResize="0"/>
          <p:nvPr/>
        </p:nvPicPr>
        <p:blipFill>
          <a:blip r:embed="rId3">
            <a:alphaModFix/>
          </a:blip>
          <a:stretch>
            <a:fillRect/>
          </a:stretch>
        </p:blipFill>
        <p:spPr>
          <a:xfrm>
            <a:off x="537900" y="2798850"/>
            <a:ext cx="8236301" cy="150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zh-TW"/>
              <a:t>Introduction</a:t>
            </a:r>
            <a:endParaRPr/>
          </a:p>
        </p:txBody>
      </p:sp>
      <p:sp>
        <p:nvSpPr>
          <p:cNvPr id="80" name="Google Shape;8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Evaluation: Generic Token Detection </a:t>
            </a:r>
            <a:endParaRPr/>
          </a:p>
        </p:txBody>
      </p:sp>
      <p:sp>
        <p:nvSpPr>
          <p:cNvPr id="320" name="Google Shape;320;p4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To select the default threshold, we produce generic token lists for different </a:t>
            </a:r>
            <a:r>
              <a:rPr lang="zh-TW">
                <a:solidFill>
                  <a:srgbClr val="FF0000"/>
                </a:solidFill>
              </a:rPr>
              <a:t>Tgen</a:t>
            </a:r>
            <a:r>
              <a:rPr lang="zh-TW"/>
              <a:t> values and evaluate the accuracy of the labeling phase using those generic token lists.</a:t>
            </a:r>
            <a:endParaRPr/>
          </a:p>
          <a:p>
            <a:pPr marL="457200" lvl="0" indent="-342900">
              <a:spcBef>
                <a:spcPts val="0"/>
              </a:spcBef>
              <a:spcAft>
                <a:spcPts val="0"/>
              </a:spcAft>
              <a:buSzPts val="1800"/>
              <a:buChar char="●"/>
            </a:pPr>
            <a:r>
              <a:rPr lang="zh-TW"/>
              <a:t>Figure 3 shows the F1 measure as Tgen increases for datasets with ground truth. Based on Figure 3 results, we select Tgen &gt; 8 as the default threshold.</a:t>
            </a:r>
            <a:endParaRPr/>
          </a:p>
        </p:txBody>
      </p:sp>
      <p:sp>
        <p:nvSpPr>
          <p:cNvPr id="321" name="Google Shape;321;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Evaluation: Generic Token Detection </a:t>
            </a:r>
            <a:endParaRPr/>
          </a:p>
        </p:txBody>
      </p:sp>
      <p:sp>
        <p:nvSpPr>
          <p:cNvPr id="327" name="Google Shape;327;p4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
        <p:nvSpPr>
          <p:cNvPr id="328" name="Google Shape;32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31</a:t>
            </a:fld>
            <a:endParaRPr/>
          </a:p>
        </p:txBody>
      </p:sp>
      <p:pic>
        <p:nvPicPr>
          <p:cNvPr id="329" name="Google Shape;329;p43"/>
          <p:cNvPicPr preferRelativeResize="0"/>
          <p:nvPr/>
        </p:nvPicPr>
        <p:blipFill rotWithShape="1">
          <a:blip r:embed="rId3">
            <a:alphaModFix/>
          </a:blip>
          <a:srcRect t="2391"/>
          <a:stretch/>
        </p:blipFill>
        <p:spPr>
          <a:xfrm>
            <a:off x="311700" y="1210775"/>
            <a:ext cx="8068201" cy="3522550"/>
          </a:xfrm>
          <a:prstGeom prst="rect">
            <a:avLst/>
          </a:prstGeom>
          <a:noFill/>
          <a:ln>
            <a:noFill/>
          </a:ln>
        </p:spPr>
      </p:pic>
      <p:cxnSp>
        <p:nvCxnSpPr>
          <p:cNvPr id="330" name="Google Shape;330;p43"/>
          <p:cNvCxnSpPr/>
          <p:nvPr/>
        </p:nvCxnSpPr>
        <p:spPr>
          <a:xfrm>
            <a:off x="2917575" y="1085400"/>
            <a:ext cx="0" cy="2972700"/>
          </a:xfrm>
          <a:prstGeom prst="straightConnector1">
            <a:avLst/>
          </a:prstGeom>
          <a:noFill/>
          <a:ln w="38100" cap="flat" cmpd="sng">
            <a:solidFill>
              <a:srgbClr val="FF0000"/>
            </a:solidFill>
            <a:prstDash val="solid"/>
            <a:round/>
            <a:headEnd type="none" w="med" len="med"/>
            <a:tailEnd type="non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Evaluation: Alias Detection</a:t>
            </a:r>
            <a:endParaRPr/>
          </a:p>
        </p:txBody>
      </p:sp>
      <p:sp>
        <p:nvSpPr>
          <p:cNvPr id="336" name="Google Shape;336;p4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The alias detection module requires two parameters: </a:t>
            </a:r>
            <a:r>
              <a:rPr lang="zh-TW">
                <a:solidFill>
                  <a:srgbClr val="FF0000"/>
                </a:solidFill>
              </a:rPr>
              <a:t>nalias</a:t>
            </a:r>
            <a:r>
              <a:rPr lang="zh-TW"/>
              <a:t> and </a:t>
            </a:r>
            <a:r>
              <a:rPr lang="zh-TW">
                <a:solidFill>
                  <a:srgbClr val="FF0000"/>
                </a:solidFill>
              </a:rPr>
              <a:t>Talias</a:t>
            </a:r>
            <a:r>
              <a:rPr lang="zh-TW"/>
              <a:t>. To select their default values, we first produce alias lists for different combinations of those parameters using as input the </a:t>
            </a:r>
            <a:r>
              <a:rPr lang="zh-TW">
                <a:solidFill>
                  <a:srgbClr val="FF0000"/>
                </a:solidFill>
              </a:rPr>
              <a:t>5 datasets with unlabeled samples</a:t>
            </a:r>
            <a:r>
              <a:rPr lang="zh-TW"/>
              <a:t>.</a:t>
            </a:r>
            <a:endParaRPr/>
          </a:p>
          <a:p>
            <a:pPr marL="457200" lvl="0" indent="-342900">
              <a:spcBef>
                <a:spcPts val="0"/>
              </a:spcBef>
              <a:spcAft>
                <a:spcPts val="0"/>
              </a:spcAft>
              <a:buSzPts val="1800"/>
              <a:buChar char="●"/>
            </a:pPr>
            <a:r>
              <a:rPr lang="zh-TW"/>
              <a:t>Figure 4 shows the F1 measure for different combinations of parameter values on the Drebin and Malheur datasets. The parameter values that </a:t>
            </a:r>
            <a:r>
              <a:rPr lang="zh-TW">
                <a:solidFill>
                  <a:srgbClr val="FF0000"/>
                </a:solidFill>
              </a:rPr>
              <a:t>maximize the mean value</a:t>
            </a:r>
            <a:r>
              <a:rPr lang="zh-TW"/>
              <a:t> in both surfaces are </a:t>
            </a:r>
            <a:r>
              <a:rPr lang="zh-TW">
                <a:solidFill>
                  <a:srgbClr val="FF0000"/>
                </a:solidFill>
              </a:rPr>
              <a:t>nalias = 20</a:t>
            </a:r>
            <a:r>
              <a:rPr lang="zh-TW"/>
              <a:t> and </a:t>
            </a:r>
            <a:r>
              <a:rPr lang="zh-TW">
                <a:solidFill>
                  <a:srgbClr val="FF0000"/>
                </a:solidFill>
              </a:rPr>
              <a:t>Talias = 0.94</a:t>
            </a:r>
            <a:endParaRPr/>
          </a:p>
        </p:txBody>
      </p:sp>
      <p:sp>
        <p:nvSpPr>
          <p:cNvPr id="337" name="Google Shape;337;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Evaluation: Alias Detection</a:t>
            </a:r>
            <a:endParaRPr/>
          </a:p>
        </p:txBody>
      </p:sp>
      <p:sp>
        <p:nvSpPr>
          <p:cNvPr id="343" name="Google Shape;343;p4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
        <p:nvSpPr>
          <p:cNvPr id="344" name="Google Shape;34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33</a:t>
            </a:fld>
            <a:endParaRPr/>
          </a:p>
        </p:txBody>
      </p:sp>
      <p:pic>
        <p:nvPicPr>
          <p:cNvPr id="345" name="Google Shape;345;p45"/>
          <p:cNvPicPr preferRelativeResize="0"/>
          <p:nvPr/>
        </p:nvPicPr>
        <p:blipFill>
          <a:blip r:embed="rId3">
            <a:alphaModFix/>
          </a:blip>
          <a:stretch>
            <a:fillRect/>
          </a:stretch>
        </p:blipFill>
        <p:spPr>
          <a:xfrm>
            <a:off x="543500" y="1166600"/>
            <a:ext cx="8056999" cy="3502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Evaluation on Labeled Datasets</a:t>
            </a:r>
            <a:endParaRPr/>
          </a:p>
        </p:txBody>
      </p:sp>
      <p:sp>
        <p:nvSpPr>
          <p:cNvPr id="351" name="Google Shape;351;p4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Table 5 summarizes the clustering accuracy results for 3 scenarios.</a:t>
            </a:r>
            <a:endParaRPr/>
          </a:p>
          <a:p>
            <a:pPr marL="914400" lvl="1" indent="-330200" rtl="0">
              <a:spcBef>
                <a:spcPts val="0"/>
              </a:spcBef>
              <a:spcAft>
                <a:spcPts val="0"/>
              </a:spcAft>
              <a:buSzPts val="1600"/>
              <a:buChar char="○"/>
            </a:pPr>
            <a:r>
              <a:rPr lang="zh-TW"/>
              <a:t>Full Label corresponds to not using AVCLASS but simply doing a plurality vote on the full AV labels without normalization</a:t>
            </a:r>
            <a:endParaRPr/>
          </a:p>
          <a:p>
            <a:pPr marL="914400" lvl="1" indent="-330200" rtl="0">
              <a:spcBef>
                <a:spcPts val="0"/>
              </a:spcBef>
              <a:spcAft>
                <a:spcPts val="0"/>
              </a:spcAft>
              <a:buSzPts val="1600"/>
              <a:buChar char="○"/>
            </a:pPr>
            <a:r>
              <a:rPr lang="zh-TW"/>
              <a:t>Manual corresponds to </a:t>
            </a:r>
            <a:r>
              <a:rPr lang="zh-TW">
                <a:solidFill>
                  <a:srgbClr val="FF0000"/>
                </a:solidFill>
              </a:rPr>
              <a:t>running AVCLASS</a:t>
            </a:r>
            <a:r>
              <a:rPr lang="zh-TW"/>
              <a:t> with </a:t>
            </a:r>
            <a:r>
              <a:rPr lang="zh-TW">
                <a:solidFill>
                  <a:srgbClr val="FF0000"/>
                </a:solidFill>
              </a:rPr>
              <a:t>manually generated generic token</a:t>
            </a:r>
            <a:r>
              <a:rPr lang="zh-TW"/>
              <a:t> and </a:t>
            </a:r>
            <a:r>
              <a:rPr lang="zh-TW">
                <a:solidFill>
                  <a:srgbClr val="FF0000"/>
                </a:solidFill>
              </a:rPr>
              <a:t>alias lists</a:t>
            </a:r>
            <a:endParaRPr>
              <a:solidFill>
                <a:srgbClr val="FF0000"/>
              </a:solidFill>
            </a:endParaRPr>
          </a:p>
          <a:p>
            <a:pPr marL="914400" lvl="1" indent="-330200">
              <a:spcBef>
                <a:spcPts val="0"/>
              </a:spcBef>
              <a:spcAft>
                <a:spcPts val="0"/>
              </a:spcAft>
              <a:buSzPts val="1600"/>
              <a:buChar char="○"/>
            </a:pPr>
            <a:r>
              <a:rPr lang="zh-TW"/>
              <a:t>AVCLASS corresponds to </a:t>
            </a:r>
            <a:r>
              <a:rPr lang="zh-TW">
                <a:solidFill>
                  <a:srgbClr val="FF0000"/>
                </a:solidFill>
              </a:rPr>
              <a:t>running AVCLASS</a:t>
            </a:r>
            <a:r>
              <a:rPr lang="zh-TW"/>
              <a:t> with </a:t>
            </a:r>
            <a:r>
              <a:rPr lang="zh-TW">
                <a:solidFill>
                  <a:srgbClr val="FF0000"/>
                </a:solidFill>
              </a:rPr>
              <a:t>automatically generated</a:t>
            </a:r>
            <a:r>
              <a:rPr lang="zh-TW"/>
              <a:t> </a:t>
            </a:r>
            <a:r>
              <a:rPr lang="zh-TW">
                <a:solidFill>
                  <a:srgbClr val="FF0000"/>
                </a:solidFill>
              </a:rPr>
              <a:t>generic token</a:t>
            </a:r>
            <a:r>
              <a:rPr lang="zh-TW"/>
              <a:t> and </a:t>
            </a:r>
            <a:r>
              <a:rPr lang="zh-TW">
                <a:solidFill>
                  <a:srgbClr val="FF0000"/>
                </a:solidFill>
              </a:rPr>
              <a:t>alias lists</a:t>
            </a:r>
            <a:endParaRPr>
              <a:solidFill>
                <a:srgbClr val="FF0000"/>
              </a:solidFill>
            </a:endParaRPr>
          </a:p>
        </p:txBody>
      </p:sp>
      <p:sp>
        <p:nvSpPr>
          <p:cNvPr id="352" name="Google Shape;352;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Evaluation on Labeled Datasets</a:t>
            </a:r>
            <a:endParaRPr/>
          </a:p>
        </p:txBody>
      </p:sp>
      <p:sp>
        <p:nvSpPr>
          <p:cNvPr id="358" name="Google Shape;358;p4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
        <p:nvSpPr>
          <p:cNvPr id="359" name="Google Shape;359;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35</a:t>
            </a:fld>
            <a:endParaRPr/>
          </a:p>
        </p:txBody>
      </p:sp>
      <p:grpSp>
        <p:nvGrpSpPr>
          <p:cNvPr id="360" name="Google Shape;360;p47"/>
          <p:cNvGrpSpPr/>
          <p:nvPr/>
        </p:nvGrpSpPr>
        <p:grpSpPr>
          <a:xfrm>
            <a:off x="728756" y="1315962"/>
            <a:ext cx="7743700" cy="3444350"/>
            <a:chOff x="4920440" y="2801723"/>
            <a:chExt cx="3978269" cy="1769509"/>
          </a:xfrm>
        </p:grpSpPr>
        <p:grpSp>
          <p:nvGrpSpPr>
            <p:cNvPr id="361" name="Google Shape;361;p47"/>
            <p:cNvGrpSpPr/>
            <p:nvPr/>
          </p:nvGrpSpPr>
          <p:grpSpPr>
            <a:xfrm>
              <a:off x="4920440" y="2801723"/>
              <a:ext cx="3978269" cy="1769509"/>
              <a:chOff x="4076923" y="2070369"/>
              <a:chExt cx="5105581" cy="2270931"/>
            </a:xfrm>
          </p:grpSpPr>
          <p:grpSp>
            <p:nvGrpSpPr>
              <p:cNvPr id="362" name="Google Shape;362;p47"/>
              <p:cNvGrpSpPr/>
              <p:nvPr/>
            </p:nvGrpSpPr>
            <p:grpSpPr>
              <a:xfrm>
                <a:off x="4076923" y="2070369"/>
                <a:ext cx="5105581" cy="2270931"/>
                <a:chOff x="695325" y="1266325"/>
                <a:chExt cx="7753350" cy="3448642"/>
              </a:xfrm>
            </p:grpSpPr>
            <p:pic>
              <p:nvPicPr>
                <p:cNvPr id="363" name="Google Shape;363;p47"/>
                <p:cNvPicPr preferRelativeResize="0"/>
                <p:nvPr/>
              </p:nvPicPr>
              <p:blipFill>
                <a:blip r:embed="rId3">
                  <a:alphaModFix/>
                </a:blip>
                <a:stretch>
                  <a:fillRect/>
                </a:stretch>
              </p:blipFill>
              <p:spPr>
                <a:xfrm>
                  <a:off x="695325" y="1266325"/>
                  <a:ext cx="7753350" cy="3009900"/>
                </a:xfrm>
                <a:prstGeom prst="rect">
                  <a:avLst/>
                </a:prstGeom>
                <a:noFill/>
                <a:ln>
                  <a:noFill/>
                </a:ln>
              </p:spPr>
            </p:pic>
            <p:sp>
              <p:nvSpPr>
                <p:cNvPr id="364" name="Google Shape;364;p47"/>
                <p:cNvSpPr txBox="1"/>
                <p:nvPr/>
              </p:nvSpPr>
              <p:spPr>
                <a:xfrm>
                  <a:off x="2857515" y="4222067"/>
                  <a:ext cx="4852500" cy="492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zh-TW" sz="1600" b="1">
                      <a:solidFill>
                        <a:srgbClr val="695D46"/>
                      </a:solidFill>
                      <a:latin typeface="Open Sans"/>
                      <a:ea typeface="Open Sans"/>
                      <a:cs typeface="Open Sans"/>
                      <a:sym typeface="Open Sans"/>
                    </a:rPr>
                    <a:t>Table 5. Accuracy evaluation</a:t>
                  </a:r>
                  <a:endParaRPr/>
                </a:p>
              </p:txBody>
            </p:sp>
          </p:grpSp>
          <p:sp>
            <p:nvSpPr>
              <p:cNvPr id="365" name="Google Shape;365;p47"/>
              <p:cNvSpPr/>
              <p:nvPr/>
            </p:nvSpPr>
            <p:spPr>
              <a:xfrm>
                <a:off x="4157504" y="3262231"/>
                <a:ext cx="4990500" cy="228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6" name="Google Shape;366;p47"/>
            <p:cNvSpPr/>
            <p:nvPr/>
          </p:nvSpPr>
          <p:spPr>
            <a:xfrm>
              <a:off x="4975420" y="3378945"/>
              <a:ext cx="2906100" cy="1779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Evaluation on Labeled Datasets</a:t>
            </a:r>
            <a:endParaRPr/>
          </a:p>
        </p:txBody>
      </p:sp>
      <p:sp>
        <p:nvSpPr>
          <p:cNvPr id="372" name="Google Shape;372;p4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lnSpc>
                <a:spcPct val="100000"/>
              </a:lnSpc>
              <a:spcBef>
                <a:spcPts val="0"/>
              </a:spcBef>
              <a:spcAft>
                <a:spcPts val="0"/>
              </a:spcAft>
              <a:buSzPts val="1800"/>
              <a:buChar char="●"/>
            </a:pPr>
            <a:r>
              <a:rPr lang="zh-TW"/>
              <a:t>AV labels do not capture version granularity and label all versions as the same family.</a:t>
            </a:r>
            <a:endParaRPr/>
          </a:p>
          <a:p>
            <a:pPr marL="457200" lvl="0" indent="-342900" rtl="0">
              <a:lnSpc>
                <a:spcPct val="100000"/>
              </a:lnSpc>
              <a:spcBef>
                <a:spcPts val="0"/>
              </a:spcBef>
              <a:spcAft>
                <a:spcPts val="0"/>
              </a:spcAft>
              <a:buSzPts val="1800"/>
              <a:buChar char="●"/>
            </a:pPr>
            <a:r>
              <a:rPr lang="zh-TW"/>
              <a:t>The higheraccuracy for Drebin is due to that dataset having been </a:t>
            </a:r>
            <a:r>
              <a:rPr lang="zh-TW">
                <a:solidFill>
                  <a:srgbClr val="FF0000"/>
                </a:solidFill>
              </a:rPr>
              <a:t>manually clustered</a:t>
            </a:r>
            <a:r>
              <a:rPr lang="zh-TW"/>
              <a:t> using AV labels. </a:t>
            </a:r>
            <a:endParaRPr/>
          </a:p>
          <a:p>
            <a:pPr marL="457200" lvl="0" indent="-342900" rtl="0">
              <a:lnSpc>
                <a:spcPct val="100000"/>
              </a:lnSpc>
              <a:spcBef>
                <a:spcPts val="0"/>
              </a:spcBef>
              <a:spcAft>
                <a:spcPts val="0"/>
              </a:spcAft>
              <a:buSzPts val="1800"/>
              <a:buChar char="●"/>
            </a:pPr>
            <a:r>
              <a:rPr lang="zh-TW"/>
              <a:t>The lower accuracy for Malicia is largely due to smartfortress likely being an alias for the winwebsec family. Manually adding this alias improves the</a:t>
            </a:r>
            <a:br>
              <a:rPr lang="zh-TW"/>
            </a:br>
            <a:r>
              <a:rPr lang="zh-TW"/>
              <a:t>F1 measure by 18 points. The reason for the large impact of this alias is that the Malicia dataset is strongly biased towards this family(59% of samples are in family winwebsec)</a:t>
            </a:r>
            <a:endParaRPr/>
          </a:p>
        </p:txBody>
      </p:sp>
      <p:sp>
        <p:nvSpPr>
          <p:cNvPr id="373" name="Google Shape;373;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Evaluation on Unlabeled Datasets</a:t>
            </a:r>
            <a:endParaRPr/>
          </a:p>
        </p:txBody>
      </p:sp>
      <p:sp>
        <p:nvSpPr>
          <p:cNvPr id="379" name="Google Shape;379;p4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
        <p:nvSpPr>
          <p:cNvPr id="380" name="Google Shape;380;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37</a:t>
            </a:fld>
            <a:endParaRPr/>
          </a:p>
        </p:txBody>
      </p:sp>
      <p:pic>
        <p:nvPicPr>
          <p:cNvPr id="381" name="Google Shape;381;p49"/>
          <p:cNvPicPr preferRelativeResize="0"/>
          <p:nvPr/>
        </p:nvPicPr>
        <p:blipFill>
          <a:blip r:embed="rId3">
            <a:alphaModFix/>
          </a:blip>
          <a:stretch>
            <a:fillRect/>
          </a:stretch>
        </p:blipFill>
        <p:spPr>
          <a:xfrm>
            <a:off x="0" y="1549877"/>
            <a:ext cx="9144001" cy="2549697"/>
          </a:xfrm>
          <a:prstGeom prst="rect">
            <a:avLst/>
          </a:prstGeom>
          <a:noFill/>
          <a:ln>
            <a:noFill/>
          </a:ln>
        </p:spPr>
      </p:pic>
      <p:sp>
        <p:nvSpPr>
          <p:cNvPr id="382" name="Google Shape;382;p49"/>
          <p:cNvSpPr/>
          <p:nvPr/>
        </p:nvSpPr>
        <p:spPr>
          <a:xfrm>
            <a:off x="3758300" y="1915850"/>
            <a:ext cx="2457300" cy="21837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Evaluation on Unlabeled Datasets</a:t>
            </a:r>
            <a:endParaRPr/>
          </a:p>
        </p:txBody>
      </p:sp>
      <p:sp>
        <p:nvSpPr>
          <p:cNvPr id="388" name="Google Shape;388;p5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Number of AV vendors used</a:t>
            </a:r>
            <a:endParaRPr/>
          </a:p>
          <a:p>
            <a:pPr marL="914400" lvl="1" indent="-330200" rtl="0">
              <a:spcBef>
                <a:spcPts val="0"/>
              </a:spcBef>
              <a:spcAft>
                <a:spcPts val="0"/>
              </a:spcAft>
              <a:buSzPts val="1600"/>
              <a:buChar char="○"/>
            </a:pPr>
            <a:r>
              <a:rPr lang="zh-TW"/>
              <a:t>Increasing the number of AV vendors reduces the fraction of samples for which a label cannot be obtained</a:t>
            </a:r>
            <a:endParaRPr/>
          </a:p>
          <a:p>
            <a:pPr marL="914400" lvl="1" indent="-330200">
              <a:spcBef>
                <a:spcPts val="0"/>
              </a:spcBef>
              <a:spcAft>
                <a:spcPts val="0"/>
              </a:spcAft>
              <a:buSzPts val="1600"/>
              <a:buChar char="○"/>
            </a:pPr>
            <a:r>
              <a:rPr lang="zh-TW"/>
              <a:t>This motivates the design choice of AVCLASS to include AV labels from any available vendor</a:t>
            </a:r>
            <a:endParaRPr/>
          </a:p>
        </p:txBody>
      </p:sp>
      <p:sp>
        <p:nvSpPr>
          <p:cNvPr id="389" name="Google Shape;389;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1"/>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zh-TW"/>
              <a:t>Conclusion &amp; Discussion</a:t>
            </a:r>
            <a:endParaRPr/>
          </a:p>
        </p:txBody>
      </p:sp>
      <p:sp>
        <p:nvSpPr>
          <p:cNvPr id="395" name="Google Shape;395;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Labeling a malicious executable as a variant of a known family is important for multiple security applications.</a:t>
            </a:r>
            <a:endParaRPr/>
          </a:p>
          <a:p>
            <a:pPr marL="914400" lvl="1" indent="-330200" rtl="0">
              <a:spcBef>
                <a:spcPts val="0"/>
              </a:spcBef>
              <a:spcAft>
                <a:spcPts val="0"/>
              </a:spcAft>
              <a:buSzPts val="1600"/>
              <a:buChar char="○"/>
            </a:pPr>
            <a:r>
              <a:rPr lang="zh-TW"/>
              <a:t>Identifying new threats (by filtering known ones)</a:t>
            </a:r>
            <a:endParaRPr/>
          </a:p>
          <a:p>
            <a:pPr marL="914400" lvl="1" indent="-330200" rtl="0">
              <a:spcBef>
                <a:spcPts val="0"/>
              </a:spcBef>
              <a:spcAft>
                <a:spcPts val="0"/>
              </a:spcAft>
              <a:buSzPts val="1600"/>
              <a:buChar char="○"/>
            </a:pPr>
            <a:r>
              <a:rPr lang="zh-TW"/>
              <a:t>Selecting disinfection mechanisms</a:t>
            </a:r>
            <a:endParaRPr/>
          </a:p>
          <a:p>
            <a:pPr marL="914400" lvl="1" indent="-330200" rtl="0">
              <a:spcBef>
                <a:spcPts val="0"/>
              </a:spcBef>
              <a:spcAft>
                <a:spcPts val="0"/>
              </a:spcAft>
              <a:buSzPts val="1600"/>
              <a:buChar char="○"/>
            </a:pPr>
            <a:r>
              <a:rPr lang="zh-TW"/>
              <a:t>Malware lineage</a:t>
            </a:r>
            <a:endParaRPr/>
          </a:p>
          <a:p>
            <a:pPr marL="457200" lvl="0" indent="-342900" rtl="0">
              <a:spcBef>
                <a:spcPts val="0"/>
              </a:spcBef>
              <a:spcAft>
                <a:spcPts val="0"/>
              </a:spcAft>
              <a:buSzPts val="1800"/>
              <a:buChar char="●"/>
            </a:pPr>
            <a:r>
              <a:rPr lang="zh-TW"/>
              <a:t>Oftentimes, labeling is based on labels output by antivirus engines. While </a:t>
            </a:r>
            <a:r>
              <a:rPr lang="zh-TW">
                <a:solidFill>
                  <a:srgbClr val="FF0000"/>
                </a:solidFill>
              </a:rPr>
              <a:t>AV labels</a:t>
            </a:r>
            <a:r>
              <a:rPr lang="zh-TW"/>
              <a:t> are well-known to be </a:t>
            </a:r>
            <a:r>
              <a:rPr lang="zh-TW">
                <a:solidFill>
                  <a:srgbClr val="FF0000"/>
                </a:solidFill>
              </a:rPr>
              <a:t>inconsistent</a:t>
            </a:r>
            <a:r>
              <a:rPr lang="zh-TW"/>
              <a:t>, there is often no other information available for labeling, thus security analysts keep relying on them.</a:t>
            </a:r>
            <a:endParaRPr/>
          </a:p>
        </p:txBody>
      </p:sp>
      <p:sp>
        <p:nvSpPr>
          <p:cNvPr id="86" name="Google Shape;86;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Introduction</a:t>
            </a:r>
            <a:endParaRPr/>
          </a:p>
        </p:txBody>
      </p:sp>
      <p:sp>
        <p:nvSpPr>
          <p:cNvPr id="87" name="Google Shape;8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Discussion</a:t>
            </a:r>
            <a:endParaRPr/>
          </a:p>
        </p:txBody>
      </p:sp>
      <p:sp>
        <p:nvSpPr>
          <p:cNvPr id="401" name="Google Shape;401;p52"/>
          <p:cNvSpPr txBox="1">
            <a:spLocks noGrp="1"/>
          </p:cNvSpPr>
          <p:nvPr>
            <p:ph type="body" idx="1"/>
          </p:nvPr>
        </p:nvSpPr>
        <p:spPr>
          <a:xfrm>
            <a:off x="311700" y="1266325"/>
            <a:ext cx="8520600" cy="37398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As good as the AV labels are</a:t>
            </a:r>
            <a:endParaRPr/>
          </a:p>
          <a:p>
            <a:pPr marL="914400" lvl="1" indent="-330200" rtl="0">
              <a:spcBef>
                <a:spcPts val="0"/>
              </a:spcBef>
              <a:spcAft>
                <a:spcPts val="0"/>
              </a:spcAft>
              <a:buSzPts val="1600"/>
              <a:buChar char="○"/>
            </a:pPr>
            <a:r>
              <a:rPr lang="zh-TW"/>
              <a:t>If AV vendors do not have a name for the sample, it cannot be named.</a:t>
            </a:r>
            <a:endParaRPr/>
          </a:p>
          <a:p>
            <a:pPr marL="457200" lvl="0" indent="-342900" rtl="0">
              <a:spcBef>
                <a:spcPts val="0"/>
              </a:spcBef>
              <a:spcAft>
                <a:spcPts val="0"/>
              </a:spcAft>
              <a:buSzPts val="1800"/>
              <a:buChar char="●"/>
            </a:pPr>
            <a:r>
              <a:rPr lang="zh-TW"/>
              <a:t>AV label granularity</a:t>
            </a:r>
            <a:endParaRPr/>
          </a:p>
          <a:p>
            <a:pPr marL="914400" lvl="1" indent="-330200" rtl="0">
              <a:spcBef>
                <a:spcPts val="0"/>
              </a:spcBef>
              <a:spcAft>
                <a:spcPts val="0"/>
              </a:spcAft>
              <a:buSzPts val="1600"/>
              <a:buChar char="○"/>
            </a:pPr>
            <a:r>
              <a:rPr lang="zh-TW"/>
              <a:t>Our evaluation shows that AV labels are not granular enough to differentiate family versions, e.g., DroidKungFu1 from DroidKungFu2</a:t>
            </a:r>
            <a:endParaRPr/>
          </a:p>
          <a:p>
            <a:pPr marL="457200" lvl="0" indent="-342900" rtl="0">
              <a:spcBef>
                <a:spcPts val="0"/>
              </a:spcBef>
              <a:spcAft>
                <a:spcPts val="0"/>
              </a:spcAft>
              <a:buSzPts val="1800"/>
              <a:buChar char="●"/>
            </a:pPr>
            <a:r>
              <a:rPr lang="zh-TW" sz="1600">
                <a:solidFill>
                  <a:srgbClr val="695D46"/>
                </a:solidFill>
              </a:rPr>
              <a:t>Validation with real ground truth</a:t>
            </a:r>
            <a:endParaRPr sz="1600">
              <a:solidFill>
                <a:srgbClr val="695D46"/>
              </a:solidFill>
            </a:endParaRPr>
          </a:p>
          <a:p>
            <a:pPr marL="914400" lvl="1" indent="-330200" rtl="0">
              <a:spcBef>
                <a:spcPts val="0"/>
              </a:spcBef>
              <a:spcAft>
                <a:spcPts val="0"/>
              </a:spcAft>
              <a:buClr>
                <a:srgbClr val="695D46"/>
              </a:buClr>
              <a:buSzPts val="1600"/>
              <a:buChar char="○"/>
            </a:pPr>
            <a:r>
              <a:rPr lang="zh-TW">
                <a:solidFill>
                  <a:srgbClr val="695D46"/>
                </a:solidFill>
              </a:rPr>
              <a:t>To evaluate AVCLASS, we have assumed that the labels of publicly available datasets are perfectly accurate and have compared accuracy to those. </a:t>
            </a:r>
            <a:endParaRPr>
              <a:solidFill>
                <a:srgbClr val="695D46"/>
              </a:solidFill>
            </a:endParaRPr>
          </a:p>
          <a:p>
            <a:pPr marL="914400" lvl="1" indent="-330200">
              <a:spcBef>
                <a:spcPts val="0"/>
              </a:spcBef>
              <a:spcAft>
                <a:spcPts val="0"/>
              </a:spcAft>
              <a:buClr>
                <a:srgbClr val="695D46"/>
              </a:buClr>
              <a:buSzPts val="1600"/>
              <a:buChar char="○"/>
            </a:pPr>
            <a:r>
              <a:rPr lang="zh-TW">
                <a:solidFill>
                  <a:srgbClr val="695D46"/>
                </a:solidFill>
              </a:rPr>
              <a:t>How to obtain such real ground truth is an important area for future work.</a:t>
            </a:r>
            <a:endParaRPr sz="1600">
              <a:solidFill>
                <a:srgbClr val="695D46"/>
              </a:solidFill>
            </a:endParaRPr>
          </a:p>
        </p:txBody>
      </p:sp>
      <p:sp>
        <p:nvSpPr>
          <p:cNvPr id="402" name="Google Shape;402;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Conclusion</a:t>
            </a:r>
            <a:endParaRPr/>
          </a:p>
        </p:txBody>
      </p:sp>
      <p:sp>
        <p:nvSpPr>
          <p:cNvPr id="408" name="Google Shape;408;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solidFill>
                  <a:schemeClr val="dk2"/>
                </a:solidFill>
              </a:rPr>
              <a:t>41</a:t>
            </a:fld>
            <a:endParaRPr>
              <a:solidFill>
                <a:schemeClr val="dk2"/>
              </a:solidFill>
            </a:endParaRPr>
          </a:p>
        </p:txBody>
      </p:sp>
      <p:sp>
        <p:nvSpPr>
          <p:cNvPr id="409" name="Google Shape;409;p5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AVCLASS implements novel techniques to address 3 key challenges: </a:t>
            </a:r>
            <a:r>
              <a:rPr lang="zh-TW">
                <a:solidFill>
                  <a:srgbClr val="FF0000"/>
                </a:solidFill>
              </a:rPr>
              <a:t>normalization</a:t>
            </a:r>
            <a:r>
              <a:rPr lang="zh-TW"/>
              <a:t>, </a:t>
            </a:r>
            <a:r>
              <a:rPr lang="zh-TW">
                <a:solidFill>
                  <a:srgbClr val="FF0000"/>
                </a:solidFill>
              </a:rPr>
              <a:t>removal of generic tokens</a:t>
            </a:r>
            <a:r>
              <a:rPr lang="zh-TW"/>
              <a:t>, and </a:t>
            </a:r>
            <a:r>
              <a:rPr lang="zh-TW">
                <a:solidFill>
                  <a:srgbClr val="FF0000"/>
                </a:solidFill>
              </a:rPr>
              <a:t>alias detection</a:t>
            </a:r>
            <a:r>
              <a:rPr lang="zh-TW"/>
              <a:t>.</a:t>
            </a:r>
            <a:endParaRPr/>
          </a:p>
          <a:p>
            <a:pPr marL="457200" lvl="0" indent="-342900" rtl="0">
              <a:spcBef>
                <a:spcPts val="0"/>
              </a:spcBef>
              <a:spcAft>
                <a:spcPts val="0"/>
              </a:spcAft>
              <a:buSzPts val="1800"/>
              <a:buChar char="●"/>
            </a:pPr>
            <a:r>
              <a:rPr lang="zh-TW"/>
              <a:t>We have evaluated AVCLASS over 10 datasets, comprising 8.9 M samples, larger than any previous dataset used for malware clustering or classification.</a:t>
            </a:r>
            <a:endParaRPr/>
          </a:p>
          <a:p>
            <a:pPr marL="457200" lvl="0" indent="-342900" rtl="0">
              <a:spcBef>
                <a:spcPts val="0"/>
              </a:spcBef>
              <a:spcAft>
                <a:spcPts val="0"/>
              </a:spcAft>
              <a:buSzPts val="1800"/>
              <a:buChar char="●"/>
            </a:pPr>
            <a:r>
              <a:rPr lang="zh-TW"/>
              <a:t>The results show that the fully automated approach used by AVCLASS can achieve clustering accuracy between 93.9 and 62.3 depending on the dataset.</a:t>
            </a:r>
            <a:endParaRPr/>
          </a:p>
          <a:p>
            <a:pPr marL="457200" lvl="0" indent="-342900">
              <a:spcBef>
                <a:spcPts val="0"/>
              </a:spcBef>
              <a:spcAft>
                <a:spcPts val="0"/>
              </a:spcAft>
              <a:buSzPts val="1800"/>
              <a:buChar char="●"/>
            </a:pPr>
            <a:r>
              <a:rPr lang="zh-TW"/>
              <a:t>We have compared the generic token and aliases lists automatically produced by AVCLASS with the manual ones produced by an analysts observing that the achieve comparable accuracy in most datasets.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Introduction</a:t>
            </a:r>
            <a:endParaRPr/>
          </a:p>
        </p:txBody>
      </p:sp>
      <p:sp>
        <p:nvSpPr>
          <p:cNvPr id="93" name="Google Shape;93;p17"/>
          <p:cNvSpPr txBox="1">
            <a:spLocks noGrp="1"/>
          </p:cNvSpPr>
          <p:nvPr>
            <p:ph type="body" idx="1"/>
          </p:nvPr>
        </p:nvSpPr>
        <p:spPr>
          <a:xfrm>
            <a:off x="311700" y="1040375"/>
            <a:ext cx="8520600" cy="36690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The salient characteristics of AVCLASS are:</a:t>
            </a:r>
            <a:endParaRPr/>
          </a:p>
          <a:p>
            <a:pPr marL="914400" lvl="1" indent="-330200" rtl="0">
              <a:spcBef>
                <a:spcPts val="0"/>
              </a:spcBef>
              <a:spcAft>
                <a:spcPts val="0"/>
              </a:spcAft>
              <a:buSzPts val="1600"/>
              <a:buChar char="○"/>
            </a:pPr>
            <a:r>
              <a:rPr lang="zh-TW"/>
              <a:t>Automatic</a:t>
            </a:r>
            <a:endParaRPr/>
          </a:p>
          <a:p>
            <a:pPr marL="1371600" lvl="2" indent="-317500" rtl="0">
              <a:spcBef>
                <a:spcPts val="0"/>
              </a:spcBef>
              <a:spcAft>
                <a:spcPts val="0"/>
              </a:spcAft>
              <a:buSzPts val="1400"/>
              <a:buChar char="■"/>
            </a:pPr>
            <a:r>
              <a:rPr lang="zh-TW"/>
              <a:t>AVCLASS removes manual analysis limitations on the size of the input dataset</a:t>
            </a:r>
            <a:endParaRPr/>
          </a:p>
          <a:p>
            <a:pPr marL="914400" lvl="1" indent="-330200" rtl="0">
              <a:spcBef>
                <a:spcPts val="0"/>
              </a:spcBef>
              <a:spcAft>
                <a:spcPts val="0"/>
              </a:spcAft>
              <a:buSzPts val="1600"/>
              <a:buChar char="○"/>
            </a:pPr>
            <a:r>
              <a:rPr lang="zh-TW"/>
              <a:t>Vendor-agnostic</a:t>
            </a:r>
            <a:endParaRPr/>
          </a:p>
          <a:p>
            <a:pPr marL="1371600" lvl="2" indent="-317500" rtl="0">
              <a:spcBef>
                <a:spcPts val="0"/>
              </a:spcBef>
              <a:spcAft>
                <a:spcPts val="0"/>
              </a:spcAft>
              <a:buSzPts val="1400"/>
              <a:buChar char="■"/>
            </a:pPr>
            <a:r>
              <a:rPr lang="zh-TW"/>
              <a:t>Prior work operates on the labels of a fixed subset of 1–48 AV engines. AVCLASS has been tested on all 99 AV engines we observe in VirusTotal, the largest AV engine set considered so far</a:t>
            </a:r>
            <a:endParaRPr/>
          </a:p>
          <a:p>
            <a:pPr marL="914400" lvl="1" indent="-330200" rtl="0">
              <a:spcBef>
                <a:spcPts val="0"/>
              </a:spcBef>
              <a:spcAft>
                <a:spcPts val="0"/>
              </a:spcAft>
              <a:buSzPts val="1600"/>
              <a:buChar char="○"/>
            </a:pPr>
            <a:r>
              <a:rPr lang="zh-TW"/>
              <a:t>Plurality vote</a:t>
            </a:r>
            <a:endParaRPr/>
          </a:p>
          <a:p>
            <a:pPr marL="1371600" lvl="2" indent="-317500" rtl="0">
              <a:spcBef>
                <a:spcPts val="0"/>
              </a:spcBef>
              <a:spcAft>
                <a:spcPts val="0"/>
              </a:spcAft>
              <a:buSzPts val="1400"/>
              <a:buChar char="■"/>
            </a:pPr>
            <a:r>
              <a:rPr lang="zh-TW"/>
              <a:t>AVCLASS performs a plurality vote on the normalized family names used by all input engines</a:t>
            </a:r>
            <a:endParaRPr/>
          </a:p>
          <a:p>
            <a:pPr marL="914400" lvl="1" indent="-330200" rtl="0">
              <a:spcBef>
                <a:spcPts val="0"/>
              </a:spcBef>
              <a:spcAft>
                <a:spcPts val="0"/>
              </a:spcAft>
              <a:buSzPts val="1600"/>
              <a:buChar char="○"/>
            </a:pPr>
            <a:r>
              <a:rPr lang="zh-TW"/>
              <a:t>Quantified accuracy</a:t>
            </a:r>
            <a:endParaRPr/>
          </a:p>
          <a:p>
            <a:pPr marL="1371600" lvl="2" indent="-317500" rtl="0">
              <a:spcBef>
                <a:spcPts val="0"/>
              </a:spcBef>
              <a:spcAft>
                <a:spcPts val="0"/>
              </a:spcAft>
              <a:buSzPts val="1400"/>
              <a:buChar char="■"/>
            </a:pPr>
            <a:r>
              <a:rPr lang="zh-TW"/>
              <a:t>The accuracy of AVCLASS has been evaluated on 5 publicly available malware datasets with ground truth, showing that it can achieve an F1 score of up to 93.9</a:t>
            </a:r>
            <a:endParaRPr/>
          </a:p>
          <a:p>
            <a:pPr marL="914400" lvl="1" indent="-330200" rtl="0">
              <a:spcBef>
                <a:spcPts val="0"/>
              </a:spcBef>
              <a:spcAft>
                <a:spcPts val="0"/>
              </a:spcAft>
              <a:buSzPts val="1600"/>
              <a:buChar char="○"/>
            </a:pPr>
            <a:r>
              <a:rPr lang="zh-TW"/>
              <a:t>Reproducible</a:t>
            </a:r>
            <a:endParaRPr/>
          </a:p>
          <a:p>
            <a:pPr marL="1371600" lvl="2" indent="-317500" rtl="0">
              <a:spcBef>
                <a:spcPts val="0"/>
              </a:spcBef>
              <a:spcAft>
                <a:spcPts val="0"/>
              </a:spcAft>
              <a:buSzPts val="1400"/>
              <a:buChar char="■"/>
            </a:pPr>
            <a:r>
              <a:rPr lang="zh-TW"/>
              <a:t> We describe AVCLASS in detail and release its source code.</a:t>
            </a:r>
            <a:endParaRPr/>
          </a:p>
        </p:txBody>
      </p:sp>
      <p:sp>
        <p:nvSpPr>
          <p:cNvPr id="94" name="Google Shape;9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zh-TW"/>
              <a:t>Related Work</a:t>
            </a:r>
            <a:endParaRPr/>
          </a:p>
        </p:txBody>
      </p:sp>
      <p:sp>
        <p:nvSpPr>
          <p:cNvPr id="100" name="Google Shape;10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Realted Work</a:t>
            </a:r>
            <a:endParaRPr/>
          </a:p>
        </p:txBody>
      </p:sp>
      <p:sp>
        <p:nvSpPr>
          <p:cNvPr id="106" name="Google Shape;106;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zh-TW"/>
              <a:t>Labeling Approach</a:t>
            </a:r>
            <a:endParaRPr/>
          </a:p>
          <a:p>
            <a:pPr marL="914400" lvl="1" indent="-330200" rtl="0">
              <a:spcBef>
                <a:spcPts val="0"/>
              </a:spcBef>
              <a:spcAft>
                <a:spcPts val="0"/>
              </a:spcAft>
              <a:buSzPts val="1600"/>
              <a:buChar char="○"/>
            </a:pPr>
            <a:r>
              <a:rPr lang="zh-TW"/>
              <a:t>Manually by analysts</a:t>
            </a:r>
            <a:endParaRPr/>
          </a:p>
          <a:p>
            <a:pPr marL="1371600" lvl="2" indent="-317500" rtl="0">
              <a:spcBef>
                <a:spcPts val="0"/>
              </a:spcBef>
              <a:spcAft>
                <a:spcPts val="0"/>
              </a:spcAft>
              <a:buSzPts val="1400"/>
              <a:buChar char="■"/>
            </a:pPr>
            <a:r>
              <a:rPr lang="zh-TW"/>
              <a:t>Manual analysis limitations on the size of the input dataset</a:t>
            </a:r>
            <a:endParaRPr/>
          </a:p>
          <a:p>
            <a:pPr marL="914400" lvl="1" indent="-330200" rtl="0">
              <a:spcBef>
                <a:spcPts val="0"/>
              </a:spcBef>
              <a:spcAft>
                <a:spcPts val="0"/>
              </a:spcAft>
              <a:buSzPts val="1600"/>
              <a:buChar char="○"/>
            </a:pPr>
            <a:r>
              <a:rPr lang="zh-TW"/>
              <a:t>Use the full AV labels</a:t>
            </a:r>
            <a:endParaRPr/>
          </a:p>
          <a:p>
            <a:pPr marL="1371600" lvl="2" indent="-317500" rtl="0">
              <a:spcBef>
                <a:spcPts val="0"/>
              </a:spcBef>
              <a:spcAft>
                <a:spcPts val="0"/>
              </a:spcAft>
              <a:buSzPts val="1400"/>
              <a:buChar char="■"/>
            </a:pPr>
            <a:r>
              <a:rPr lang="zh-TW"/>
              <a:t>It’s inaccurate because the family name comprises only a fraction of the full label.</a:t>
            </a:r>
            <a:endParaRPr/>
          </a:p>
          <a:p>
            <a:pPr marL="914400" lvl="1" indent="-330200" rtl="0">
              <a:spcBef>
                <a:spcPts val="0"/>
              </a:spcBef>
              <a:spcAft>
                <a:spcPts val="0"/>
              </a:spcAft>
              <a:buSzPts val="1600"/>
              <a:buChar char="○"/>
            </a:pPr>
            <a:r>
              <a:rPr lang="zh-TW"/>
              <a:t>Majority voting among a fixed set of selected AV vendors.</a:t>
            </a:r>
            <a:endParaRPr/>
          </a:p>
          <a:p>
            <a:pPr marL="1371600" lvl="2" indent="-317500" rtl="0">
              <a:spcBef>
                <a:spcPts val="0"/>
              </a:spcBef>
              <a:spcAft>
                <a:spcPts val="0"/>
              </a:spcAft>
              <a:buSzPts val="1400"/>
              <a:buChar char="■"/>
            </a:pPr>
            <a:r>
              <a:rPr lang="zh-TW"/>
              <a:t>This requires selecting some AV vendors considered better at labeling</a:t>
            </a:r>
            <a:endParaRPr/>
          </a:p>
          <a:p>
            <a:pPr marL="1371600" lvl="2" indent="-317500" rtl="0">
              <a:spcBef>
                <a:spcPts val="0"/>
              </a:spcBef>
              <a:spcAft>
                <a:spcPts val="0"/>
              </a:spcAft>
              <a:buSzPts val="1400"/>
              <a:buChar char="■"/>
            </a:pPr>
            <a:r>
              <a:rPr lang="zh-TW"/>
              <a:t>May bias results towards the easy cases</a:t>
            </a:r>
            <a:endParaRPr/>
          </a:p>
          <a:p>
            <a:pPr marL="914400" lvl="1" indent="-330200" rtl="0">
              <a:spcBef>
                <a:spcPts val="0"/>
              </a:spcBef>
              <a:spcAft>
                <a:spcPts val="0"/>
              </a:spcAft>
              <a:buSzPts val="1600"/>
              <a:buChar char="○"/>
            </a:pPr>
            <a:r>
              <a:rPr lang="zh-TW"/>
              <a:t>Naming conventions</a:t>
            </a:r>
            <a:endParaRPr/>
          </a:p>
          <a:p>
            <a:pPr marL="1371600" lvl="2" indent="-317500" rtl="0">
              <a:spcBef>
                <a:spcPts val="0"/>
              </a:spcBef>
              <a:spcAft>
                <a:spcPts val="0"/>
              </a:spcAft>
              <a:buSzPts val="1400"/>
              <a:buChar char="■"/>
            </a:pPr>
            <a:r>
              <a:rPr lang="zh-TW"/>
              <a:t>There have been attempts at reducing confusion in malware labels through naming conventions, but they have not gained much traction</a:t>
            </a:r>
            <a:endParaRPr/>
          </a:p>
          <a:p>
            <a:pPr marL="457200" lvl="0" indent="-342900" rtl="0">
              <a:spcBef>
                <a:spcPts val="0"/>
              </a:spcBef>
              <a:spcAft>
                <a:spcPts val="0"/>
              </a:spcAft>
              <a:buSzPts val="1800"/>
              <a:buChar char="●"/>
            </a:pPr>
            <a:r>
              <a:rPr lang="zh-TW"/>
              <a:t>The most important causes for discrepancies, namely </a:t>
            </a:r>
            <a:r>
              <a:rPr lang="zh-TW">
                <a:solidFill>
                  <a:srgbClr val="FF0000"/>
                </a:solidFill>
              </a:rPr>
              <a:t>different naming schemes</a:t>
            </a:r>
            <a:r>
              <a:rPr lang="zh-TW"/>
              <a:t>, </a:t>
            </a:r>
            <a:r>
              <a:rPr lang="zh-TW">
                <a:solidFill>
                  <a:srgbClr val="FF0000"/>
                </a:solidFill>
              </a:rPr>
              <a:t>generic tokens</a:t>
            </a:r>
            <a:r>
              <a:rPr lang="zh-TW"/>
              <a:t>, and </a:t>
            </a:r>
            <a:r>
              <a:rPr lang="zh-TW">
                <a:solidFill>
                  <a:srgbClr val="FF0000"/>
                </a:solidFill>
              </a:rPr>
              <a:t>aliases</a:t>
            </a:r>
            <a:r>
              <a:rPr lang="zh-TW"/>
              <a:t>.</a:t>
            </a:r>
            <a:endParaRPr/>
          </a:p>
        </p:txBody>
      </p:sp>
      <p:sp>
        <p:nvSpPr>
          <p:cNvPr id="107" name="Google Shape;10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zh-TW"/>
              <a:t>Approach</a:t>
            </a:r>
            <a:endParaRPr/>
          </a:p>
        </p:txBody>
      </p:sp>
      <p:sp>
        <p:nvSpPr>
          <p:cNvPr id="113" name="Google Shape;11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a:p>
        </p:txBody>
      </p:sp>
      <p:sp>
        <p:nvSpPr>
          <p:cNvPr id="119" name="Google Shape;119;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t>AVClass Architecture (1/2)</a:t>
            </a:r>
            <a:endParaRPr/>
          </a:p>
        </p:txBody>
      </p:sp>
      <p:sp>
        <p:nvSpPr>
          <p:cNvPr id="120" name="Google Shape;120;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US" altLang="zh-TW"/>
              <a:t>9</a:t>
            </a:fld>
            <a:endParaRPr/>
          </a:p>
        </p:txBody>
      </p:sp>
      <p:pic>
        <p:nvPicPr>
          <p:cNvPr id="121" name="Google Shape;121;p21"/>
          <p:cNvPicPr preferRelativeResize="0"/>
          <p:nvPr/>
        </p:nvPicPr>
        <p:blipFill>
          <a:blip r:embed="rId3">
            <a:alphaModFix/>
          </a:blip>
          <a:stretch>
            <a:fillRect/>
          </a:stretch>
        </p:blipFill>
        <p:spPr>
          <a:xfrm>
            <a:off x="773225" y="1103500"/>
            <a:ext cx="7821699" cy="387910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5333</TotalTime>
  <Words>2749</Words>
  <Application>Microsoft Office PowerPoint</Application>
  <PresentationFormat>如螢幕大小 (16:9)</PresentationFormat>
  <Paragraphs>272</Paragraphs>
  <Slides>41</Slides>
  <Notes>41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41</vt:i4>
      </vt:variant>
    </vt:vector>
  </HeadingPairs>
  <TitlesOfParts>
    <vt:vector size="45" baseType="lpstr">
      <vt:lpstr>Open Sans</vt:lpstr>
      <vt:lpstr>Arial</vt:lpstr>
      <vt:lpstr>PT Sans Narrow</vt:lpstr>
      <vt:lpstr>Tropic</vt:lpstr>
      <vt:lpstr>AVClass : A Tool for Massive Malware Labeling</vt:lpstr>
      <vt:lpstr>Outline</vt:lpstr>
      <vt:lpstr>Introduction</vt:lpstr>
      <vt:lpstr>Introduction</vt:lpstr>
      <vt:lpstr>Introduction</vt:lpstr>
      <vt:lpstr>Related Work</vt:lpstr>
      <vt:lpstr>Realted Work</vt:lpstr>
      <vt:lpstr>Approach</vt:lpstr>
      <vt:lpstr>AVClass Architecture (1/2)</vt:lpstr>
      <vt:lpstr>AVClass Architecture(2/2)</vt:lpstr>
      <vt:lpstr>Datasets</vt:lpstr>
      <vt:lpstr>Phase1: Preparation(1/7)</vt:lpstr>
      <vt:lpstr>Phase1 : Preparation(2/7)</vt:lpstr>
      <vt:lpstr>Phase1 : Preparation(3/7)</vt:lpstr>
      <vt:lpstr>PowerPoint 簡報</vt:lpstr>
      <vt:lpstr>Phase1 : Preparation(4/7)</vt:lpstr>
      <vt:lpstr>Phase1 : Preparation(5/7)</vt:lpstr>
      <vt:lpstr>Phase1 : Preparation(6/7)</vt:lpstr>
      <vt:lpstr>Phase1 : Preparation(7/7)</vt:lpstr>
      <vt:lpstr>Phase2 : Labeling(1/6)</vt:lpstr>
      <vt:lpstr>Phase2 : Labeling(2/6)</vt:lpstr>
      <vt:lpstr>Phase2 : Labeling(3/6)</vt:lpstr>
      <vt:lpstr>Phase2 : Labeling(4/6)</vt:lpstr>
      <vt:lpstr>Phase2 : Labeling(5/6)</vt:lpstr>
      <vt:lpstr>Phase2 : Labeling(6/6)</vt:lpstr>
      <vt:lpstr>Evaluation</vt:lpstr>
      <vt:lpstr>Datasets</vt:lpstr>
      <vt:lpstr>Evaluation Matrics</vt:lpstr>
      <vt:lpstr>Evaluation Matrics</vt:lpstr>
      <vt:lpstr>Evaluation: Generic Token Detection </vt:lpstr>
      <vt:lpstr>Evaluation: Generic Token Detection </vt:lpstr>
      <vt:lpstr>Evaluation: Alias Detection</vt:lpstr>
      <vt:lpstr>Evaluation: Alias Detection</vt:lpstr>
      <vt:lpstr>Evaluation on Labeled Datasets</vt:lpstr>
      <vt:lpstr>Evaluation on Labeled Datasets</vt:lpstr>
      <vt:lpstr>Evaluation on Labeled Datasets</vt:lpstr>
      <vt:lpstr>Evaluation on Unlabeled Datasets</vt:lpstr>
      <vt:lpstr>Evaluation on Unlabeled Datasets</vt:lpstr>
      <vt:lpstr>Conclusion &amp; Discussion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AVClass : A Tool for Massive Malware Labeling</dc:title>
  <cp:lastModifiedBy>Leo Chen</cp:lastModifiedBy>
  <cp:revision>5</cp:revision>
  <dcterms:modified xsi:type="dcterms:W3CDTF">2018-09-11T01:44:40Z</dcterms:modified>
</cp:coreProperties>
</file>