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1"/>
  </p:notesMasterIdLst>
  <p:sldIdLst>
    <p:sldId id="256" r:id="rId2"/>
    <p:sldId id="257" r:id="rId3"/>
    <p:sldId id="258" r:id="rId4"/>
    <p:sldId id="259" r:id="rId5"/>
    <p:sldId id="269" r:id="rId6"/>
    <p:sldId id="270" r:id="rId7"/>
    <p:sldId id="271" r:id="rId8"/>
    <p:sldId id="260" r:id="rId9"/>
    <p:sldId id="266" r:id="rId10"/>
    <p:sldId id="267" r:id="rId11"/>
    <p:sldId id="268" r:id="rId12"/>
    <p:sldId id="265" r:id="rId13"/>
    <p:sldId id="261" r:id="rId14"/>
    <p:sldId id="272" r:id="rId15"/>
    <p:sldId id="262" r:id="rId16"/>
    <p:sldId id="263" r:id="rId17"/>
    <p:sldId id="277" r:id="rId18"/>
    <p:sldId id="273" r:id="rId19"/>
    <p:sldId id="274" r:id="rId20"/>
    <p:sldId id="275"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321" r:id="rId41"/>
    <p:sldId id="322" r:id="rId42"/>
    <p:sldId id="323" r:id="rId43"/>
    <p:sldId id="324" r:id="rId44"/>
    <p:sldId id="325" r:id="rId45"/>
    <p:sldId id="326" r:id="rId46"/>
    <p:sldId id="327"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8" r:id="rId72"/>
    <p:sldId id="329" r:id="rId73"/>
    <p:sldId id="330" r:id="rId74"/>
    <p:sldId id="339" r:id="rId75"/>
    <p:sldId id="331" r:id="rId76"/>
    <p:sldId id="332" r:id="rId77"/>
    <p:sldId id="333" r:id="rId78"/>
    <p:sldId id="334" r:id="rId79"/>
    <p:sldId id="335" r:id="rId80"/>
    <p:sldId id="336" r:id="rId81"/>
    <p:sldId id="337" r:id="rId82"/>
    <p:sldId id="338"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3" r:id="rId156"/>
    <p:sldId id="412" r:id="rId157"/>
    <p:sldId id="415" r:id="rId158"/>
    <p:sldId id="416" r:id="rId159"/>
    <p:sldId id="417" r:id="rId16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6" autoAdjust="0"/>
    <p:restoredTop sz="90409" autoAdjust="0"/>
  </p:normalViewPr>
  <p:slideViewPr>
    <p:cSldViewPr snapToGrid="0">
      <p:cViewPr>
        <p:scale>
          <a:sx n="91" d="100"/>
          <a:sy n="91" d="100"/>
        </p:scale>
        <p:origin x="1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9DE23-7D09-46F2-8CFD-0C8C9A808D16}" type="datetimeFigureOut">
              <a:rPr lang="zh-TW" altLang="en-US" smtClean="0"/>
              <a:t>2018/12/7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29857-46FB-4166-9555-AD3FC952A697}" type="slidenum">
              <a:rPr lang="zh-TW" altLang="en-US" smtClean="0"/>
              <a:t>‹#›</a:t>
            </a:fld>
            <a:endParaRPr lang="zh-TW" altLang="en-US"/>
          </a:p>
        </p:txBody>
      </p:sp>
    </p:spTree>
    <p:extLst>
      <p:ext uri="{BB962C8B-B14F-4D97-AF65-F5344CB8AC3E}">
        <p14:creationId xmlns:p14="http://schemas.microsoft.com/office/powerpoint/2010/main" val="2668602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EURECOM is a Graduate school and Research Centre in digital sciences located in the Sophia Antipolis technology park (French Riviera), on three main areas: </a:t>
            </a:r>
            <a:r>
              <a:rPr lang="en-US" altLang="zh-TW" sz="1200" b="1" i="0" kern="1200" dirty="0">
                <a:solidFill>
                  <a:schemeClr val="tx1"/>
                </a:solidFill>
                <a:effectLst/>
                <a:latin typeface="+mn-lt"/>
                <a:ea typeface="+mn-ea"/>
                <a:cs typeface="+mn-cs"/>
              </a:rPr>
              <a:t>DATA SCIENCE, DIGITAL SECURITY, COMMUNICATION SYSTEMS.</a:t>
            </a:r>
            <a:endParaRPr lang="zh-TW" altLang="en-US" b="1"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1</a:t>
            </a:fld>
            <a:endParaRPr lang="zh-TW" altLang="en-US"/>
          </a:p>
        </p:txBody>
      </p:sp>
    </p:spTree>
    <p:extLst>
      <p:ext uri="{BB962C8B-B14F-4D97-AF65-F5344CB8AC3E}">
        <p14:creationId xmlns:p14="http://schemas.microsoft.com/office/powerpoint/2010/main" val="765476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希望可以先</a:t>
            </a:r>
            <a:r>
              <a:rPr lang="en-US" altLang="zh-TW" dirty="0" err="1" smtClean="0"/>
              <a:t>unpac</a:t>
            </a:r>
            <a:r>
              <a:rPr lang="zh-TW" altLang="en-US" dirty="0" smtClean="0"/>
              <a:t>在做</a:t>
            </a:r>
            <a:r>
              <a:rPr lang="en-US" altLang="zh-TW" dirty="0" smtClean="0"/>
              <a:t>static</a:t>
            </a:r>
            <a:r>
              <a:rPr lang="zh-TW" altLang="en-US" dirty="0" smtClean="0"/>
              <a:t> </a:t>
            </a:r>
            <a:r>
              <a:rPr lang="en-US" altLang="zh-TW" dirty="0" smtClean="0"/>
              <a:t>analysis</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69</a:t>
            </a:fld>
            <a:endParaRPr lang="zh-TW" altLang="en-US"/>
          </a:p>
        </p:txBody>
      </p:sp>
    </p:spTree>
    <p:extLst>
      <p:ext uri="{BB962C8B-B14F-4D97-AF65-F5344CB8AC3E}">
        <p14:creationId xmlns:p14="http://schemas.microsoft.com/office/powerpoint/2010/main" val="245506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拿掉</a:t>
            </a:r>
            <a:r>
              <a:rPr lang="en-US" altLang="zh-TW" dirty="0" smtClean="0"/>
              <a:t>ELF</a:t>
            </a:r>
            <a:r>
              <a:rPr lang="zh-TW" altLang="en-US" dirty="0" smtClean="0"/>
              <a:t> </a:t>
            </a:r>
            <a:r>
              <a:rPr lang="en-US" altLang="zh-TW" dirty="0" smtClean="0"/>
              <a:t>section</a:t>
            </a:r>
            <a:r>
              <a:rPr lang="zh-TW" altLang="en-US" dirty="0" smtClean="0"/>
              <a:t> </a:t>
            </a:r>
            <a:r>
              <a:rPr lang="en-US" altLang="zh-TW" dirty="0" smtClean="0"/>
              <a:t>header</a:t>
            </a:r>
            <a:r>
              <a:rPr lang="zh-TW" altLang="en-US" dirty="0" smtClean="0"/>
              <a:t>的東西</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77</a:t>
            </a:fld>
            <a:endParaRPr lang="zh-TW" altLang="en-US"/>
          </a:p>
        </p:txBody>
      </p:sp>
    </p:spTree>
    <p:extLst>
      <p:ext uri="{BB962C8B-B14F-4D97-AF65-F5344CB8AC3E}">
        <p14:creationId xmlns:p14="http://schemas.microsoft.com/office/powerpoint/2010/main" val="1217035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拿掉</a:t>
            </a:r>
            <a:r>
              <a:rPr lang="en-US" altLang="zh-TW" dirty="0" smtClean="0"/>
              <a:t>compile</a:t>
            </a:r>
            <a:r>
              <a:rPr lang="zh-TW" altLang="en-US" dirty="0" smtClean="0"/>
              <a:t> </a:t>
            </a:r>
            <a:r>
              <a:rPr lang="en-US" altLang="zh-TW" dirty="0" smtClean="0"/>
              <a:t>time</a:t>
            </a:r>
            <a:r>
              <a:rPr lang="zh-TW" altLang="en-US" dirty="0" smtClean="0"/>
              <a:t>的資訊</a:t>
            </a:r>
            <a:r>
              <a:rPr lang="en-US" altLang="zh-TW" dirty="0" smtClean="0"/>
              <a:t>ELF</a:t>
            </a:r>
            <a:r>
              <a:rPr lang="zh-TW" altLang="en-US" dirty="0" smtClean="0"/>
              <a:t>沒關係，所以</a:t>
            </a:r>
            <a:r>
              <a:rPr lang="en-US" altLang="zh-TW" dirty="0" smtClean="0"/>
              <a:t>section</a:t>
            </a:r>
            <a:r>
              <a:rPr lang="zh-TW" altLang="en-US" dirty="0" smtClean="0"/>
              <a:t>資訊拿掉沒差，但是</a:t>
            </a:r>
            <a:r>
              <a:rPr lang="en-US" altLang="zh-TW" dirty="0" smtClean="0"/>
              <a:t>segment</a:t>
            </a:r>
            <a:r>
              <a:rPr lang="zh-TW" altLang="en-US" dirty="0" smtClean="0"/>
              <a:t>有差</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78</a:t>
            </a:fld>
            <a:endParaRPr lang="zh-TW" altLang="en-US"/>
          </a:p>
        </p:txBody>
      </p:sp>
    </p:spTree>
    <p:extLst>
      <p:ext uri="{BB962C8B-B14F-4D97-AF65-F5344CB8AC3E}">
        <p14:creationId xmlns:p14="http://schemas.microsoft.com/office/powerpoint/2010/main" val="885935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亂移動亂指</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81</a:t>
            </a:fld>
            <a:endParaRPr lang="zh-TW" altLang="en-US"/>
          </a:p>
        </p:txBody>
      </p:sp>
    </p:spTree>
    <p:extLst>
      <p:ext uri="{BB962C8B-B14F-4D97-AF65-F5344CB8AC3E}">
        <p14:creationId xmlns:p14="http://schemas.microsoft.com/office/powerpoint/2010/main" val="2688996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rc0=&gt;daemon</a:t>
            </a:r>
            <a:r>
              <a:rPr lang="zh-TW" altLang="en-US" dirty="0" smtClean="0"/>
              <a:t>、</a:t>
            </a:r>
            <a:r>
              <a:rPr lang="en-US" altLang="zh-TW" dirty="0" smtClean="0"/>
              <a:t>rc1</a:t>
            </a:r>
            <a:r>
              <a:rPr lang="zh-TW" altLang="en-US" dirty="0" smtClean="0"/>
              <a:t>、</a:t>
            </a:r>
            <a:r>
              <a:rPr lang="en-US" altLang="zh-TW" dirty="0" smtClean="0"/>
              <a:t>rc2</a:t>
            </a:r>
            <a:r>
              <a:rPr lang="zh-TW" altLang="en-US" dirty="0" smtClean="0"/>
              <a:t>是依照順序</a:t>
            </a:r>
            <a:r>
              <a:rPr lang="en-US" altLang="zh-TW" dirty="0" smtClean="0"/>
              <a:t>load</a:t>
            </a:r>
            <a:r>
              <a:rPr lang="zh-TW" altLang="en-US" dirty="0" smtClean="0"/>
              <a:t>進來的</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87</a:t>
            </a:fld>
            <a:endParaRPr lang="zh-TW" altLang="en-US"/>
          </a:p>
        </p:txBody>
      </p:sp>
    </p:spTree>
    <p:extLst>
      <p:ext uri="{BB962C8B-B14F-4D97-AF65-F5344CB8AC3E}">
        <p14:creationId xmlns:p14="http://schemas.microsoft.com/office/powerpoint/2010/main" val="48425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把</a:t>
            </a:r>
            <a:r>
              <a:rPr lang="en-US" altLang="zh-TW" dirty="0" smtClean="0"/>
              <a:t>process</a:t>
            </a:r>
            <a:r>
              <a:rPr lang="zh-TW" altLang="en-US" dirty="0" smtClean="0"/>
              <a:t> </a:t>
            </a:r>
            <a:r>
              <a:rPr lang="en-US" altLang="zh-TW" dirty="0" smtClean="0"/>
              <a:t>name</a:t>
            </a:r>
            <a:r>
              <a:rPr lang="zh-TW" altLang="en-US" dirty="0" smtClean="0"/>
              <a:t>改掉</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94</a:t>
            </a:fld>
            <a:endParaRPr lang="zh-TW" altLang="en-US"/>
          </a:p>
        </p:txBody>
      </p:sp>
    </p:spTree>
    <p:extLst>
      <p:ext uri="{BB962C8B-B14F-4D97-AF65-F5344CB8AC3E}">
        <p14:creationId xmlns:p14="http://schemas.microsoft.com/office/powerpoint/2010/main" val="544014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每個</a:t>
            </a:r>
            <a:r>
              <a:rPr lang="en-US" altLang="zh-TW" dirty="0" err="1" smtClean="0"/>
              <a:t>proces</a:t>
            </a:r>
            <a:r>
              <a:rPr lang="zh-TW" altLang="en-US" dirty="0" smtClean="0"/>
              <a:t>是一個</a:t>
            </a:r>
            <a:r>
              <a:rPr lang="en-US" altLang="zh-TW" dirty="0" smtClean="0"/>
              <a:t>file</a:t>
            </a:r>
            <a:r>
              <a:rPr lang="zh-TW" altLang="en-US" dirty="0" smtClean="0"/>
              <a:t>，所以只能透過改名字，兩種方法</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97</a:t>
            </a:fld>
            <a:endParaRPr lang="zh-TW" altLang="en-US"/>
          </a:p>
        </p:txBody>
      </p:sp>
    </p:spTree>
    <p:extLst>
      <p:ext uri="{BB962C8B-B14F-4D97-AF65-F5344CB8AC3E}">
        <p14:creationId xmlns:p14="http://schemas.microsoft.com/office/powerpoint/2010/main" val="4095767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通常</a:t>
            </a:r>
            <a:r>
              <a:rPr lang="en-US" altLang="zh-TW" dirty="0" err="1" smtClean="0"/>
              <a:t>iot</a:t>
            </a:r>
            <a:r>
              <a:rPr lang="zh-TW" altLang="en-US" dirty="0" smtClean="0"/>
              <a:t>都只有一個</a:t>
            </a:r>
            <a:r>
              <a:rPr lang="en-US" altLang="zh-TW" dirty="0" smtClean="0"/>
              <a:t>user=&gt;root</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101</a:t>
            </a:fld>
            <a:endParaRPr lang="zh-TW" altLang="en-US"/>
          </a:p>
        </p:txBody>
      </p:sp>
    </p:spTree>
    <p:extLst>
      <p:ext uri="{BB962C8B-B14F-4D97-AF65-F5344CB8AC3E}">
        <p14:creationId xmlns:p14="http://schemas.microsoft.com/office/powerpoint/2010/main" val="3591975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若有這兩個</a:t>
            </a:r>
            <a:r>
              <a:rPr lang="en-US" altLang="zh-TW" dirty="0" smtClean="0"/>
              <a:t>error</a:t>
            </a:r>
            <a:r>
              <a:rPr lang="zh-TW" altLang="en-US" dirty="0" smtClean="0"/>
              <a:t>代表</a:t>
            </a:r>
            <a:r>
              <a:rPr lang="en-US" altLang="zh-TW" dirty="0" smtClean="0"/>
              <a:t>permission</a:t>
            </a:r>
            <a:r>
              <a:rPr lang="zh-TW" altLang="en-US" dirty="0" smtClean="0"/>
              <a:t>不足</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102</a:t>
            </a:fld>
            <a:endParaRPr lang="zh-TW" altLang="en-US"/>
          </a:p>
        </p:txBody>
      </p:sp>
    </p:spTree>
    <p:extLst>
      <p:ext uri="{BB962C8B-B14F-4D97-AF65-F5344CB8AC3E}">
        <p14:creationId xmlns:p14="http://schemas.microsoft.com/office/powerpoint/2010/main" val="3422914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越權是為了想要</a:t>
            </a:r>
            <a:r>
              <a:rPr lang="en-US" altLang="zh-TW" dirty="0" smtClean="0"/>
              <a:t>root</a:t>
            </a:r>
            <a:r>
              <a:rPr lang="zh-TW" altLang="en-US" dirty="0" smtClean="0"/>
              <a:t> </a:t>
            </a:r>
            <a:r>
              <a:rPr lang="en-US" altLang="zh-TW" dirty="0" smtClean="0"/>
              <a:t>shell</a:t>
            </a:r>
            <a:r>
              <a:rPr lang="zh-TW" altLang="en-US" dirty="0" smtClean="0"/>
              <a:t> </a:t>
            </a:r>
            <a:r>
              <a:rPr lang="en-US" altLang="zh-TW" dirty="0" smtClean="0"/>
              <a:t>command</a:t>
            </a:r>
          </a:p>
          <a:p>
            <a:r>
              <a:rPr lang="zh-TW" altLang="en-US" dirty="0" smtClean="0"/>
              <a:t>刪掉</a:t>
            </a:r>
            <a:r>
              <a:rPr lang="en-US" altLang="zh-TW" dirty="0" smtClean="0"/>
              <a:t>log</a:t>
            </a:r>
            <a:r>
              <a:rPr lang="zh-TW" altLang="en-US" dirty="0" smtClean="0"/>
              <a:t> </a:t>
            </a:r>
            <a:r>
              <a:rPr lang="en-US" altLang="zh-TW" dirty="0" smtClean="0"/>
              <a:t>file</a:t>
            </a:r>
            <a:r>
              <a:rPr lang="zh-TW" altLang="en-US" dirty="0" smtClean="0"/>
              <a:t>、刪掉</a:t>
            </a:r>
            <a:r>
              <a:rPr lang="en-US" altLang="zh-TW" dirty="0" smtClean="0"/>
              <a:t>login</a:t>
            </a:r>
            <a:r>
              <a:rPr lang="zh-TW" altLang="en-US" dirty="0" smtClean="0"/>
              <a:t> </a:t>
            </a:r>
            <a:r>
              <a:rPr lang="en-US" altLang="zh-TW" dirty="0" smtClean="0"/>
              <a:t>logout</a:t>
            </a:r>
            <a:r>
              <a:rPr lang="zh-TW" altLang="en-US" dirty="0" smtClean="0"/>
              <a:t> </a:t>
            </a:r>
            <a:r>
              <a:rPr lang="en-US" altLang="zh-TW" dirty="0" smtClean="0"/>
              <a:t>file</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104</a:t>
            </a:fld>
            <a:endParaRPr lang="zh-TW" altLang="en-US"/>
          </a:p>
        </p:txBody>
      </p:sp>
    </p:spTree>
    <p:extLst>
      <p:ext uri="{BB962C8B-B14F-4D97-AF65-F5344CB8AC3E}">
        <p14:creationId xmlns:p14="http://schemas.microsoft.com/office/powerpoint/2010/main" val="372890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公司搶快沒想到</a:t>
            </a:r>
            <a:r>
              <a:rPr lang="en-US" altLang="zh-TW" dirty="0" err="1" smtClean="0"/>
              <a:t>securiy</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9</a:t>
            </a:fld>
            <a:endParaRPr lang="zh-TW" altLang="en-US"/>
          </a:p>
        </p:txBody>
      </p:sp>
    </p:spTree>
    <p:extLst>
      <p:ext uri="{BB962C8B-B14F-4D97-AF65-F5344CB8AC3E}">
        <p14:creationId xmlns:p14="http://schemas.microsoft.com/office/powerpoint/2010/main" val="3291146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a:t>
            </a:r>
            <a:r>
              <a:rPr lang="en-US" altLang="zh-TW" dirty="0" smtClean="0"/>
              <a:t>sandbox</a:t>
            </a:r>
            <a:r>
              <a:rPr lang="zh-TW" altLang="en-US" dirty="0" smtClean="0"/>
              <a:t>被發現後刪掉</a:t>
            </a:r>
            <a:r>
              <a:rPr lang="en-US" altLang="zh-TW" dirty="0" err="1" smtClean="0"/>
              <a:t>ssh</a:t>
            </a:r>
            <a:r>
              <a:rPr lang="zh-TW" altLang="en-US" dirty="0" smtClean="0"/>
              <a:t> </a:t>
            </a:r>
            <a:r>
              <a:rPr lang="en-US" altLang="zh-TW" dirty="0" smtClean="0"/>
              <a:t>daemon</a:t>
            </a:r>
            <a:r>
              <a:rPr lang="zh-TW" altLang="en-US" dirty="0" smtClean="0"/>
              <a:t>或是砍掉整個</a:t>
            </a:r>
            <a:r>
              <a:rPr lang="en-US" altLang="zh-TW" dirty="0" smtClean="0"/>
              <a:t>file</a:t>
            </a:r>
            <a:r>
              <a:rPr lang="zh-TW" altLang="en-US" dirty="0" smtClean="0"/>
              <a:t> </a:t>
            </a:r>
            <a:r>
              <a:rPr lang="en-US" altLang="zh-TW" dirty="0" smtClean="0"/>
              <a:t>system</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105</a:t>
            </a:fld>
            <a:endParaRPr lang="zh-TW" altLang="en-US"/>
          </a:p>
        </p:txBody>
      </p:sp>
    </p:spTree>
    <p:extLst>
      <p:ext uri="{BB962C8B-B14F-4D97-AF65-F5344CB8AC3E}">
        <p14:creationId xmlns:p14="http://schemas.microsoft.com/office/powerpoint/2010/main" val="3450662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example, by monitoring </a:t>
            </a:r>
            <a:r>
              <a:rPr lang="en-US" sz="1200" b="0" i="0" u="none" strike="noStrike" kern="1200" dirty="0" err="1">
                <a:solidFill>
                  <a:schemeClr val="tx1"/>
                </a:solidFill>
                <a:effectLst/>
                <a:latin typeface="+mn-lt"/>
                <a:ea typeface="+mn-ea"/>
                <a:cs typeface="+mn-cs"/>
              </a:rPr>
              <a:t>commit_creds</a:t>
            </a:r>
            <a:r>
              <a:rPr lang="en-US" sz="1200" b="0" i="0" u="none" strike="noStrike" kern="1200" dirty="0">
                <a:solidFill>
                  <a:schemeClr val="tx1"/>
                </a:solidFill>
                <a:effectLst/>
                <a:latin typeface="+mn-lt"/>
                <a:ea typeface="+mn-ea"/>
                <a:cs typeface="+mn-cs"/>
              </a:rPr>
              <a:t> we can detect when a new set of credentials has been installed on a running task.</a:t>
            </a:r>
          </a:p>
          <a:p>
            <a:r>
              <a:rPr lang="en-US" sz="1200" b="0" i="0" u="none" strike="noStrike" kern="1200" dirty="0">
                <a:solidFill>
                  <a:schemeClr val="tx1"/>
                </a:solidFill>
                <a:effectLst/>
                <a:latin typeface="+mn-lt"/>
                <a:ea typeface="+mn-ea"/>
                <a:cs typeface="+mn-cs"/>
              </a:rPr>
              <a:t>On the other hand, the sandboxes built to host the execution of each sample were deployed with up-to-date and fully-patched Linux operating systems—which prevented binaries from exploiting old vulnerabilities.</a:t>
            </a:r>
          </a:p>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106</a:t>
            </a:fld>
            <a:endParaRPr lang="zh-TW" altLang="en-US"/>
          </a:p>
        </p:txBody>
      </p:sp>
    </p:spTree>
    <p:extLst>
      <p:ext uri="{BB962C8B-B14F-4D97-AF65-F5344CB8AC3E}">
        <p14:creationId xmlns:p14="http://schemas.microsoft.com/office/powerpoint/2010/main" val="3806888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example, by monitoring </a:t>
            </a:r>
            <a:r>
              <a:rPr lang="en-US" sz="1200" b="0" i="0" u="none" strike="noStrike" kern="1200" dirty="0" err="1">
                <a:solidFill>
                  <a:schemeClr val="tx1"/>
                </a:solidFill>
                <a:effectLst/>
                <a:latin typeface="+mn-lt"/>
                <a:ea typeface="+mn-ea"/>
                <a:cs typeface="+mn-cs"/>
              </a:rPr>
              <a:t>commit_creds</a:t>
            </a:r>
            <a:r>
              <a:rPr lang="en-US" sz="1200" b="0" i="0" u="none" strike="noStrike" kern="1200" dirty="0">
                <a:solidFill>
                  <a:schemeClr val="tx1"/>
                </a:solidFill>
                <a:effectLst/>
                <a:latin typeface="+mn-lt"/>
                <a:ea typeface="+mn-ea"/>
                <a:cs typeface="+mn-cs"/>
              </a:rPr>
              <a:t> we can detect when a new set of credentials has been installed on a running task.</a:t>
            </a:r>
          </a:p>
          <a:p>
            <a:r>
              <a:rPr lang="en-US" sz="1200" b="0" i="0" u="none" strike="noStrike" kern="1200" dirty="0">
                <a:solidFill>
                  <a:schemeClr val="tx1"/>
                </a:solidFill>
                <a:effectLst/>
                <a:latin typeface="+mn-lt"/>
                <a:ea typeface="+mn-ea"/>
                <a:cs typeface="+mn-cs"/>
              </a:rPr>
              <a:t>On the other hand, the sandboxes built to host the execution of each sample were deployed with up-to-date and fully-patched Linux operating systems—which prevented binaries from exploiting old vulnerabilities.</a:t>
            </a:r>
          </a:p>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107</a:t>
            </a:fld>
            <a:endParaRPr lang="zh-TW" altLang="en-US"/>
          </a:p>
        </p:txBody>
      </p:sp>
    </p:spTree>
    <p:extLst>
      <p:ext uri="{BB962C8B-B14F-4D97-AF65-F5344CB8AC3E}">
        <p14:creationId xmlns:p14="http://schemas.microsoft.com/office/powerpoint/2010/main" val="2499142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example, by monitoring </a:t>
            </a:r>
            <a:r>
              <a:rPr lang="en-US" sz="1200" b="0" i="0" u="none" strike="noStrike" kern="1200" dirty="0" err="1">
                <a:solidFill>
                  <a:schemeClr val="tx1"/>
                </a:solidFill>
                <a:effectLst/>
                <a:latin typeface="+mn-lt"/>
                <a:ea typeface="+mn-ea"/>
                <a:cs typeface="+mn-cs"/>
              </a:rPr>
              <a:t>commit_creds</a:t>
            </a:r>
            <a:r>
              <a:rPr lang="en-US" sz="1200" b="0" i="0" u="none" strike="noStrike" kern="1200" dirty="0">
                <a:solidFill>
                  <a:schemeClr val="tx1"/>
                </a:solidFill>
                <a:effectLst/>
                <a:latin typeface="+mn-lt"/>
                <a:ea typeface="+mn-ea"/>
                <a:cs typeface="+mn-cs"/>
              </a:rPr>
              <a:t> we can detect when a new set of credentials has been installed on a running task.</a:t>
            </a:r>
          </a:p>
          <a:p>
            <a:r>
              <a:rPr lang="en-US" sz="1200" b="0" i="0" u="none" strike="noStrike" kern="1200" dirty="0">
                <a:solidFill>
                  <a:schemeClr val="tx1"/>
                </a:solidFill>
                <a:effectLst/>
                <a:latin typeface="+mn-lt"/>
                <a:ea typeface="+mn-ea"/>
                <a:cs typeface="+mn-cs"/>
              </a:rPr>
              <a:t>On the other hand, the sandboxes built to host the execution of each sample were deployed with up-to-date and fully-patched Linux operating systems—which prevented binaries from exploiting old vulnerabilities.</a:t>
            </a:r>
          </a:p>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108</a:t>
            </a:fld>
            <a:endParaRPr lang="zh-TW" altLang="en-US"/>
          </a:p>
        </p:txBody>
      </p:sp>
    </p:spTree>
    <p:extLst>
      <p:ext uri="{BB962C8B-B14F-4D97-AF65-F5344CB8AC3E}">
        <p14:creationId xmlns:p14="http://schemas.microsoft.com/office/powerpoint/2010/main" val="744725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大部分加殼還是做</a:t>
            </a:r>
            <a:r>
              <a:rPr lang="en-US" altLang="zh-TW" dirty="0" smtClean="0"/>
              <a:t>UPX</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115</a:t>
            </a:fld>
            <a:endParaRPr lang="zh-TW" altLang="en-US"/>
          </a:p>
        </p:txBody>
      </p:sp>
    </p:spTree>
    <p:extLst>
      <p:ext uri="{BB962C8B-B14F-4D97-AF65-F5344CB8AC3E}">
        <p14:creationId xmlns:p14="http://schemas.microsoft.com/office/powerpoint/2010/main" val="1165895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121</a:t>
            </a:fld>
            <a:endParaRPr lang="zh-TW" altLang="en-US"/>
          </a:p>
        </p:txBody>
      </p:sp>
    </p:spTree>
    <p:extLst>
      <p:ext uri="{BB962C8B-B14F-4D97-AF65-F5344CB8AC3E}">
        <p14:creationId xmlns:p14="http://schemas.microsoft.com/office/powerpoint/2010/main" val="2670162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122</a:t>
            </a:fld>
            <a:endParaRPr lang="zh-TW" altLang="en-US"/>
          </a:p>
        </p:txBody>
      </p:sp>
    </p:spTree>
    <p:extLst>
      <p:ext uri="{BB962C8B-B14F-4D97-AF65-F5344CB8AC3E}">
        <p14:creationId xmlns:p14="http://schemas.microsoft.com/office/powerpoint/2010/main" val="771170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123</a:t>
            </a:fld>
            <a:endParaRPr lang="zh-TW" altLang="en-US"/>
          </a:p>
        </p:txBody>
      </p:sp>
    </p:spTree>
    <p:extLst>
      <p:ext uri="{BB962C8B-B14F-4D97-AF65-F5344CB8AC3E}">
        <p14:creationId xmlns:p14="http://schemas.microsoft.com/office/powerpoint/2010/main" val="4168163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124</a:t>
            </a:fld>
            <a:endParaRPr lang="zh-TW" altLang="en-US"/>
          </a:p>
        </p:txBody>
      </p:sp>
    </p:spTree>
    <p:extLst>
      <p:ext uri="{BB962C8B-B14F-4D97-AF65-F5344CB8AC3E}">
        <p14:creationId xmlns:p14="http://schemas.microsoft.com/office/powerpoint/2010/main" val="722484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125</a:t>
            </a:fld>
            <a:endParaRPr lang="zh-TW" altLang="en-US"/>
          </a:p>
        </p:txBody>
      </p:sp>
    </p:spTree>
    <p:extLst>
      <p:ext uri="{BB962C8B-B14F-4D97-AF65-F5344CB8AC3E}">
        <p14:creationId xmlns:p14="http://schemas.microsoft.com/office/powerpoint/2010/main" val="1121420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16</a:t>
            </a:fld>
            <a:endParaRPr lang="zh-TW" altLang="en-US"/>
          </a:p>
        </p:txBody>
      </p:sp>
    </p:spTree>
    <p:extLst>
      <p:ext uri="{BB962C8B-B14F-4D97-AF65-F5344CB8AC3E}">
        <p14:creationId xmlns:p14="http://schemas.microsoft.com/office/powerpoint/2010/main" val="1213639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strains </a:t>
            </a:r>
            <a:r>
              <a:rPr lang="zh-CN" altLang="en-US" dirty="0"/>
              <a:t>變種</a:t>
            </a:r>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128</a:t>
            </a:fld>
            <a:endParaRPr lang="zh-TW" altLang="en-US"/>
          </a:p>
        </p:txBody>
      </p:sp>
    </p:spTree>
    <p:extLst>
      <p:ext uri="{BB962C8B-B14F-4D97-AF65-F5344CB8AC3E}">
        <p14:creationId xmlns:p14="http://schemas.microsoft.com/office/powerpoint/2010/main" val="204861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129</a:t>
            </a:fld>
            <a:endParaRPr lang="zh-TW" altLang="en-US"/>
          </a:p>
        </p:txBody>
      </p:sp>
    </p:spTree>
    <p:extLst>
      <p:ext uri="{BB962C8B-B14F-4D97-AF65-F5344CB8AC3E}">
        <p14:creationId xmlns:p14="http://schemas.microsoft.com/office/powerpoint/2010/main" val="1461037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130</a:t>
            </a:fld>
            <a:endParaRPr lang="zh-TW" altLang="en-US"/>
          </a:p>
        </p:txBody>
      </p:sp>
    </p:spTree>
    <p:extLst>
      <p:ext uri="{BB962C8B-B14F-4D97-AF65-F5344CB8AC3E}">
        <p14:creationId xmlns:p14="http://schemas.microsoft.com/office/powerpoint/2010/main" val="162666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131</a:t>
            </a:fld>
            <a:endParaRPr lang="zh-TW" altLang="en-US"/>
          </a:p>
        </p:txBody>
      </p:sp>
    </p:spTree>
    <p:extLst>
      <p:ext uri="{BB962C8B-B14F-4D97-AF65-F5344CB8AC3E}">
        <p14:creationId xmlns:p14="http://schemas.microsoft.com/office/powerpoint/2010/main" val="1739342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132</a:t>
            </a:fld>
            <a:endParaRPr lang="zh-TW" altLang="en-US"/>
          </a:p>
        </p:txBody>
      </p:sp>
    </p:spTree>
    <p:extLst>
      <p:ext uri="{BB962C8B-B14F-4D97-AF65-F5344CB8AC3E}">
        <p14:creationId xmlns:p14="http://schemas.microsoft.com/office/powerpoint/2010/main" val="4174303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133</a:t>
            </a:fld>
            <a:endParaRPr lang="zh-TW" altLang="en-US"/>
          </a:p>
        </p:txBody>
      </p:sp>
    </p:spTree>
    <p:extLst>
      <p:ext uri="{BB962C8B-B14F-4D97-AF65-F5344CB8AC3E}">
        <p14:creationId xmlns:p14="http://schemas.microsoft.com/office/powerpoint/2010/main" val="9024696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strains </a:t>
            </a:r>
            <a:r>
              <a:rPr lang="zh-CN" altLang="en-US" dirty="0"/>
              <a:t>變種</a:t>
            </a:r>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135</a:t>
            </a:fld>
            <a:endParaRPr lang="zh-TW" altLang="en-US"/>
          </a:p>
        </p:txBody>
      </p:sp>
    </p:spTree>
    <p:extLst>
      <p:ext uri="{BB962C8B-B14F-4D97-AF65-F5344CB8AC3E}">
        <p14:creationId xmlns:p14="http://schemas.microsoft.com/office/powerpoint/2010/main" val="1460375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strains </a:t>
            </a:r>
            <a:r>
              <a:rPr lang="zh-CN" altLang="en-US" dirty="0"/>
              <a:t>變種</a:t>
            </a:r>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136</a:t>
            </a:fld>
            <a:endParaRPr lang="zh-TW" altLang="en-US"/>
          </a:p>
        </p:txBody>
      </p:sp>
    </p:spTree>
    <p:extLst>
      <p:ext uri="{BB962C8B-B14F-4D97-AF65-F5344CB8AC3E}">
        <p14:creationId xmlns:p14="http://schemas.microsoft.com/office/powerpoint/2010/main" val="2515965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137</a:t>
            </a:fld>
            <a:endParaRPr lang="zh-TW" altLang="en-US"/>
          </a:p>
        </p:txBody>
      </p:sp>
    </p:spTree>
    <p:extLst>
      <p:ext uri="{BB962C8B-B14F-4D97-AF65-F5344CB8AC3E}">
        <p14:creationId xmlns:p14="http://schemas.microsoft.com/office/powerpoint/2010/main" val="3350261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138</a:t>
            </a:fld>
            <a:endParaRPr lang="zh-TW" altLang="en-US"/>
          </a:p>
        </p:txBody>
      </p:sp>
    </p:spTree>
    <p:extLst>
      <p:ext uri="{BB962C8B-B14F-4D97-AF65-F5344CB8AC3E}">
        <p14:creationId xmlns:p14="http://schemas.microsoft.com/office/powerpoint/2010/main" val="2870098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static</a:t>
            </a:r>
            <a:r>
              <a:rPr lang="zh-TW" altLang="en-US" dirty="0" smtClean="0"/>
              <a:t> </a:t>
            </a:r>
            <a:r>
              <a:rPr lang="en-US" altLang="zh-TW" dirty="0" smtClean="0"/>
              <a:t>linking</a:t>
            </a:r>
            <a:r>
              <a:rPr lang="zh-TW" altLang="en-US" dirty="0" smtClean="0"/>
              <a:t>包了很多東西，</a:t>
            </a:r>
            <a:r>
              <a:rPr lang="en-US" altLang="zh-TW" dirty="0" smtClean="0"/>
              <a:t>reverse</a:t>
            </a:r>
            <a:r>
              <a:rPr lang="zh-TW" altLang="en-US" dirty="0" smtClean="0"/>
              <a:t> </a:t>
            </a:r>
            <a:r>
              <a:rPr lang="en-US" altLang="zh-TW" dirty="0" err="1" smtClean="0"/>
              <a:t>engineerinng</a:t>
            </a:r>
            <a:r>
              <a:rPr lang="zh-TW" altLang="en-US" dirty="0" smtClean="0"/>
              <a:t>比較難。</a:t>
            </a:r>
            <a:r>
              <a:rPr lang="en-US" altLang="zh-TW" dirty="0" smtClean="0"/>
              <a:t>dynamic</a:t>
            </a:r>
            <a:r>
              <a:rPr lang="zh-TW" altLang="en-US" dirty="0" smtClean="0"/>
              <a:t> </a:t>
            </a:r>
            <a:r>
              <a:rPr lang="en-US" altLang="zh-TW" dirty="0" err="1" smtClean="0"/>
              <a:t>linkin</a:t>
            </a:r>
            <a:r>
              <a:rPr lang="zh-TW" altLang="en-US" dirty="0" smtClean="0"/>
              <a:t>雜訊很多，留下的東西比較重要的</a:t>
            </a:r>
            <a:r>
              <a:rPr lang="en-US" altLang="zh-TW" dirty="0" smtClean="0"/>
              <a:t>code</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23</a:t>
            </a:fld>
            <a:endParaRPr lang="zh-TW" altLang="en-US"/>
          </a:p>
        </p:txBody>
      </p:sp>
    </p:spTree>
    <p:extLst>
      <p:ext uri="{BB962C8B-B14F-4D97-AF65-F5344CB8AC3E}">
        <p14:creationId xmlns:p14="http://schemas.microsoft.com/office/powerpoint/2010/main" val="912592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139</a:t>
            </a:fld>
            <a:endParaRPr lang="zh-TW" altLang="en-US"/>
          </a:p>
        </p:txBody>
      </p:sp>
    </p:spTree>
    <p:extLst>
      <p:ext uri="{BB962C8B-B14F-4D97-AF65-F5344CB8AC3E}">
        <p14:creationId xmlns:p14="http://schemas.microsoft.com/office/powerpoint/2010/main" val="3406163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140</a:t>
            </a:fld>
            <a:endParaRPr lang="zh-TW" altLang="en-US"/>
          </a:p>
        </p:txBody>
      </p:sp>
    </p:spTree>
    <p:extLst>
      <p:ext uri="{BB962C8B-B14F-4D97-AF65-F5344CB8AC3E}">
        <p14:creationId xmlns:p14="http://schemas.microsoft.com/office/powerpoint/2010/main" val="19543723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141</a:t>
            </a:fld>
            <a:endParaRPr lang="zh-TW" altLang="en-US"/>
          </a:p>
        </p:txBody>
      </p:sp>
    </p:spTree>
    <p:extLst>
      <p:ext uri="{BB962C8B-B14F-4D97-AF65-F5344CB8AC3E}">
        <p14:creationId xmlns:p14="http://schemas.microsoft.com/office/powerpoint/2010/main" val="5736843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142</a:t>
            </a:fld>
            <a:endParaRPr lang="zh-TW" altLang="en-US"/>
          </a:p>
        </p:txBody>
      </p:sp>
    </p:spTree>
    <p:extLst>
      <p:ext uri="{BB962C8B-B14F-4D97-AF65-F5344CB8AC3E}">
        <p14:creationId xmlns:p14="http://schemas.microsoft.com/office/powerpoint/2010/main" val="23785282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143</a:t>
            </a:fld>
            <a:endParaRPr lang="zh-TW" altLang="en-US"/>
          </a:p>
        </p:txBody>
      </p:sp>
    </p:spTree>
    <p:extLst>
      <p:ext uri="{BB962C8B-B14F-4D97-AF65-F5344CB8AC3E}">
        <p14:creationId xmlns:p14="http://schemas.microsoft.com/office/powerpoint/2010/main" val="2552601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strains </a:t>
            </a:r>
            <a:r>
              <a:rPr lang="zh-CN" altLang="en-US" dirty="0"/>
              <a:t>變種</a:t>
            </a:r>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145</a:t>
            </a:fld>
            <a:endParaRPr lang="zh-TW" altLang="en-US"/>
          </a:p>
        </p:txBody>
      </p:sp>
    </p:spTree>
    <p:extLst>
      <p:ext uri="{BB962C8B-B14F-4D97-AF65-F5344CB8AC3E}">
        <p14:creationId xmlns:p14="http://schemas.microsoft.com/office/powerpoint/2010/main" val="41729145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strains </a:t>
            </a:r>
            <a:r>
              <a:rPr lang="zh-CN" altLang="en-US" dirty="0"/>
              <a:t>變種</a:t>
            </a:r>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146</a:t>
            </a:fld>
            <a:endParaRPr lang="zh-TW" altLang="en-US"/>
          </a:p>
        </p:txBody>
      </p:sp>
    </p:spTree>
    <p:extLst>
      <p:ext uri="{BB962C8B-B14F-4D97-AF65-F5344CB8AC3E}">
        <p14:creationId xmlns:p14="http://schemas.microsoft.com/office/powerpoint/2010/main" val="4084303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strains </a:t>
            </a:r>
            <a:r>
              <a:rPr lang="zh-CN" altLang="en-US" dirty="0"/>
              <a:t>變種</a:t>
            </a:r>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147</a:t>
            </a:fld>
            <a:endParaRPr lang="zh-TW" altLang="en-US"/>
          </a:p>
        </p:txBody>
      </p:sp>
    </p:spTree>
    <p:extLst>
      <p:ext uri="{BB962C8B-B14F-4D97-AF65-F5344CB8AC3E}">
        <p14:creationId xmlns:p14="http://schemas.microsoft.com/office/powerpoint/2010/main" val="6416833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每個</a:t>
            </a:r>
            <a:r>
              <a:rPr lang="en-US" altLang="zh-TW" dirty="0" smtClean="0"/>
              <a:t>family</a:t>
            </a:r>
            <a:r>
              <a:rPr lang="zh-TW" altLang="en-US" dirty="0" smtClean="0"/>
              <a:t>的行為裡面都不同</a:t>
            </a:r>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149</a:t>
            </a:fld>
            <a:endParaRPr lang="zh-TW" altLang="en-US"/>
          </a:p>
        </p:txBody>
      </p:sp>
    </p:spTree>
    <p:extLst>
      <p:ext uri="{BB962C8B-B14F-4D97-AF65-F5344CB8AC3E}">
        <p14:creationId xmlns:p14="http://schemas.microsoft.com/office/powerpoint/2010/main" val="23237734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strains </a:t>
            </a:r>
            <a:r>
              <a:rPr lang="zh-CN" altLang="en-US" dirty="0"/>
              <a:t>變種</a:t>
            </a:r>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150</a:t>
            </a:fld>
            <a:endParaRPr lang="zh-TW" altLang="en-US"/>
          </a:p>
        </p:txBody>
      </p:sp>
    </p:spTree>
    <p:extLst>
      <p:ext uri="{BB962C8B-B14F-4D97-AF65-F5344CB8AC3E}">
        <p14:creationId xmlns:p14="http://schemas.microsoft.com/office/powerpoint/2010/main" val="2785499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有一些</a:t>
            </a:r>
            <a:r>
              <a:rPr lang="en-US" altLang="zh-TW" dirty="0" smtClean="0"/>
              <a:t>malware</a:t>
            </a:r>
            <a:r>
              <a:rPr lang="zh-TW" altLang="en-US" dirty="0" smtClean="0"/>
              <a:t>需要</a:t>
            </a:r>
            <a:r>
              <a:rPr lang="en-US" altLang="zh-TW" dirty="0" smtClean="0"/>
              <a:t>root</a:t>
            </a:r>
            <a:r>
              <a:rPr lang="zh-TW" altLang="en-US" dirty="0" smtClean="0"/>
              <a:t>權限</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24</a:t>
            </a:fld>
            <a:endParaRPr lang="zh-TW" altLang="en-US"/>
          </a:p>
        </p:txBody>
      </p:sp>
    </p:spTree>
    <p:extLst>
      <p:ext uri="{BB962C8B-B14F-4D97-AF65-F5344CB8AC3E}">
        <p14:creationId xmlns:p14="http://schemas.microsoft.com/office/powerpoint/2010/main" val="609579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strains </a:t>
            </a:r>
            <a:r>
              <a:rPr lang="zh-CN" altLang="en-US" dirty="0"/>
              <a:t>變種</a:t>
            </a:r>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152</a:t>
            </a:fld>
            <a:endParaRPr lang="zh-TW" altLang="en-US"/>
          </a:p>
        </p:txBody>
      </p:sp>
    </p:spTree>
    <p:extLst>
      <p:ext uri="{BB962C8B-B14F-4D97-AF65-F5344CB8AC3E}">
        <p14:creationId xmlns:p14="http://schemas.microsoft.com/office/powerpoint/2010/main" val="34526861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strains </a:t>
            </a:r>
            <a:r>
              <a:rPr lang="zh-CN" altLang="en-US" dirty="0"/>
              <a:t>變種</a:t>
            </a:r>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153</a:t>
            </a:fld>
            <a:endParaRPr lang="zh-TW" altLang="en-US"/>
          </a:p>
        </p:txBody>
      </p:sp>
    </p:spTree>
    <p:extLst>
      <p:ext uri="{BB962C8B-B14F-4D97-AF65-F5344CB8AC3E}">
        <p14:creationId xmlns:p14="http://schemas.microsoft.com/office/powerpoint/2010/main" val="32299554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strains </a:t>
            </a:r>
            <a:r>
              <a:rPr lang="zh-CN" altLang="en-US" dirty="0"/>
              <a:t>變種</a:t>
            </a:r>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154</a:t>
            </a:fld>
            <a:endParaRPr lang="zh-TW" altLang="en-US"/>
          </a:p>
        </p:txBody>
      </p:sp>
    </p:spTree>
    <p:extLst>
      <p:ext uri="{BB962C8B-B14F-4D97-AF65-F5344CB8AC3E}">
        <p14:creationId xmlns:p14="http://schemas.microsoft.com/office/powerpoint/2010/main" val="42337715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strains </a:t>
            </a:r>
            <a:r>
              <a:rPr lang="zh-CN" altLang="en-US" dirty="0"/>
              <a:t>變種</a:t>
            </a:r>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155</a:t>
            </a:fld>
            <a:endParaRPr lang="zh-TW" altLang="en-US"/>
          </a:p>
        </p:txBody>
      </p:sp>
    </p:spTree>
    <p:extLst>
      <p:ext uri="{BB962C8B-B14F-4D97-AF65-F5344CB8AC3E}">
        <p14:creationId xmlns:p14="http://schemas.microsoft.com/office/powerpoint/2010/main" val="38844522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strains </a:t>
            </a:r>
            <a:r>
              <a:rPr lang="zh-CN" altLang="en-US" dirty="0"/>
              <a:t>變種</a:t>
            </a:r>
            <a:endParaRPr lang="en-US" dirty="0"/>
          </a:p>
        </p:txBody>
      </p:sp>
      <p:sp>
        <p:nvSpPr>
          <p:cNvPr id="4" name="Slide Number Placeholder 3"/>
          <p:cNvSpPr>
            <a:spLocks noGrp="1"/>
          </p:cNvSpPr>
          <p:nvPr>
            <p:ph type="sldNum" sz="quarter" idx="5"/>
          </p:nvPr>
        </p:nvSpPr>
        <p:spPr/>
        <p:txBody>
          <a:bodyPr/>
          <a:lstStyle/>
          <a:p>
            <a:fld id="{CF329857-46FB-4166-9555-AD3FC952A697}" type="slidenum">
              <a:rPr lang="zh-TW" altLang="en-US" smtClean="0"/>
              <a:t>156</a:t>
            </a:fld>
            <a:endParaRPr lang="zh-TW" altLang="en-US"/>
          </a:p>
        </p:txBody>
      </p:sp>
    </p:spTree>
    <p:extLst>
      <p:ext uri="{BB962C8B-B14F-4D97-AF65-F5344CB8AC3E}">
        <p14:creationId xmlns:p14="http://schemas.microsoft.com/office/powerpoint/2010/main" val="268893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大部分</a:t>
            </a:r>
            <a:r>
              <a:rPr lang="en-US" altLang="zh-TW" dirty="0" smtClean="0"/>
              <a:t>honeypot</a:t>
            </a:r>
            <a:r>
              <a:rPr lang="zh-TW" altLang="en-US" dirty="0" smtClean="0"/>
              <a:t>的收集到的種類都是</a:t>
            </a:r>
            <a:r>
              <a:rPr lang="en-US" altLang="zh-TW" dirty="0" smtClean="0"/>
              <a:t>botnet</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27</a:t>
            </a:fld>
            <a:endParaRPr lang="zh-TW" altLang="en-US"/>
          </a:p>
        </p:txBody>
      </p:sp>
    </p:spTree>
    <p:extLst>
      <p:ext uri="{BB962C8B-B14F-4D97-AF65-F5344CB8AC3E}">
        <p14:creationId xmlns:p14="http://schemas.microsoft.com/office/powerpoint/2010/main" val="2661719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30</a:t>
            </a:fld>
            <a:endParaRPr lang="zh-TW" altLang="en-US"/>
          </a:p>
        </p:txBody>
      </p:sp>
    </p:spTree>
    <p:extLst>
      <p:ext uri="{BB962C8B-B14F-4D97-AF65-F5344CB8AC3E}">
        <p14:creationId xmlns:p14="http://schemas.microsoft.com/office/powerpoint/2010/main" val="3276622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parse</a:t>
            </a:r>
            <a:r>
              <a:rPr lang="zh-TW" altLang="en-US" dirty="0" smtClean="0"/>
              <a:t> </a:t>
            </a:r>
            <a:r>
              <a:rPr lang="en-US" altLang="zh-TW" dirty="0" smtClean="0"/>
              <a:t>malware</a:t>
            </a:r>
            <a:r>
              <a:rPr lang="zh-TW" altLang="en-US" dirty="0" smtClean="0"/>
              <a:t> </a:t>
            </a:r>
            <a:r>
              <a:rPr lang="en-US" altLang="zh-TW" dirty="0" smtClean="0"/>
              <a:t>ELF</a:t>
            </a:r>
            <a:r>
              <a:rPr lang="zh-TW" altLang="en-US" dirty="0" smtClean="0"/>
              <a:t> </a:t>
            </a:r>
            <a:r>
              <a:rPr lang="en-US" altLang="zh-TW" dirty="0" smtClean="0"/>
              <a:t>header</a:t>
            </a:r>
            <a:r>
              <a:rPr lang="zh-TW" altLang="en-US" dirty="0" smtClean="0"/>
              <a:t> </a:t>
            </a:r>
            <a:r>
              <a:rPr lang="en-US" altLang="zh-TW" dirty="0" smtClean="0"/>
              <a:t>format</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49</a:t>
            </a:fld>
            <a:endParaRPr lang="zh-TW" altLang="en-US"/>
          </a:p>
        </p:txBody>
      </p:sp>
    </p:spTree>
    <p:extLst>
      <p:ext uri="{BB962C8B-B14F-4D97-AF65-F5344CB8AC3E}">
        <p14:creationId xmlns:p14="http://schemas.microsoft.com/office/powerpoint/2010/main" val="25095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a:t>
            </a:r>
            <a:r>
              <a:rPr lang="en-US" altLang="zh-TW" dirty="0" smtClean="0"/>
              <a:t>hook</a:t>
            </a:r>
            <a:r>
              <a:rPr lang="zh-TW" altLang="en-US" dirty="0" smtClean="0"/>
              <a:t>的是</a:t>
            </a:r>
            <a:r>
              <a:rPr lang="en-US" altLang="zh-TW" dirty="0" err="1" smtClean="0"/>
              <a:t>api</a:t>
            </a:r>
            <a:r>
              <a:rPr lang="zh-TW" altLang="en-US" dirty="0" smtClean="0"/>
              <a:t> </a:t>
            </a:r>
            <a:r>
              <a:rPr lang="en-US" altLang="zh-TW" dirty="0" smtClean="0"/>
              <a:t>call</a:t>
            </a:r>
            <a:r>
              <a:rPr lang="zh-TW" altLang="en-US" dirty="0" smtClean="0"/>
              <a:t>、在</a:t>
            </a:r>
            <a:r>
              <a:rPr lang="en-US" altLang="zh-TW" dirty="0" smtClean="0"/>
              <a:t>system</a:t>
            </a:r>
            <a:r>
              <a:rPr lang="zh-TW" altLang="en-US" dirty="0" smtClean="0"/>
              <a:t> </a:t>
            </a:r>
            <a:r>
              <a:rPr lang="en-US" altLang="zh-TW" dirty="0" smtClean="0"/>
              <a:t>call</a:t>
            </a:r>
            <a:r>
              <a:rPr lang="zh-TW" altLang="en-US" dirty="0" smtClean="0"/>
              <a:t>上層</a:t>
            </a:r>
            <a:endParaRPr lang="zh-TW" altLang="en-US" dirty="0"/>
          </a:p>
        </p:txBody>
      </p:sp>
      <p:sp>
        <p:nvSpPr>
          <p:cNvPr id="4" name="投影片編號版面配置區 3"/>
          <p:cNvSpPr>
            <a:spLocks noGrp="1"/>
          </p:cNvSpPr>
          <p:nvPr>
            <p:ph type="sldNum" sz="quarter" idx="10"/>
          </p:nvPr>
        </p:nvSpPr>
        <p:spPr/>
        <p:txBody>
          <a:bodyPr/>
          <a:lstStyle/>
          <a:p>
            <a:fld id="{CF329857-46FB-4166-9555-AD3FC952A697}" type="slidenum">
              <a:rPr lang="zh-TW" altLang="en-US" smtClean="0"/>
              <a:t>65</a:t>
            </a:fld>
            <a:endParaRPr lang="zh-TW" altLang="en-US"/>
          </a:p>
        </p:txBody>
      </p:sp>
    </p:spTree>
    <p:extLst>
      <p:ext uri="{BB962C8B-B14F-4D97-AF65-F5344CB8AC3E}">
        <p14:creationId xmlns:p14="http://schemas.microsoft.com/office/powerpoint/2010/main" val="2183801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2CCDAAB2-627F-4CBA-AE76-06BB7B9BE5BD}" type="datetime1">
              <a:rPr lang="zh-TW" altLang="en-US" smtClean="0"/>
              <a:t>2018/12/7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7D1BCE1-CA20-4848-BB9E-9A4332B2FF9D}" type="slidenum">
              <a:rPr lang="zh-TW" altLang="en-US" smtClean="0"/>
              <a:t>‹#›</a:t>
            </a:fld>
            <a:endParaRPr lang="zh-TW" altLang="en-US"/>
          </a:p>
        </p:txBody>
      </p:sp>
    </p:spTree>
    <p:extLst>
      <p:ext uri="{BB962C8B-B14F-4D97-AF65-F5344CB8AC3E}">
        <p14:creationId xmlns:p14="http://schemas.microsoft.com/office/powerpoint/2010/main" val="69113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AE59510-C2FD-478C-807B-F37150EADF81}" type="datetime1">
              <a:rPr lang="zh-TW" altLang="en-US" smtClean="0"/>
              <a:t>2018/12/7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7D1BCE1-CA20-4848-BB9E-9A4332B2FF9D}" type="slidenum">
              <a:rPr lang="zh-TW" altLang="en-US" smtClean="0"/>
              <a:t>‹#›</a:t>
            </a:fld>
            <a:endParaRPr lang="zh-TW" altLang="en-US"/>
          </a:p>
        </p:txBody>
      </p:sp>
    </p:spTree>
    <p:extLst>
      <p:ext uri="{BB962C8B-B14F-4D97-AF65-F5344CB8AC3E}">
        <p14:creationId xmlns:p14="http://schemas.microsoft.com/office/powerpoint/2010/main" val="966291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600F83E-9685-4891-8C70-420404236F42}" type="datetime1">
              <a:rPr lang="zh-TW" altLang="en-US" smtClean="0"/>
              <a:t>2018/12/7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7D1BCE1-CA20-4848-BB9E-9A4332B2FF9D}" type="slidenum">
              <a:rPr lang="zh-TW" altLang="en-US" smtClean="0"/>
              <a:t>‹#›</a:t>
            </a:fld>
            <a:endParaRPr lang="zh-TW" altLang="en-US"/>
          </a:p>
        </p:txBody>
      </p:sp>
    </p:spTree>
    <p:extLst>
      <p:ext uri="{BB962C8B-B14F-4D97-AF65-F5344CB8AC3E}">
        <p14:creationId xmlns:p14="http://schemas.microsoft.com/office/powerpoint/2010/main" val="317392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316863D-C4FF-43E6-BDD9-D8CB5D6EEE4B}" type="datetime1">
              <a:rPr lang="zh-TW" altLang="en-US" smtClean="0"/>
              <a:t>2018/12/7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7D1BCE1-CA20-4848-BB9E-9A4332B2FF9D}" type="slidenum">
              <a:rPr lang="zh-TW" altLang="en-US" smtClean="0"/>
              <a:t>‹#›</a:t>
            </a:fld>
            <a:endParaRPr lang="zh-TW" altLang="en-US"/>
          </a:p>
        </p:txBody>
      </p:sp>
    </p:spTree>
    <p:extLst>
      <p:ext uri="{BB962C8B-B14F-4D97-AF65-F5344CB8AC3E}">
        <p14:creationId xmlns:p14="http://schemas.microsoft.com/office/powerpoint/2010/main" val="201146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12FF2B9B-7CF8-48DA-8611-FD314C5B5DAB}" type="datetime1">
              <a:rPr lang="zh-TW" altLang="en-US" smtClean="0"/>
              <a:t>2018/12/7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7D1BCE1-CA20-4848-BB9E-9A4332B2FF9D}" type="slidenum">
              <a:rPr lang="zh-TW" altLang="en-US" smtClean="0"/>
              <a:t>‹#›</a:t>
            </a:fld>
            <a:endParaRPr lang="zh-TW" altLang="en-US"/>
          </a:p>
        </p:txBody>
      </p:sp>
    </p:spTree>
    <p:extLst>
      <p:ext uri="{BB962C8B-B14F-4D97-AF65-F5344CB8AC3E}">
        <p14:creationId xmlns:p14="http://schemas.microsoft.com/office/powerpoint/2010/main" val="374298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124EFABE-A2AF-414D-8125-96984389810B}" type="datetime1">
              <a:rPr lang="zh-TW" altLang="en-US" smtClean="0"/>
              <a:t>2018/12/7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7D1BCE1-CA20-4848-BB9E-9A4332B2FF9D}" type="slidenum">
              <a:rPr lang="zh-TW" altLang="en-US" smtClean="0"/>
              <a:t>‹#›</a:t>
            </a:fld>
            <a:endParaRPr lang="zh-TW" altLang="en-US"/>
          </a:p>
        </p:txBody>
      </p:sp>
    </p:spTree>
    <p:extLst>
      <p:ext uri="{BB962C8B-B14F-4D97-AF65-F5344CB8AC3E}">
        <p14:creationId xmlns:p14="http://schemas.microsoft.com/office/powerpoint/2010/main" val="99148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00322AE-DB79-4BD2-99ED-7764F09C7223}" type="datetime1">
              <a:rPr lang="zh-TW" altLang="en-US" smtClean="0"/>
              <a:t>2018/12/7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7D1BCE1-CA20-4848-BB9E-9A4332B2FF9D}" type="slidenum">
              <a:rPr lang="zh-TW" altLang="en-US" smtClean="0"/>
              <a:t>‹#›</a:t>
            </a:fld>
            <a:endParaRPr lang="zh-TW" altLang="en-US"/>
          </a:p>
        </p:txBody>
      </p:sp>
    </p:spTree>
    <p:extLst>
      <p:ext uri="{BB962C8B-B14F-4D97-AF65-F5344CB8AC3E}">
        <p14:creationId xmlns:p14="http://schemas.microsoft.com/office/powerpoint/2010/main" val="1647188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F436E3EE-BED8-4021-960D-285AED3D0611}" type="datetime1">
              <a:rPr lang="zh-TW" altLang="en-US" smtClean="0"/>
              <a:t>2018/12/7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7D1BCE1-CA20-4848-BB9E-9A4332B2FF9D}" type="slidenum">
              <a:rPr lang="zh-TW" altLang="en-US" smtClean="0"/>
              <a:t>‹#›</a:t>
            </a:fld>
            <a:endParaRPr lang="zh-TW" altLang="en-US"/>
          </a:p>
        </p:txBody>
      </p:sp>
    </p:spTree>
    <p:extLst>
      <p:ext uri="{BB962C8B-B14F-4D97-AF65-F5344CB8AC3E}">
        <p14:creationId xmlns:p14="http://schemas.microsoft.com/office/powerpoint/2010/main" val="772362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0DC4EA-A1EE-4A30-B53B-C0EC8E434D8A}" type="datetime1">
              <a:rPr lang="zh-TW" altLang="en-US" smtClean="0"/>
              <a:t>2018/12/7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a:t>
            </a:fld>
            <a:endParaRPr lang="zh-TW" altLang="en-US"/>
          </a:p>
        </p:txBody>
      </p:sp>
    </p:spTree>
    <p:extLst>
      <p:ext uri="{BB962C8B-B14F-4D97-AF65-F5344CB8AC3E}">
        <p14:creationId xmlns:p14="http://schemas.microsoft.com/office/powerpoint/2010/main" val="3330496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4D8D77F-744F-4D26-8803-E64DE2A45068}" type="datetime1">
              <a:rPr lang="zh-TW" altLang="en-US" smtClean="0"/>
              <a:t>2018/12/7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7D1BCE1-CA20-4848-BB9E-9A4332B2FF9D}" type="slidenum">
              <a:rPr lang="zh-TW" altLang="en-US" smtClean="0"/>
              <a:t>‹#›</a:t>
            </a:fld>
            <a:endParaRPr lang="zh-TW" altLang="en-US"/>
          </a:p>
        </p:txBody>
      </p:sp>
    </p:spTree>
    <p:extLst>
      <p:ext uri="{BB962C8B-B14F-4D97-AF65-F5344CB8AC3E}">
        <p14:creationId xmlns:p14="http://schemas.microsoft.com/office/powerpoint/2010/main" val="250124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3054A7DA-15CC-471E-904F-DFC10C4D1985}" type="datetime1">
              <a:rPr lang="zh-TW" altLang="en-US" smtClean="0"/>
              <a:t>2018/12/7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7D1BCE1-CA20-4848-BB9E-9A4332B2FF9D}" type="slidenum">
              <a:rPr lang="zh-TW" altLang="en-US" smtClean="0"/>
              <a:t>‹#›</a:t>
            </a:fld>
            <a:endParaRPr lang="zh-TW" altLang="en-US"/>
          </a:p>
        </p:txBody>
      </p:sp>
    </p:spTree>
    <p:extLst>
      <p:ext uri="{BB962C8B-B14F-4D97-AF65-F5344CB8AC3E}">
        <p14:creationId xmlns:p14="http://schemas.microsoft.com/office/powerpoint/2010/main" val="35297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4000"/>
          </a:schemeClr>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CF804-F77F-46D1-BF3F-1987F256CF1A}" type="datetime1">
              <a:rPr lang="zh-TW" altLang="en-US" smtClean="0"/>
              <a:t>2018/12/7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1BCE1-CA20-4848-BB9E-9A4332B2FF9D}" type="slidenum">
              <a:rPr lang="zh-TW" altLang="en-US" smtClean="0"/>
              <a:t>‹#›</a:t>
            </a:fld>
            <a:endParaRPr lang="zh-TW" altLang="en-US"/>
          </a:p>
        </p:txBody>
      </p:sp>
    </p:spTree>
    <p:extLst>
      <p:ext uri="{BB962C8B-B14F-4D97-AF65-F5344CB8AC3E}">
        <p14:creationId xmlns:p14="http://schemas.microsoft.com/office/powerpoint/2010/main" val="732866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346579" y="1924333"/>
            <a:ext cx="9464842" cy="998775"/>
          </a:xfrm>
        </p:spPr>
        <p:txBody>
          <a:bodyPr/>
          <a:lstStyle/>
          <a:p>
            <a:r>
              <a:rPr lang="en-US" altLang="zh-TW" b="1" dirty="0"/>
              <a:t>Understanding Linux Malware</a:t>
            </a:r>
            <a:endParaRPr lang="zh-TW" altLang="en-US" b="1" dirty="0"/>
          </a:p>
        </p:txBody>
      </p:sp>
      <p:sp>
        <p:nvSpPr>
          <p:cNvPr id="5" name="矩形 4"/>
          <p:cNvSpPr/>
          <p:nvPr/>
        </p:nvSpPr>
        <p:spPr>
          <a:xfrm>
            <a:off x="1527696" y="2905780"/>
            <a:ext cx="8525091" cy="523220"/>
          </a:xfrm>
          <a:prstGeom prst="rect">
            <a:avLst/>
          </a:prstGeom>
        </p:spPr>
        <p:txBody>
          <a:bodyPr wrap="none">
            <a:spAutoFit/>
          </a:bodyPr>
          <a:lstStyle/>
          <a:p>
            <a:r>
              <a:rPr lang="en-US" altLang="zh-TW" sz="2800" dirty="0"/>
              <a:t>2018 IEEE Symposium on Security and Privacy (SP) (2018)</a:t>
            </a:r>
            <a:endParaRPr lang="zh-TW" altLang="en-US" sz="2800" dirty="0"/>
          </a:p>
        </p:txBody>
      </p:sp>
      <p:sp>
        <p:nvSpPr>
          <p:cNvPr id="6" name="矩形 5"/>
          <p:cNvSpPr/>
          <p:nvPr/>
        </p:nvSpPr>
        <p:spPr>
          <a:xfrm>
            <a:off x="1527696" y="3477224"/>
            <a:ext cx="6096000" cy="1711366"/>
          </a:xfrm>
          <a:prstGeom prst="rect">
            <a:avLst/>
          </a:prstGeom>
        </p:spPr>
        <p:txBody>
          <a:bodyPr>
            <a:spAutoFit/>
          </a:bodyPr>
          <a:lstStyle/>
          <a:p>
            <a:pPr>
              <a:lnSpc>
                <a:spcPct val="150000"/>
              </a:lnSpc>
            </a:pPr>
            <a:r>
              <a:rPr lang="en-US" altLang="zh-TW" dirty="0"/>
              <a:t>Emanuele </a:t>
            </a:r>
            <a:r>
              <a:rPr lang="en-US" altLang="zh-TW" dirty="0" err="1"/>
              <a:t>Cozzi</a:t>
            </a:r>
            <a:r>
              <a:rPr lang="en-US" altLang="zh-TW" dirty="0"/>
              <a:t> , </a:t>
            </a:r>
            <a:r>
              <a:rPr lang="en-US" altLang="zh-TW" dirty="0" err="1"/>
              <a:t>Eurecom</a:t>
            </a:r>
            <a:endParaRPr lang="en-US" altLang="zh-TW" dirty="0"/>
          </a:p>
          <a:p>
            <a:pPr>
              <a:lnSpc>
                <a:spcPct val="150000"/>
              </a:lnSpc>
            </a:pPr>
            <a:r>
              <a:rPr lang="en-US" altLang="zh-TW" dirty="0"/>
              <a:t>Mariano </a:t>
            </a:r>
            <a:r>
              <a:rPr lang="en-US" altLang="zh-TW" dirty="0" err="1"/>
              <a:t>Graziano</a:t>
            </a:r>
            <a:r>
              <a:rPr lang="en-US" altLang="zh-TW" dirty="0"/>
              <a:t> , Cisco Systems, Inc.</a:t>
            </a:r>
          </a:p>
          <a:p>
            <a:pPr>
              <a:lnSpc>
                <a:spcPct val="150000"/>
              </a:lnSpc>
            </a:pPr>
            <a:r>
              <a:rPr lang="en-US" altLang="zh-TW" dirty="0" err="1"/>
              <a:t>Yanick</a:t>
            </a:r>
            <a:r>
              <a:rPr lang="en-US" altLang="zh-TW" dirty="0"/>
              <a:t> </a:t>
            </a:r>
            <a:r>
              <a:rPr lang="en-US" altLang="zh-TW" dirty="0" err="1"/>
              <a:t>Fratantonio</a:t>
            </a:r>
            <a:r>
              <a:rPr lang="en-US" altLang="zh-TW" dirty="0"/>
              <a:t> , </a:t>
            </a:r>
            <a:r>
              <a:rPr lang="en-US" altLang="zh-TW" dirty="0" err="1"/>
              <a:t>Eurecom</a:t>
            </a:r>
            <a:endParaRPr lang="en-US" altLang="zh-TW" dirty="0"/>
          </a:p>
          <a:p>
            <a:pPr>
              <a:lnSpc>
                <a:spcPct val="150000"/>
              </a:lnSpc>
            </a:pPr>
            <a:r>
              <a:rPr lang="en-US" altLang="zh-TW" dirty="0" err="1"/>
              <a:t>Davide</a:t>
            </a:r>
            <a:r>
              <a:rPr lang="en-US" altLang="zh-TW" dirty="0"/>
              <a:t> </a:t>
            </a:r>
            <a:r>
              <a:rPr lang="en-US" altLang="zh-TW" dirty="0" err="1"/>
              <a:t>Balzarotti</a:t>
            </a:r>
            <a:r>
              <a:rPr lang="en-US" altLang="zh-TW" dirty="0"/>
              <a:t> , </a:t>
            </a:r>
            <a:r>
              <a:rPr lang="en-US" altLang="zh-TW" dirty="0" err="1"/>
              <a:t>Eurecom</a:t>
            </a:r>
            <a:endParaRPr lang="zh-TW" altLang="en-US" dirty="0"/>
          </a:p>
        </p:txBody>
      </p:sp>
      <p:pic>
        <p:nvPicPr>
          <p:cNvPr id="4" name="Picture 3">
            <a:extLst>
              <a:ext uri="{FF2B5EF4-FFF2-40B4-BE49-F238E27FC236}">
                <a16:creationId xmlns:a16="http://schemas.microsoft.com/office/drawing/2014/main" id="{E55B551D-C5BC-7040-BB0E-5523B228D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611" y="4267200"/>
            <a:ext cx="4953000" cy="2590800"/>
          </a:xfrm>
          <a:prstGeom prst="rect">
            <a:avLst/>
          </a:prstGeom>
        </p:spPr>
      </p:pic>
    </p:spTree>
    <p:extLst>
      <p:ext uri="{BB962C8B-B14F-4D97-AF65-F5344CB8AC3E}">
        <p14:creationId xmlns:p14="http://schemas.microsoft.com/office/powerpoint/2010/main" val="1236255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Unsafe Configuration</a:t>
            </a:r>
            <a:endParaRPr lang="zh-TW" altLang="en-US" dirty="0"/>
          </a:p>
        </p:txBody>
      </p:sp>
      <p:sp>
        <p:nvSpPr>
          <p:cNvPr id="3" name="內容版面配置區 2"/>
          <p:cNvSpPr>
            <a:spLocks noGrp="1"/>
          </p:cNvSpPr>
          <p:nvPr>
            <p:ph idx="1"/>
          </p:nvPr>
        </p:nvSpPr>
        <p:spPr/>
        <p:txBody>
          <a:bodyPr>
            <a:normAutofit/>
          </a:bodyPr>
          <a:lstStyle/>
          <a:p>
            <a:pPr>
              <a:lnSpc>
                <a:spcPct val="150000"/>
              </a:lnSpc>
              <a:buFontTx/>
              <a:buChar char="-"/>
            </a:pPr>
            <a:r>
              <a:rPr lang="en-US" altLang="zh-TW" sz="3200" dirty="0"/>
              <a:t>easy-to-guess or hard-coded passwords</a:t>
            </a:r>
          </a:p>
          <a:p>
            <a:pPr>
              <a:lnSpc>
                <a:spcPct val="150000"/>
              </a:lnSpc>
              <a:buFontTx/>
              <a:buChar char="-"/>
            </a:pPr>
            <a:r>
              <a:rPr lang="en-US" altLang="zh-TW" sz="3200" dirty="0"/>
              <a:t> exposed telnet services</a:t>
            </a:r>
          </a:p>
          <a:p>
            <a:pPr>
              <a:lnSpc>
                <a:spcPct val="150000"/>
              </a:lnSpc>
              <a:buFontTx/>
              <a:buChar char="-"/>
            </a:pPr>
            <a:r>
              <a:rPr lang="en-US" altLang="zh-TW" sz="3200" dirty="0"/>
              <a:t>accessible debug interfaces</a:t>
            </a:r>
          </a:p>
          <a:p>
            <a:pPr>
              <a:lnSpc>
                <a:spcPct val="150000"/>
              </a:lnSpc>
              <a:buFontTx/>
              <a:buChar char="-"/>
            </a:pPr>
            <a:r>
              <a:rPr lang="en-US" altLang="zh-TW" sz="3200" dirty="0"/>
              <a:t>unpatched software containing well-known security vulnerabilities.</a:t>
            </a:r>
            <a:endParaRPr lang="zh-TW" altLang="en-US"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10</a:t>
            </a:fld>
            <a:endParaRPr lang="zh-TW" altLang="en-US"/>
          </a:p>
        </p:txBody>
      </p:sp>
    </p:spTree>
    <p:extLst>
      <p:ext uri="{BB962C8B-B14F-4D97-AF65-F5344CB8AC3E}">
        <p14:creationId xmlns:p14="http://schemas.microsoft.com/office/powerpoint/2010/main" val="357072762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fontScale="90000"/>
          </a:bodyPr>
          <a:lstStyle/>
          <a:p>
            <a:pPr algn="ctr"/>
            <a:r>
              <a:rPr lang="en-US" b="1" dirty="0">
                <a:latin typeface="+mn-lt"/>
              </a:rPr>
              <a:t>Required Privileges</a:t>
            </a:r>
            <a:r>
              <a:rPr lang="en-US" b="1" dirty="0"/>
              <a:t/>
            </a:r>
            <a:br>
              <a:rPr lang="en-US" b="1" dirty="0"/>
            </a:b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100</a:t>
            </a:fld>
            <a:endParaRPr lang="zh-TW" altLang="en-US"/>
          </a:p>
        </p:txBody>
      </p:sp>
    </p:spTree>
    <p:extLst>
      <p:ext uri="{BB962C8B-B14F-4D97-AF65-F5344CB8AC3E}">
        <p14:creationId xmlns:p14="http://schemas.microsoft.com/office/powerpoint/2010/main" val="30471454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61983" y="1844305"/>
            <a:ext cx="11191164" cy="1804418"/>
          </a:xfrm>
        </p:spPr>
        <p:txBody>
          <a:bodyPr>
            <a:noAutofit/>
          </a:bodyPr>
          <a:lstStyle/>
          <a:p>
            <a:pPr marL="0" indent="0">
              <a:lnSpc>
                <a:spcPct val="150000"/>
              </a:lnSpc>
              <a:buNone/>
            </a:pPr>
            <a:r>
              <a:rPr lang="en-US" dirty="0"/>
              <a:t>Especially when targeting low-end embedded systems or IoT devices, malware may even be designed to run as root—and thus fail to execute if analyzed with more limited privileges.</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101</a:t>
            </a:fld>
            <a:endParaRPr lang="zh-TW" altLang="en-US"/>
          </a:p>
        </p:txBody>
      </p:sp>
    </p:spTree>
    <p:extLst>
      <p:ext uri="{BB962C8B-B14F-4D97-AF65-F5344CB8AC3E}">
        <p14:creationId xmlns:p14="http://schemas.microsoft.com/office/powerpoint/2010/main" val="21897373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6472" y="699085"/>
            <a:ext cx="11191164" cy="1804418"/>
          </a:xfrm>
        </p:spPr>
        <p:txBody>
          <a:bodyPr>
            <a:noAutofit/>
          </a:bodyPr>
          <a:lstStyle/>
          <a:p>
            <a:pPr marL="0" indent="0">
              <a:lnSpc>
                <a:spcPct val="150000"/>
              </a:lnSpc>
              <a:buNone/>
            </a:pPr>
            <a:r>
              <a:rPr lang="en-US" dirty="0"/>
              <a:t>We first executed every sample with normal user privileges. If, during the execution, we detected any attempt to </a:t>
            </a:r>
            <a:r>
              <a:rPr lang="en-US" b="1" dirty="0"/>
              <a:t>retrieve the user or group identities</a:t>
            </a:r>
            <a:r>
              <a:rPr lang="en-US" dirty="0"/>
              <a:t> or to </a:t>
            </a:r>
            <a:r>
              <a:rPr lang="en-US" b="1" dirty="0"/>
              <a:t>access any resource that returned a EPERM or EACCES errors</a:t>
            </a:r>
            <a:r>
              <a:rPr lang="en-US" dirty="0"/>
              <a:t>, we repeated the analysis by running the sample with root privileges.</a:t>
            </a:r>
          </a:p>
        </p:txBody>
      </p:sp>
      <p:pic>
        <p:nvPicPr>
          <p:cNvPr id="2" name="Picture 1">
            <a:extLst>
              <a:ext uri="{FF2B5EF4-FFF2-40B4-BE49-F238E27FC236}">
                <a16:creationId xmlns:a16="http://schemas.microsoft.com/office/drawing/2014/main" id="{38C5BF4E-7412-694E-B73A-F86EF0D3A701}"/>
              </a:ext>
            </a:extLst>
          </p:cNvPr>
          <p:cNvPicPr>
            <a:picLocks noChangeAspect="1"/>
          </p:cNvPicPr>
          <p:nvPr/>
        </p:nvPicPr>
        <p:blipFill>
          <a:blip r:embed="rId3"/>
          <a:stretch>
            <a:fillRect/>
          </a:stretch>
        </p:blipFill>
        <p:spPr>
          <a:xfrm>
            <a:off x="537695" y="3617652"/>
            <a:ext cx="10923552" cy="1473692"/>
          </a:xfrm>
          <a:prstGeom prst="rect">
            <a:avLst/>
          </a:prstGeom>
        </p:spPr>
      </p:pic>
      <p:sp>
        <p:nvSpPr>
          <p:cNvPr id="4" name="Rectangle 3">
            <a:extLst>
              <a:ext uri="{FF2B5EF4-FFF2-40B4-BE49-F238E27FC236}">
                <a16:creationId xmlns:a16="http://schemas.microsoft.com/office/drawing/2014/main" id="{1A75D96B-0CBD-ED4F-BAA0-5B21E0041C36}"/>
              </a:ext>
            </a:extLst>
          </p:cNvPr>
          <p:cNvSpPr/>
          <p:nvPr/>
        </p:nvSpPr>
        <p:spPr>
          <a:xfrm>
            <a:off x="4407752" y="5091344"/>
            <a:ext cx="2595262" cy="369332"/>
          </a:xfrm>
          <a:prstGeom prst="rect">
            <a:avLst/>
          </a:prstGeom>
        </p:spPr>
        <p:txBody>
          <a:bodyPr wrap="none">
            <a:spAutoFit/>
          </a:bodyPr>
          <a:lstStyle/>
          <a:p>
            <a:r>
              <a:rPr lang="en-US" dirty="0">
                <a:solidFill>
                  <a:srgbClr val="333333"/>
                </a:solidFill>
                <a:latin typeface="-apple-system"/>
              </a:rPr>
              <a:t>/</a:t>
            </a:r>
            <a:r>
              <a:rPr lang="en-US" dirty="0" err="1">
                <a:solidFill>
                  <a:srgbClr val="333333"/>
                </a:solidFill>
                <a:latin typeface="-apple-system"/>
              </a:rPr>
              <a:t>usr</a:t>
            </a:r>
            <a:r>
              <a:rPr lang="en-US" dirty="0">
                <a:solidFill>
                  <a:srgbClr val="333333"/>
                </a:solidFill>
                <a:latin typeface="-apple-system"/>
              </a:rPr>
              <a:t>/include/</a:t>
            </a:r>
            <a:r>
              <a:rPr lang="en-US" dirty="0" err="1">
                <a:solidFill>
                  <a:srgbClr val="333333"/>
                </a:solidFill>
                <a:latin typeface="-apple-system"/>
              </a:rPr>
              <a:t>asm</a:t>
            </a:r>
            <a:r>
              <a:rPr lang="en-US" dirty="0">
                <a:solidFill>
                  <a:srgbClr val="333333"/>
                </a:solidFill>
                <a:latin typeface="-apple-system"/>
              </a:rPr>
              <a:t>/</a:t>
            </a:r>
            <a:r>
              <a:rPr lang="en-US" dirty="0" err="1">
                <a:solidFill>
                  <a:srgbClr val="333333"/>
                </a:solidFill>
                <a:latin typeface="-apple-system"/>
              </a:rPr>
              <a:t>errno.h</a:t>
            </a:r>
            <a:endParaRPr lang="en-US" dirty="0"/>
          </a:p>
        </p:txBody>
      </p:sp>
      <p:sp>
        <p:nvSpPr>
          <p:cNvPr id="5" name="投影片編號版面配置區 4"/>
          <p:cNvSpPr>
            <a:spLocks noGrp="1"/>
          </p:cNvSpPr>
          <p:nvPr>
            <p:ph type="sldNum" sz="quarter" idx="12"/>
          </p:nvPr>
        </p:nvSpPr>
        <p:spPr/>
        <p:txBody>
          <a:bodyPr/>
          <a:lstStyle/>
          <a:p>
            <a:fld id="{77D1BCE1-CA20-4848-BB9E-9A4332B2FF9D}" type="slidenum">
              <a:rPr lang="zh-TW" altLang="en-US" smtClean="0"/>
              <a:t>102</a:t>
            </a:fld>
            <a:endParaRPr lang="zh-TW" altLang="en-US"/>
          </a:p>
        </p:txBody>
      </p:sp>
    </p:spTree>
    <p:extLst>
      <p:ext uri="{BB962C8B-B14F-4D97-AF65-F5344CB8AC3E}">
        <p14:creationId xmlns:p14="http://schemas.microsoft.com/office/powerpoint/2010/main" val="197809673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371A7C82-B173-F646-8149-70F1AE220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724" y="784203"/>
            <a:ext cx="7906551" cy="5289594"/>
          </a:xfrm>
          <a:prstGeom prst="rect">
            <a:avLst/>
          </a:prstGeom>
        </p:spPr>
      </p:pic>
      <p:sp>
        <p:nvSpPr>
          <p:cNvPr id="2" name="投影片編號版面配置區 1"/>
          <p:cNvSpPr>
            <a:spLocks noGrp="1"/>
          </p:cNvSpPr>
          <p:nvPr>
            <p:ph type="sldNum" sz="quarter" idx="12"/>
          </p:nvPr>
        </p:nvSpPr>
        <p:spPr/>
        <p:txBody>
          <a:bodyPr/>
          <a:lstStyle/>
          <a:p>
            <a:fld id="{77D1BCE1-CA20-4848-BB9E-9A4332B2FF9D}" type="slidenum">
              <a:rPr lang="zh-TW" altLang="en-US" smtClean="0"/>
              <a:t>103</a:t>
            </a:fld>
            <a:endParaRPr lang="zh-TW" altLang="en-US"/>
          </a:p>
        </p:txBody>
      </p:sp>
    </p:spTree>
    <p:extLst>
      <p:ext uri="{BB962C8B-B14F-4D97-AF65-F5344CB8AC3E}">
        <p14:creationId xmlns:p14="http://schemas.microsoft.com/office/powerpoint/2010/main" val="277925363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Privileges – To use shell command and files</a:t>
            </a:r>
          </a:p>
        </p:txBody>
      </p:sp>
      <p:sp>
        <p:nvSpPr>
          <p:cNvPr id="2" name="Rectangle 1">
            <a:extLst>
              <a:ext uri="{FF2B5EF4-FFF2-40B4-BE49-F238E27FC236}">
                <a16:creationId xmlns:a16="http://schemas.microsoft.com/office/drawing/2014/main" id="{BF55E0AC-5EF5-7147-9D34-4D0BE22CB67F}"/>
              </a:ext>
            </a:extLst>
          </p:cNvPr>
          <p:cNvSpPr/>
          <p:nvPr/>
        </p:nvSpPr>
        <p:spPr>
          <a:xfrm>
            <a:off x="350418" y="1344104"/>
            <a:ext cx="10999433" cy="4420890"/>
          </a:xfrm>
          <a:prstGeom prst="rect">
            <a:avLst/>
          </a:prstGeom>
        </p:spPr>
        <p:txBody>
          <a:bodyPr wrap="square">
            <a:spAutoFit/>
          </a:bodyPr>
          <a:lstStyle/>
          <a:p>
            <a:pPr>
              <a:lnSpc>
                <a:spcPct val="200000"/>
              </a:lnSpc>
            </a:pPr>
            <a:r>
              <a:rPr lang="en-US" sz="2400" dirty="0"/>
              <a:t>Privileged shell commands and operations on files are predominant, with malware using elevated privileges to create or delete files in protected folders.</a:t>
            </a:r>
          </a:p>
          <a:p>
            <a:pPr>
              <a:lnSpc>
                <a:spcPct val="200000"/>
              </a:lnSpc>
            </a:pPr>
            <a:endParaRPr lang="en-US" sz="2400" dirty="0"/>
          </a:p>
          <a:p>
            <a:pPr>
              <a:lnSpc>
                <a:spcPct val="200000"/>
              </a:lnSpc>
            </a:pPr>
            <a:r>
              <a:rPr lang="en-US" sz="2400" dirty="0"/>
              <a:t>For instance, samples of the Flooder and </a:t>
            </a:r>
            <a:r>
              <a:rPr lang="en-US" sz="2400" dirty="0" err="1"/>
              <a:t>IoTReaper</a:t>
            </a:r>
            <a:r>
              <a:rPr lang="en-US" sz="2400" dirty="0"/>
              <a:t> families hide their traces by deleting all log files in /</a:t>
            </a:r>
            <a:r>
              <a:rPr lang="en-US" sz="2400" dirty="0" err="1"/>
              <a:t>var</a:t>
            </a:r>
            <a:r>
              <a:rPr lang="en-US" sz="2400" dirty="0"/>
              <a:t>/log, while samples of the </a:t>
            </a:r>
            <a:r>
              <a:rPr lang="en-US" sz="2400" dirty="0" err="1"/>
              <a:t>Gafgyt</a:t>
            </a:r>
            <a:r>
              <a:rPr lang="en-US" sz="2400" dirty="0"/>
              <a:t> family only delete last login and logout information (/</a:t>
            </a:r>
            <a:r>
              <a:rPr lang="en-US" sz="2400" dirty="0" err="1"/>
              <a:t>var</a:t>
            </a:r>
            <a:r>
              <a:rPr lang="en-US" sz="2400" dirty="0"/>
              <a:t>/log/</a:t>
            </a:r>
            <a:r>
              <a:rPr lang="en-US" sz="2400" dirty="0" err="1"/>
              <a:t>wtmp</a:t>
            </a:r>
            <a:r>
              <a:rPr lang="en-US" sz="2400" dirty="0"/>
              <a:t>).</a:t>
            </a: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104</a:t>
            </a:fld>
            <a:endParaRPr lang="zh-TW" altLang="en-US"/>
          </a:p>
        </p:txBody>
      </p:sp>
    </p:spTree>
    <p:extLst>
      <p:ext uri="{BB962C8B-B14F-4D97-AF65-F5344CB8AC3E}">
        <p14:creationId xmlns:p14="http://schemas.microsoft.com/office/powerpoint/2010/main" val="213980892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Privileges – Sandbox Detection Behavior</a:t>
            </a:r>
          </a:p>
        </p:txBody>
      </p:sp>
      <p:sp>
        <p:nvSpPr>
          <p:cNvPr id="2" name="Rectangle 1">
            <a:extLst>
              <a:ext uri="{FF2B5EF4-FFF2-40B4-BE49-F238E27FC236}">
                <a16:creationId xmlns:a16="http://schemas.microsoft.com/office/drawing/2014/main" id="{BF55E0AC-5EF5-7147-9D34-4D0BE22CB67F}"/>
              </a:ext>
            </a:extLst>
          </p:cNvPr>
          <p:cNvSpPr/>
          <p:nvPr/>
        </p:nvSpPr>
        <p:spPr>
          <a:xfrm>
            <a:off x="350418" y="1574138"/>
            <a:ext cx="11491164" cy="2204899"/>
          </a:xfrm>
          <a:prstGeom prst="rect">
            <a:avLst/>
          </a:prstGeom>
        </p:spPr>
        <p:txBody>
          <a:bodyPr wrap="square">
            <a:spAutoFit/>
          </a:bodyPr>
          <a:lstStyle/>
          <a:p>
            <a:pPr>
              <a:lnSpc>
                <a:spcPct val="200000"/>
              </a:lnSpc>
            </a:pPr>
            <a:r>
              <a:rPr lang="en-US" sz="2400" dirty="0"/>
              <a:t>In few cases malware running as root were able to tamper with the sandboxed execution: </a:t>
            </a:r>
          </a:p>
          <a:p>
            <a:pPr>
              <a:lnSpc>
                <a:spcPct val="200000"/>
              </a:lnSpc>
            </a:pPr>
            <a:r>
              <a:rPr lang="en-US" sz="2400" dirty="0"/>
              <a:t>- we found binaries that, upon detection of the emulated execution environment, would kill the </a:t>
            </a:r>
            <a:r>
              <a:rPr lang="en-US" sz="2400" b="1" dirty="0"/>
              <a:t>SSH daemon </a:t>
            </a:r>
            <a:r>
              <a:rPr lang="en-US" sz="2400" dirty="0"/>
              <a:t>or even </a:t>
            </a:r>
            <a:r>
              <a:rPr lang="en-US" sz="2400" b="1" dirty="0"/>
              <a:t>delete the entire file system</a:t>
            </a:r>
            <a:r>
              <a:rPr lang="en-US" sz="2400" dirty="0"/>
              <a:t>.</a:t>
            </a: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105</a:t>
            </a:fld>
            <a:endParaRPr lang="zh-TW" altLang="en-US"/>
          </a:p>
        </p:txBody>
      </p:sp>
    </p:spTree>
    <p:extLst>
      <p:ext uri="{BB962C8B-B14F-4D97-AF65-F5344CB8AC3E}">
        <p14:creationId xmlns:p14="http://schemas.microsoft.com/office/powerpoint/2010/main" val="329982962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Privileges – Privileges Escalation</a:t>
            </a:r>
            <a:r>
              <a:rPr lang="en-US" b="1" dirty="0"/>
              <a:t/>
            </a:r>
            <a:br>
              <a:rPr lang="en-US" b="1" dirty="0"/>
            </a:br>
            <a:endParaRPr lang="en-US" sz="3600" dirty="0"/>
          </a:p>
        </p:txBody>
      </p:sp>
      <p:sp>
        <p:nvSpPr>
          <p:cNvPr id="2" name="Rectangle 1">
            <a:extLst>
              <a:ext uri="{FF2B5EF4-FFF2-40B4-BE49-F238E27FC236}">
                <a16:creationId xmlns:a16="http://schemas.microsoft.com/office/drawing/2014/main" id="{BF55E0AC-5EF5-7147-9D34-4D0BE22CB67F}"/>
              </a:ext>
            </a:extLst>
          </p:cNvPr>
          <p:cNvSpPr/>
          <p:nvPr/>
        </p:nvSpPr>
        <p:spPr>
          <a:xfrm>
            <a:off x="350418" y="1574138"/>
            <a:ext cx="11491164" cy="4401205"/>
          </a:xfrm>
          <a:prstGeom prst="rect">
            <a:avLst/>
          </a:prstGeom>
        </p:spPr>
        <p:txBody>
          <a:bodyPr wrap="square">
            <a:spAutoFit/>
          </a:bodyPr>
          <a:lstStyle/>
          <a:p>
            <a:pPr marL="285750" indent="-285750">
              <a:lnSpc>
                <a:spcPct val="200000"/>
              </a:lnSpc>
              <a:buFontTx/>
              <a:buChar char="-"/>
            </a:pPr>
            <a:r>
              <a:rPr lang="en-US" sz="2000" dirty="0"/>
              <a:t>According to our trace analysis, there was no evidence of samples that successfully elevated their privileges inside our machines</a:t>
            </a:r>
          </a:p>
          <a:p>
            <a:pPr marL="342900" indent="-342900">
              <a:lnSpc>
                <a:spcPct val="200000"/>
              </a:lnSpc>
              <a:buFontTx/>
              <a:buChar char="-"/>
            </a:pPr>
            <a:r>
              <a:rPr lang="en-US" sz="2000" dirty="0"/>
              <a:t>We developed custom signatures to identify the ten most common escalation attacks based on known vulnerabilities in the Linux kernel for which an exploitation proof-of-concept is available to the public</a:t>
            </a:r>
          </a:p>
          <a:p>
            <a:pPr marL="342900" indent="-342900">
              <a:lnSpc>
                <a:spcPct val="200000"/>
              </a:lnSpc>
              <a:buFontTx/>
              <a:buChar char="-"/>
            </a:pPr>
            <a:r>
              <a:rPr lang="en-US" sz="2000" dirty="0"/>
              <a:t>Our tests revealed that CVE-2016-5195 was the most frequently used vulnerability, with a total of 52 ELF programs that tried to exploit it in our sandbox</a:t>
            </a:r>
            <a:r>
              <a:rPr lang="en-US" sz="2000" dirty="0" smtClean="0"/>
              <a:t>.</a:t>
            </a:r>
          </a:p>
          <a:p>
            <a:pPr>
              <a:lnSpc>
                <a:spcPct val="200000"/>
              </a:lnSpc>
            </a:pPr>
            <a:r>
              <a:rPr lang="en-US" altLang="zh-TW" sz="2000" dirty="0" smtClean="0"/>
              <a:t>race</a:t>
            </a:r>
            <a:r>
              <a:rPr lang="zh-TW" altLang="en-US" sz="2000" dirty="0" smtClean="0"/>
              <a:t> </a:t>
            </a:r>
            <a:r>
              <a:rPr lang="en-US" altLang="zh-TW" sz="2000" dirty="0" smtClean="0"/>
              <a:t>condition:</a:t>
            </a:r>
            <a:r>
              <a:rPr lang="zh-TW" altLang="en-US" sz="2000" dirty="0" smtClean="0"/>
              <a:t> </a:t>
            </a:r>
            <a:r>
              <a:rPr lang="en-US" altLang="zh-TW" sz="2000" dirty="0" smtClean="0"/>
              <a:t>copy-on-write</a:t>
            </a:r>
            <a:endParaRPr lang="en-US" sz="2000"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106</a:t>
            </a:fld>
            <a:endParaRPr lang="zh-TW" altLang="en-US"/>
          </a:p>
        </p:txBody>
      </p:sp>
    </p:spTree>
    <p:extLst>
      <p:ext uri="{BB962C8B-B14F-4D97-AF65-F5344CB8AC3E}">
        <p14:creationId xmlns:p14="http://schemas.microsoft.com/office/powerpoint/2010/main" val="166572234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latin typeface="+mn-lt"/>
              </a:rPr>
              <a:t>CVE-2016-5195: kernel: local privilege escalation using MAP_PRIVATE</a:t>
            </a:r>
          </a:p>
        </p:txBody>
      </p:sp>
      <p:sp>
        <p:nvSpPr>
          <p:cNvPr id="2" name="Rectangle 1">
            <a:extLst>
              <a:ext uri="{FF2B5EF4-FFF2-40B4-BE49-F238E27FC236}">
                <a16:creationId xmlns:a16="http://schemas.microsoft.com/office/drawing/2014/main" id="{BF55E0AC-5EF5-7147-9D34-4D0BE22CB67F}"/>
              </a:ext>
            </a:extLst>
          </p:cNvPr>
          <p:cNvSpPr/>
          <p:nvPr/>
        </p:nvSpPr>
        <p:spPr>
          <a:xfrm>
            <a:off x="350418" y="1574138"/>
            <a:ext cx="11491164" cy="2943563"/>
          </a:xfrm>
          <a:prstGeom prst="rect">
            <a:avLst/>
          </a:prstGeom>
        </p:spPr>
        <p:txBody>
          <a:bodyPr wrap="square">
            <a:spAutoFit/>
          </a:bodyPr>
          <a:lstStyle/>
          <a:p>
            <a:pPr marL="285750" indent="-285750">
              <a:lnSpc>
                <a:spcPct val="200000"/>
              </a:lnSpc>
              <a:buFontTx/>
              <a:buChar char="-"/>
            </a:pPr>
            <a:r>
              <a:rPr lang="en-US" sz="2400" dirty="0"/>
              <a:t>A race condition was found in the way the Linux kernel's memory subsystem handles the copy-on-write (COW) breakage of private read-only memory mappings.</a:t>
            </a:r>
          </a:p>
          <a:p>
            <a:pPr marL="285750" indent="-285750">
              <a:lnSpc>
                <a:spcPct val="200000"/>
              </a:lnSpc>
              <a:buFontTx/>
              <a:buChar char="-"/>
            </a:pPr>
            <a:r>
              <a:rPr lang="en-US" sz="2400" dirty="0"/>
              <a:t>An unprivileged local user could use this flaw to gain write access to otherwise read-only files and thus increase their privileges on the system.</a:t>
            </a:r>
          </a:p>
        </p:txBody>
      </p:sp>
      <p:sp>
        <p:nvSpPr>
          <p:cNvPr id="3" name="TextBox 2">
            <a:extLst>
              <a:ext uri="{FF2B5EF4-FFF2-40B4-BE49-F238E27FC236}">
                <a16:creationId xmlns:a16="http://schemas.microsoft.com/office/drawing/2014/main" id="{9EA75965-1235-C54B-B04F-01CB02C0B4C5}"/>
              </a:ext>
            </a:extLst>
          </p:cNvPr>
          <p:cNvSpPr txBox="1"/>
          <p:nvPr/>
        </p:nvSpPr>
        <p:spPr>
          <a:xfrm>
            <a:off x="4536489" y="6214369"/>
            <a:ext cx="184731" cy="369332"/>
          </a:xfrm>
          <a:prstGeom prst="rect">
            <a:avLst/>
          </a:prstGeom>
          <a:noFill/>
        </p:spPr>
        <p:txBody>
          <a:bodyPr wrap="none" rtlCol="0">
            <a:spAutoFit/>
          </a:bodyPr>
          <a:lstStyle/>
          <a:p>
            <a:endParaRPr lang="en-US" dirty="0"/>
          </a:p>
        </p:txBody>
      </p:sp>
      <p:sp>
        <p:nvSpPr>
          <p:cNvPr id="5" name="投影片編號版面配置區 4"/>
          <p:cNvSpPr>
            <a:spLocks noGrp="1"/>
          </p:cNvSpPr>
          <p:nvPr>
            <p:ph type="sldNum" sz="quarter" idx="12"/>
          </p:nvPr>
        </p:nvSpPr>
        <p:spPr/>
        <p:txBody>
          <a:bodyPr/>
          <a:lstStyle/>
          <a:p>
            <a:fld id="{77D1BCE1-CA20-4848-BB9E-9A4332B2FF9D}" type="slidenum">
              <a:rPr lang="zh-TW" altLang="en-US" smtClean="0"/>
              <a:t>107</a:t>
            </a:fld>
            <a:endParaRPr lang="zh-TW" altLang="en-US"/>
          </a:p>
        </p:txBody>
      </p:sp>
    </p:spTree>
    <p:extLst>
      <p:ext uri="{BB962C8B-B14F-4D97-AF65-F5344CB8AC3E}">
        <p14:creationId xmlns:p14="http://schemas.microsoft.com/office/powerpoint/2010/main" val="409877932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Privileges – After re-executed with root</a:t>
            </a:r>
            <a:r>
              <a:rPr lang="en-US" b="1" dirty="0"/>
              <a:t/>
            </a:r>
            <a:br>
              <a:rPr lang="en-US" b="1" dirty="0"/>
            </a:br>
            <a:endParaRPr lang="en-US" sz="3600" dirty="0"/>
          </a:p>
        </p:txBody>
      </p:sp>
      <p:sp>
        <p:nvSpPr>
          <p:cNvPr id="2" name="Rectangle 1">
            <a:extLst>
              <a:ext uri="{FF2B5EF4-FFF2-40B4-BE49-F238E27FC236}">
                <a16:creationId xmlns:a16="http://schemas.microsoft.com/office/drawing/2014/main" id="{BF55E0AC-5EF5-7147-9D34-4D0BE22CB67F}"/>
              </a:ext>
            </a:extLst>
          </p:cNvPr>
          <p:cNvSpPr/>
          <p:nvPr/>
        </p:nvSpPr>
        <p:spPr>
          <a:xfrm>
            <a:off x="350418" y="1574138"/>
            <a:ext cx="11491164" cy="4524315"/>
          </a:xfrm>
          <a:prstGeom prst="rect">
            <a:avLst/>
          </a:prstGeom>
        </p:spPr>
        <p:txBody>
          <a:bodyPr wrap="square">
            <a:spAutoFit/>
          </a:bodyPr>
          <a:lstStyle/>
          <a:p>
            <a:pPr marL="342900" indent="-342900">
              <a:lnSpc>
                <a:spcPct val="200000"/>
              </a:lnSpc>
              <a:buFontTx/>
              <a:buChar char="-"/>
            </a:pPr>
            <a:r>
              <a:rPr lang="en-US" sz="2400" dirty="0"/>
              <a:t>Among the 2,637 malware samples, only 15 successfully loaded a kernel module and none of them performed an unload procedure.</a:t>
            </a:r>
          </a:p>
          <a:p>
            <a:pPr marL="342900" indent="-342900">
              <a:lnSpc>
                <a:spcPct val="200000"/>
              </a:lnSpc>
              <a:buFontTx/>
              <a:buChar char="-"/>
            </a:pPr>
            <a:r>
              <a:rPr lang="en-US" sz="2400" dirty="0"/>
              <a:t>All these cases involved the standard </a:t>
            </a:r>
            <a:r>
              <a:rPr lang="en-US" sz="2400" dirty="0" err="1"/>
              <a:t>ip_tables.ko</a:t>
            </a:r>
            <a:r>
              <a:rPr lang="en-US" sz="2400" dirty="0"/>
              <a:t>, necessary to setup IP packet filter rules</a:t>
            </a:r>
            <a:r>
              <a:rPr lang="en-US" sz="2400" dirty="0" smtClean="0"/>
              <a:t>.</a:t>
            </a:r>
          </a:p>
          <a:p>
            <a:pPr>
              <a:lnSpc>
                <a:spcPct val="200000"/>
              </a:lnSpc>
            </a:pPr>
            <a:endParaRPr lang="en-US" sz="2400" dirty="0" smtClean="0"/>
          </a:p>
          <a:p>
            <a:pPr>
              <a:lnSpc>
                <a:spcPct val="200000"/>
              </a:lnSpc>
            </a:pPr>
            <a:r>
              <a:rPr lang="zh-TW" altLang="en-US" sz="2400" dirty="0" smtClean="0"/>
              <a:t>要</a:t>
            </a:r>
            <a:r>
              <a:rPr lang="en-US" altLang="zh-TW" sz="2400" dirty="0" smtClean="0"/>
              <a:t>root</a:t>
            </a:r>
            <a:r>
              <a:rPr lang="zh-TW" altLang="en-US" sz="2400" dirty="0" smtClean="0"/>
              <a:t>權限才能去改動，多為</a:t>
            </a:r>
            <a:r>
              <a:rPr lang="en-US" altLang="zh-TW" sz="2400" dirty="0" err="1" smtClean="0"/>
              <a:t>ip_tables</a:t>
            </a:r>
            <a:endParaRPr lang="en-US" sz="2400"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108</a:t>
            </a:fld>
            <a:endParaRPr lang="zh-TW" altLang="en-US"/>
          </a:p>
        </p:txBody>
      </p:sp>
    </p:spTree>
    <p:extLst>
      <p:ext uri="{BB962C8B-B14F-4D97-AF65-F5344CB8AC3E}">
        <p14:creationId xmlns:p14="http://schemas.microsoft.com/office/powerpoint/2010/main" val="136212794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C1F7370-585F-2249-85F6-70952DA06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72" y="1089456"/>
            <a:ext cx="10709910" cy="4679087"/>
          </a:xfrm>
          <a:prstGeom prst="rect">
            <a:avLst/>
          </a:prstGeom>
        </p:spPr>
      </p:pic>
      <p:sp>
        <p:nvSpPr>
          <p:cNvPr id="2" name="投影片編號版面配置區 1"/>
          <p:cNvSpPr>
            <a:spLocks noGrp="1"/>
          </p:cNvSpPr>
          <p:nvPr>
            <p:ph type="sldNum" sz="quarter" idx="12"/>
          </p:nvPr>
        </p:nvSpPr>
        <p:spPr/>
        <p:txBody>
          <a:bodyPr/>
          <a:lstStyle/>
          <a:p>
            <a:fld id="{77D1BCE1-CA20-4848-BB9E-9A4332B2FF9D}" type="slidenum">
              <a:rPr lang="zh-TW" altLang="en-US" smtClean="0"/>
              <a:t>109</a:t>
            </a:fld>
            <a:endParaRPr lang="zh-TW" altLang="en-US"/>
          </a:p>
        </p:txBody>
      </p:sp>
    </p:spTree>
    <p:extLst>
      <p:ext uri="{BB962C8B-B14F-4D97-AF65-F5344CB8AC3E}">
        <p14:creationId xmlns:p14="http://schemas.microsoft.com/office/powerpoint/2010/main" val="320558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Antivirus Industry</a:t>
            </a:r>
            <a:endParaRPr lang="zh-TW" altLang="en-US" dirty="0"/>
          </a:p>
        </p:txBody>
      </p:sp>
      <p:sp>
        <p:nvSpPr>
          <p:cNvPr id="3" name="內容版面配置區 2"/>
          <p:cNvSpPr>
            <a:spLocks noGrp="1"/>
          </p:cNvSpPr>
          <p:nvPr>
            <p:ph idx="1"/>
          </p:nvPr>
        </p:nvSpPr>
        <p:spPr/>
        <p:txBody>
          <a:bodyPr>
            <a:normAutofit/>
          </a:bodyPr>
          <a:lstStyle/>
          <a:p>
            <a:pPr>
              <a:lnSpc>
                <a:spcPct val="150000"/>
              </a:lnSpc>
              <a:buFontTx/>
              <a:buChar char="-"/>
            </a:pPr>
            <a:r>
              <a:rPr lang="en-US" altLang="zh-TW" sz="3200" dirty="0"/>
              <a:t>largely ignored malicious Linux programs</a:t>
            </a:r>
          </a:p>
          <a:p>
            <a:pPr>
              <a:lnSpc>
                <a:spcPct val="150000"/>
              </a:lnSpc>
              <a:buFontTx/>
              <a:buChar char="-"/>
            </a:pPr>
            <a:r>
              <a:rPr lang="en-US" altLang="zh-TW" sz="3200" dirty="0"/>
              <a:t> it is only by the end of 2014 that </a:t>
            </a:r>
            <a:r>
              <a:rPr lang="en-US" altLang="zh-TW" sz="3200" dirty="0" err="1"/>
              <a:t>VirusTotal</a:t>
            </a:r>
            <a:r>
              <a:rPr lang="en-US" altLang="zh-TW" sz="3200" dirty="0"/>
              <a:t> recognized this as a growing concern for the security community</a:t>
            </a:r>
            <a:endParaRPr lang="zh-TW" altLang="en-US"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11</a:t>
            </a:fld>
            <a:endParaRPr lang="zh-TW" altLang="en-US"/>
          </a:p>
        </p:txBody>
      </p:sp>
    </p:spTree>
    <p:extLst>
      <p:ext uri="{BB962C8B-B14F-4D97-AF65-F5344CB8AC3E}">
        <p14:creationId xmlns:p14="http://schemas.microsoft.com/office/powerpoint/2010/main" val="210936990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a:bodyPr>
          <a:lstStyle/>
          <a:p>
            <a:pPr algn="ctr"/>
            <a:r>
              <a:rPr lang="en-US" b="1" dirty="0">
                <a:latin typeface="+mn-lt"/>
              </a:rPr>
              <a:t>Packing &amp; Polymorphism</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110</a:t>
            </a:fld>
            <a:endParaRPr lang="zh-TW" altLang="en-US"/>
          </a:p>
        </p:txBody>
      </p:sp>
    </p:spTree>
    <p:extLst>
      <p:ext uri="{BB962C8B-B14F-4D97-AF65-F5344CB8AC3E}">
        <p14:creationId xmlns:p14="http://schemas.microsoft.com/office/powerpoint/2010/main" val="40659214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61983" y="1844305"/>
            <a:ext cx="11191164" cy="1804418"/>
          </a:xfrm>
        </p:spPr>
        <p:txBody>
          <a:bodyPr>
            <a:noAutofit/>
          </a:bodyPr>
          <a:lstStyle/>
          <a:p>
            <a:pPr marL="0" indent="0">
              <a:lnSpc>
                <a:spcPct val="150000"/>
              </a:lnSpc>
              <a:buNone/>
            </a:pPr>
            <a:r>
              <a:rPr lang="en-US" dirty="0"/>
              <a:t>If properly implemented, it completely prevents any attempt to </a:t>
            </a:r>
            <a:r>
              <a:rPr lang="en-US" b="1" dirty="0"/>
              <a:t>statically analyze</a:t>
            </a:r>
            <a:r>
              <a:rPr lang="en-US" dirty="0"/>
              <a:t> the malware code and it also considerably slows down an eventual manual </a:t>
            </a:r>
            <a:r>
              <a:rPr lang="en-US" b="1" dirty="0"/>
              <a:t>reverse engineering </a:t>
            </a:r>
            <a:r>
              <a:rPr lang="en-US" dirty="0"/>
              <a:t>effort.</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111</a:t>
            </a:fld>
            <a:endParaRPr lang="zh-TW" altLang="en-US"/>
          </a:p>
        </p:txBody>
      </p:sp>
    </p:spTree>
    <p:extLst>
      <p:ext uri="{BB962C8B-B14F-4D97-AF65-F5344CB8AC3E}">
        <p14:creationId xmlns:p14="http://schemas.microsoft.com/office/powerpoint/2010/main" val="29429167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p:txBody>
          <a:bodyPr>
            <a:normAutofit/>
          </a:bodyPr>
          <a:lstStyle/>
          <a:p>
            <a:r>
              <a:rPr lang="en-US" sz="3600" dirty="0"/>
              <a:t>Packing - UPX Packer</a:t>
            </a:r>
          </a:p>
        </p:txBody>
      </p:sp>
      <p:sp>
        <p:nvSpPr>
          <p:cNvPr id="3" name="Content Placeholder 2">
            <a:extLst>
              <a:ext uri="{FF2B5EF4-FFF2-40B4-BE49-F238E27FC236}">
                <a16:creationId xmlns:a16="http://schemas.microsoft.com/office/drawing/2014/main" id="{9BE7FADD-5406-D246-BBE7-A745A0826A6C}"/>
              </a:ext>
            </a:extLst>
          </p:cNvPr>
          <p:cNvSpPr>
            <a:spLocks noGrp="1"/>
          </p:cNvSpPr>
          <p:nvPr>
            <p:ph idx="1"/>
          </p:nvPr>
        </p:nvSpPr>
        <p:spPr>
          <a:ln>
            <a:noFill/>
          </a:ln>
        </p:spPr>
        <p:txBody>
          <a:bodyPr>
            <a:normAutofit/>
          </a:bodyPr>
          <a:lstStyle/>
          <a:p>
            <a:pPr marL="0" indent="0">
              <a:lnSpc>
                <a:spcPct val="150000"/>
              </a:lnSpc>
              <a:buNone/>
            </a:pPr>
            <a:r>
              <a:rPr lang="en-US" dirty="0"/>
              <a:t>A popular open source compression packer introduced in 1998 to reduce the size of benign executables, which is freely available for many operating systems.</a:t>
            </a:r>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112</a:t>
            </a:fld>
            <a:endParaRPr lang="zh-TW" altLang="en-US"/>
          </a:p>
        </p:txBody>
      </p:sp>
    </p:spTree>
    <p:extLst>
      <p:ext uri="{BB962C8B-B14F-4D97-AF65-F5344CB8AC3E}">
        <p14:creationId xmlns:p14="http://schemas.microsoft.com/office/powerpoint/2010/main" val="219154985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p:txBody>
          <a:bodyPr>
            <a:normAutofit/>
          </a:bodyPr>
          <a:lstStyle/>
          <a:p>
            <a:r>
              <a:rPr lang="en-US" sz="3600" dirty="0"/>
              <a:t>Packing - Detection</a:t>
            </a:r>
          </a:p>
        </p:txBody>
      </p:sp>
      <p:sp>
        <p:nvSpPr>
          <p:cNvPr id="3" name="Content Placeholder 2">
            <a:extLst>
              <a:ext uri="{FF2B5EF4-FFF2-40B4-BE49-F238E27FC236}">
                <a16:creationId xmlns:a16="http://schemas.microsoft.com/office/drawing/2014/main" id="{9BE7FADD-5406-D246-BBE7-A745A0826A6C}"/>
              </a:ext>
            </a:extLst>
          </p:cNvPr>
          <p:cNvSpPr>
            <a:spLocks noGrp="1"/>
          </p:cNvSpPr>
          <p:nvPr>
            <p:ph idx="1"/>
          </p:nvPr>
        </p:nvSpPr>
        <p:spPr>
          <a:ln>
            <a:noFill/>
          </a:ln>
        </p:spPr>
        <p:txBody>
          <a:bodyPr>
            <a:normAutofit fontScale="77500" lnSpcReduction="20000"/>
          </a:bodyPr>
          <a:lstStyle/>
          <a:p>
            <a:pPr marL="0" indent="0">
              <a:lnSpc>
                <a:spcPct val="150000"/>
              </a:lnSpc>
              <a:buNone/>
            </a:pPr>
            <a:r>
              <a:rPr lang="en-US" dirty="0"/>
              <a:t>Automatic recognition and analysis of packers is a subtle problem, and it has been the focus on many academic and industrial studies.</a:t>
            </a:r>
          </a:p>
          <a:p>
            <a:pPr marL="0" indent="0">
              <a:lnSpc>
                <a:spcPct val="150000"/>
              </a:lnSpc>
              <a:buNone/>
            </a:pPr>
            <a:endParaRPr lang="en-US" dirty="0"/>
          </a:p>
          <a:p>
            <a:pPr marL="0" indent="0">
              <a:lnSpc>
                <a:spcPct val="150000"/>
              </a:lnSpc>
              <a:buNone/>
            </a:pPr>
            <a:r>
              <a:rPr lang="en-US" dirty="0"/>
              <a:t>We relied on the results of the static analysis to flag sample:</a:t>
            </a:r>
          </a:p>
          <a:p>
            <a:pPr>
              <a:lnSpc>
                <a:spcPct val="150000"/>
              </a:lnSpc>
              <a:buFontTx/>
              <a:buChar char="-"/>
            </a:pPr>
            <a:r>
              <a:rPr lang="en-US" dirty="0"/>
              <a:t>Number of imported symbol</a:t>
            </a:r>
          </a:p>
          <a:p>
            <a:pPr>
              <a:lnSpc>
                <a:spcPct val="150000"/>
              </a:lnSpc>
              <a:buFontTx/>
              <a:buChar char="-"/>
            </a:pPr>
            <a:r>
              <a:rPr lang="en-US" dirty="0"/>
              <a:t>Percentage of code section correctly disassembled</a:t>
            </a:r>
          </a:p>
          <a:p>
            <a:pPr>
              <a:lnSpc>
                <a:spcPct val="150000"/>
              </a:lnSpc>
              <a:buFontTx/>
              <a:buChar char="-"/>
            </a:pPr>
            <a:r>
              <a:rPr lang="en-US" dirty="0"/>
              <a:t>Total number of functions identified</a:t>
            </a:r>
          </a:p>
          <a:p>
            <a:pPr>
              <a:lnSpc>
                <a:spcPct val="150000"/>
              </a:lnSpc>
              <a:buFontTx/>
              <a:buChar char="-"/>
            </a:pPr>
            <a:r>
              <a:rPr lang="en-US" dirty="0"/>
              <a:t>Etc.</a:t>
            </a:r>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113</a:t>
            </a:fld>
            <a:endParaRPr lang="zh-TW" altLang="en-US"/>
          </a:p>
        </p:txBody>
      </p:sp>
    </p:spTree>
    <p:extLst>
      <p:ext uri="{BB962C8B-B14F-4D97-AF65-F5344CB8AC3E}">
        <p14:creationId xmlns:p14="http://schemas.microsoft.com/office/powerpoint/2010/main" val="87395686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p:txBody>
          <a:bodyPr>
            <a:normAutofit/>
          </a:bodyPr>
          <a:lstStyle/>
          <a:p>
            <a:r>
              <a:rPr lang="en-US" sz="3600" dirty="0"/>
              <a:t>Packing - Detection</a:t>
            </a:r>
          </a:p>
        </p:txBody>
      </p:sp>
      <p:sp>
        <p:nvSpPr>
          <p:cNvPr id="3" name="Content Placeholder 2">
            <a:extLst>
              <a:ext uri="{FF2B5EF4-FFF2-40B4-BE49-F238E27FC236}">
                <a16:creationId xmlns:a16="http://schemas.microsoft.com/office/drawing/2014/main" id="{9BE7FADD-5406-D246-BBE7-A745A0826A6C}"/>
              </a:ext>
            </a:extLst>
          </p:cNvPr>
          <p:cNvSpPr>
            <a:spLocks noGrp="1"/>
          </p:cNvSpPr>
          <p:nvPr>
            <p:ph idx="1"/>
          </p:nvPr>
        </p:nvSpPr>
        <p:spPr>
          <a:xfrm>
            <a:off x="838200" y="1488273"/>
            <a:ext cx="10515600" cy="4351338"/>
          </a:xfrm>
          <a:ln>
            <a:noFill/>
          </a:ln>
        </p:spPr>
        <p:txBody>
          <a:bodyPr>
            <a:normAutofit/>
          </a:bodyPr>
          <a:lstStyle/>
          <a:p>
            <a:pPr marL="0" indent="0">
              <a:lnSpc>
                <a:spcPct val="150000"/>
              </a:lnSpc>
              <a:buNone/>
            </a:pPr>
            <a:r>
              <a:rPr lang="en-US" sz="2400" dirty="0"/>
              <a:t>We decided to add to our pipeline a set of custom analysis routines to identify possible UPX variants and a generic multi-architecture unpacker.</a:t>
            </a:r>
          </a:p>
        </p:txBody>
      </p:sp>
      <p:pic>
        <p:nvPicPr>
          <p:cNvPr id="5" name="Picture 4" descr="A screenshot of a cell phone&#10;&#10;Description automatically generated">
            <a:extLst>
              <a:ext uri="{FF2B5EF4-FFF2-40B4-BE49-F238E27FC236}">
                <a16:creationId xmlns:a16="http://schemas.microsoft.com/office/drawing/2014/main" id="{297025D6-BA71-4B4E-94F9-B1BDB9472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249" y="2813836"/>
            <a:ext cx="5834684" cy="3518856"/>
          </a:xfrm>
          <a:prstGeom prst="rect">
            <a:avLst/>
          </a:prstGeom>
        </p:spPr>
      </p:pic>
      <p:sp>
        <p:nvSpPr>
          <p:cNvPr id="4" name="投影片編號版面配置區 3"/>
          <p:cNvSpPr>
            <a:spLocks noGrp="1"/>
          </p:cNvSpPr>
          <p:nvPr>
            <p:ph type="sldNum" sz="quarter" idx="12"/>
          </p:nvPr>
        </p:nvSpPr>
        <p:spPr/>
        <p:txBody>
          <a:bodyPr/>
          <a:lstStyle/>
          <a:p>
            <a:fld id="{77D1BCE1-CA20-4848-BB9E-9A4332B2FF9D}" type="slidenum">
              <a:rPr lang="zh-TW" altLang="en-US" smtClean="0"/>
              <a:t>114</a:t>
            </a:fld>
            <a:endParaRPr lang="zh-TW" altLang="en-US"/>
          </a:p>
        </p:txBody>
      </p:sp>
    </p:spTree>
    <p:extLst>
      <p:ext uri="{BB962C8B-B14F-4D97-AF65-F5344CB8AC3E}">
        <p14:creationId xmlns:p14="http://schemas.microsoft.com/office/powerpoint/2010/main" val="30580031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p:txBody>
          <a:bodyPr>
            <a:normAutofit/>
          </a:bodyPr>
          <a:lstStyle/>
          <a:p>
            <a:r>
              <a:rPr lang="en-US" sz="3600" dirty="0"/>
              <a:t>Packing – Custom Packer</a:t>
            </a:r>
          </a:p>
        </p:txBody>
      </p:sp>
      <p:sp>
        <p:nvSpPr>
          <p:cNvPr id="3" name="Content Placeholder 2">
            <a:extLst>
              <a:ext uri="{FF2B5EF4-FFF2-40B4-BE49-F238E27FC236}">
                <a16:creationId xmlns:a16="http://schemas.microsoft.com/office/drawing/2014/main" id="{9BE7FADD-5406-D246-BBE7-A745A0826A6C}"/>
              </a:ext>
            </a:extLst>
          </p:cNvPr>
          <p:cNvSpPr>
            <a:spLocks noGrp="1"/>
          </p:cNvSpPr>
          <p:nvPr>
            <p:ph idx="1"/>
          </p:nvPr>
        </p:nvSpPr>
        <p:spPr>
          <a:xfrm>
            <a:off x="838200" y="1488273"/>
            <a:ext cx="10515600" cy="4351338"/>
          </a:xfrm>
          <a:ln>
            <a:noFill/>
          </a:ln>
        </p:spPr>
        <p:txBody>
          <a:bodyPr>
            <a:normAutofit/>
          </a:bodyPr>
          <a:lstStyle/>
          <a:p>
            <a:pPr marL="0" indent="0">
              <a:lnSpc>
                <a:spcPct val="150000"/>
              </a:lnSpc>
              <a:buNone/>
            </a:pPr>
            <a:r>
              <a:rPr lang="en-US" dirty="0"/>
              <a:t>- Linux does not count on a large variety of publicly available packers and UPX is usually the main choice. </a:t>
            </a:r>
          </a:p>
          <a:p>
            <a:pPr marL="0" indent="0">
              <a:lnSpc>
                <a:spcPct val="150000"/>
              </a:lnSpc>
              <a:buNone/>
            </a:pPr>
            <a:r>
              <a:rPr lang="en-US" dirty="0"/>
              <a:t>- However, we detected three samples (all belonging to the </a:t>
            </a:r>
            <a:r>
              <a:rPr lang="en-US" dirty="0" err="1"/>
              <a:t>Mumblehard</a:t>
            </a:r>
            <a:r>
              <a:rPr lang="en-US" dirty="0"/>
              <a:t> family) that implemented some form of custom packing</a:t>
            </a:r>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115</a:t>
            </a:fld>
            <a:endParaRPr lang="zh-TW" altLang="en-US"/>
          </a:p>
        </p:txBody>
      </p:sp>
    </p:spTree>
    <p:extLst>
      <p:ext uri="{BB962C8B-B14F-4D97-AF65-F5344CB8AC3E}">
        <p14:creationId xmlns:p14="http://schemas.microsoft.com/office/powerpoint/2010/main" val="197770913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a:bodyPr>
          <a:lstStyle/>
          <a:p>
            <a:pPr algn="ctr"/>
            <a:r>
              <a:rPr lang="en-US" altLang="zh-TW" b="1" dirty="0">
                <a:latin typeface="+mn-lt"/>
              </a:rPr>
              <a:t>Process Interaction</a:t>
            </a: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116</a:t>
            </a:fld>
            <a:endParaRPr lang="zh-TW" altLang="en-US"/>
          </a:p>
        </p:txBody>
      </p:sp>
    </p:spTree>
    <p:extLst>
      <p:ext uri="{BB962C8B-B14F-4D97-AF65-F5344CB8AC3E}">
        <p14:creationId xmlns:p14="http://schemas.microsoft.com/office/powerpoint/2010/main" val="38854587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61983" y="1844305"/>
            <a:ext cx="11191164" cy="1804418"/>
          </a:xfrm>
        </p:spPr>
        <p:txBody>
          <a:bodyPr>
            <a:noAutofit/>
          </a:bodyPr>
          <a:lstStyle/>
          <a:p>
            <a:pPr marL="0" indent="0">
              <a:lnSpc>
                <a:spcPct val="150000"/>
              </a:lnSpc>
              <a:buNone/>
            </a:pPr>
            <a:r>
              <a:rPr lang="en-US" dirty="0"/>
              <a:t>This section covers the techniques used by Linux malware to interact with </a:t>
            </a:r>
            <a:r>
              <a:rPr lang="en-US" b="1" dirty="0"/>
              <a:t>child processes </a:t>
            </a:r>
            <a:r>
              <a:rPr lang="en-US" dirty="0"/>
              <a:t>or other </a:t>
            </a:r>
            <a:r>
              <a:rPr lang="en-US" b="1" dirty="0"/>
              <a:t>binaries already installed </a:t>
            </a:r>
            <a:r>
              <a:rPr lang="en-US" dirty="0"/>
              <a:t>or running in the system.</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117</a:t>
            </a:fld>
            <a:endParaRPr lang="zh-TW" altLang="en-US"/>
          </a:p>
        </p:txBody>
      </p:sp>
    </p:spTree>
    <p:extLst>
      <p:ext uri="{BB962C8B-B14F-4D97-AF65-F5344CB8AC3E}">
        <p14:creationId xmlns:p14="http://schemas.microsoft.com/office/powerpoint/2010/main" val="88677961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p:txBody>
          <a:bodyPr>
            <a:normAutofit/>
          </a:bodyPr>
          <a:lstStyle/>
          <a:p>
            <a:r>
              <a:rPr lang="en-US" sz="3600" dirty="0"/>
              <a:t>Process – Multiple Processes</a:t>
            </a:r>
          </a:p>
        </p:txBody>
      </p:sp>
      <p:sp>
        <p:nvSpPr>
          <p:cNvPr id="3" name="Content Placeholder 2">
            <a:extLst>
              <a:ext uri="{FF2B5EF4-FFF2-40B4-BE49-F238E27FC236}">
                <a16:creationId xmlns:a16="http://schemas.microsoft.com/office/drawing/2014/main" id="{9BE7FADD-5406-D246-BBE7-A745A0826A6C}"/>
              </a:ext>
            </a:extLst>
          </p:cNvPr>
          <p:cNvSpPr>
            <a:spLocks noGrp="1"/>
          </p:cNvSpPr>
          <p:nvPr>
            <p:ph idx="1"/>
          </p:nvPr>
        </p:nvSpPr>
        <p:spPr>
          <a:xfrm>
            <a:off x="838200" y="1690688"/>
            <a:ext cx="10515600" cy="4351338"/>
          </a:xfrm>
          <a:ln>
            <a:noFill/>
          </a:ln>
        </p:spPr>
        <p:txBody>
          <a:bodyPr>
            <a:normAutofit/>
          </a:bodyPr>
          <a:lstStyle/>
          <a:p>
            <a:pPr marL="0" indent="0">
              <a:lnSpc>
                <a:spcPct val="150000"/>
              </a:lnSpc>
              <a:buNone/>
            </a:pPr>
            <a:r>
              <a:rPr lang="en-US" dirty="0"/>
              <a:t>- 25% of our samples consists of a single process</a:t>
            </a:r>
          </a:p>
          <a:p>
            <a:pPr marL="0" indent="0">
              <a:lnSpc>
                <a:spcPct val="150000"/>
              </a:lnSpc>
              <a:buNone/>
            </a:pPr>
            <a:r>
              <a:rPr lang="en-US" dirty="0"/>
              <a:t>- 9% spawn a new process</a:t>
            </a:r>
          </a:p>
          <a:p>
            <a:pPr marL="0" indent="0">
              <a:lnSpc>
                <a:spcPct val="150000"/>
              </a:lnSpc>
              <a:buNone/>
            </a:pPr>
            <a:r>
              <a:rPr lang="en-US" dirty="0"/>
              <a:t>- 43% involves three processes in total.</a:t>
            </a:r>
          </a:p>
          <a:p>
            <a:pPr marL="0" indent="0">
              <a:lnSpc>
                <a:spcPct val="150000"/>
              </a:lnSpc>
              <a:buNone/>
            </a:pPr>
            <a:r>
              <a:rPr lang="en-US" dirty="0"/>
              <a:t>- Remaining 23% created a higher number of separate processes.</a:t>
            </a:r>
            <a:endParaRPr lang="en-US" sz="24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118</a:t>
            </a:fld>
            <a:endParaRPr lang="zh-TW" altLang="en-US"/>
          </a:p>
        </p:txBody>
      </p:sp>
    </p:spTree>
    <p:extLst>
      <p:ext uri="{BB962C8B-B14F-4D97-AF65-F5344CB8AC3E}">
        <p14:creationId xmlns:p14="http://schemas.microsoft.com/office/powerpoint/2010/main" val="104746009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p:txBody>
          <a:bodyPr>
            <a:normAutofit/>
          </a:bodyPr>
          <a:lstStyle/>
          <a:p>
            <a:r>
              <a:rPr lang="en-US" sz="3600" dirty="0"/>
              <a:t>Process – Multiple Processes</a:t>
            </a:r>
          </a:p>
        </p:txBody>
      </p:sp>
      <p:sp>
        <p:nvSpPr>
          <p:cNvPr id="3" name="Content Placeholder 2">
            <a:extLst>
              <a:ext uri="{FF2B5EF4-FFF2-40B4-BE49-F238E27FC236}">
                <a16:creationId xmlns:a16="http://schemas.microsoft.com/office/drawing/2014/main" id="{9BE7FADD-5406-D246-BBE7-A745A0826A6C}"/>
              </a:ext>
            </a:extLst>
          </p:cNvPr>
          <p:cNvSpPr>
            <a:spLocks noGrp="1"/>
          </p:cNvSpPr>
          <p:nvPr>
            <p:ph idx="1"/>
          </p:nvPr>
        </p:nvSpPr>
        <p:spPr>
          <a:xfrm>
            <a:off x="838200" y="1690688"/>
            <a:ext cx="10515600" cy="4351338"/>
          </a:xfrm>
          <a:ln>
            <a:noFill/>
          </a:ln>
        </p:spPr>
        <p:txBody>
          <a:bodyPr>
            <a:normAutofit/>
          </a:bodyPr>
          <a:lstStyle/>
          <a:p>
            <a:pPr>
              <a:lnSpc>
                <a:spcPct val="150000"/>
              </a:lnSpc>
              <a:buFontTx/>
              <a:buChar char="-"/>
            </a:pPr>
            <a:r>
              <a:rPr lang="en-US" dirty="0"/>
              <a:t>Among the samples that spawn multiple processes we find many popular botnets such as </a:t>
            </a:r>
            <a:r>
              <a:rPr lang="en-US" dirty="0" err="1"/>
              <a:t>Gafgyt</a:t>
            </a:r>
            <a:r>
              <a:rPr lang="en-US" dirty="0"/>
              <a:t>, Tsunami, </a:t>
            </a:r>
            <a:r>
              <a:rPr lang="en-US" dirty="0" err="1"/>
              <a:t>Mirai</a:t>
            </a:r>
            <a:r>
              <a:rPr lang="en-US" dirty="0"/>
              <a:t>, and </a:t>
            </a:r>
            <a:r>
              <a:rPr lang="en-US" dirty="0" err="1"/>
              <a:t>XorDDos</a:t>
            </a:r>
            <a:r>
              <a:rPr lang="en-US" dirty="0"/>
              <a:t>.</a:t>
            </a:r>
          </a:p>
          <a:p>
            <a:pPr>
              <a:lnSpc>
                <a:spcPct val="150000"/>
              </a:lnSpc>
              <a:buFontTx/>
              <a:buChar char="-"/>
            </a:pPr>
            <a:r>
              <a:rPr lang="en-US" dirty="0" err="1"/>
              <a:t>Gafgyt</a:t>
            </a:r>
            <a:r>
              <a:rPr lang="en-US" dirty="0"/>
              <a:t> creates a new process for every attempt to connect to its command and control (C&amp;C) server. </a:t>
            </a:r>
          </a:p>
          <a:p>
            <a:pPr>
              <a:lnSpc>
                <a:spcPct val="150000"/>
              </a:lnSpc>
              <a:buFontTx/>
              <a:buChar char="-"/>
            </a:pPr>
            <a:r>
              <a:rPr lang="en-US" dirty="0" err="1"/>
              <a:t>XorDDos</a:t>
            </a:r>
            <a:r>
              <a:rPr lang="en-US" dirty="0"/>
              <a:t>, instead, creates parallel </a:t>
            </a:r>
            <a:r>
              <a:rPr lang="en-US" dirty="0" err="1"/>
              <a:t>DDos</a:t>
            </a:r>
            <a:r>
              <a:rPr lang="en-US" dirty="0"/>
              <a:t> attack processes.</a:t>
            </a:r>
            <a:endParaRPr lang="en-US" sz="24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119</a:t>
            </a:fld>
            <a:endParaRPr lang="zh-TW" altLang="en-US"/>
          </a:p>
        </p:txBody>
      </p:sp>
    </p:spTree>
    <p:extLst>
      <p:ext uri="{BB962C8B-B14F-4D97-AF65-F5344CB8AC3E}">
        <p14:creationId xmlns:p14="http://schemas.microsoft.com/office/powerpoint/2010/main" val="1470779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fontScale="90000"/>
          </a:bodyPr>
          <a:lstStyle/>
          <a:p>
            <a:pPr algn="ctr"/>
            <a:r>
              <a:rPr lang="en-US" altLang="zh-TW" sz="7200" b="1" dirty="0">
                <a:latin typeface="+mn-lt"/>
              </a:rPr>
              <a:t>Challenges</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12</a:t>
            </a:fld>
            <a:endParaRPr lang="zh-TW" altLang="en-US"/>
          </a:p>
        </p:txBody>
      </p:sp>
    </p:spTree>
    <p:extLst>
      <p:ext uri="{BB962C8B-B14F-4D97-AF65-F5344CB8AC3E}">
        <p14:creationId xmlns:p14="http://schemas.microsoft.com/office/powerpoint/2010/main" val="366642391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Process – Shell Commands</a:t>
            </a:r>
          </a:p>
        </p:txBody>
      </p:sp>
      <p:sp>
        <p:nvSpPr>
          <p:cNvPr id="3" name="Content Placeholder 2">
            <a:extLst>
              <a:ext uri="{FF2B5EF4-FFF2-40B4-BE49-F238E27FC236}">
                <a16:creationId xmlns:a16="http://schemas.microsoft.com/office/drawing/2014/main" id="{9BE7FADD-5406-D246-BBE7-A745A0826A6C}"/>
              </a:ext>
            </a:extLst>
          </p:cNvPr>
          <p:cNvSpPr>
            <a:spLocks noGrp="1"/>
          </p:cNvSpPr>
          <p:nvPr>
            <p:ph idx="1"/>
          </p:nvPr>
        </p:nvSpPr>
        <p:spPr>
          <a:xfrm>
            <a:off x="935853" y="2329880"/>
            <a:ext cx="4355237" cy="2543961"/>
          </a:xfrm>
          <a:ln>
            <a:noFill/>
          </a:ln>
        </p:spPr>
        <p:txBody>
          <a:bodyPr>
            <a:normAutofit/>
          </a:bodyPr>
          <a:lstStyle/>
          <a:p>
            <a:pPr marL="0" indent="0">
              <a:lnSpc>
                <a:spcPct val="150000"/>
              </a:lnSpc>
              <a:buNone/>
            </a:pPr>
            <a:r>
              <a:rPr lang="en-US" sz="2400" dirty="0"/>
              <a:t>13% of the samples we analyzed inside our sandbox executed at least one external shell command.</a:t>
            </a:r>
          </a:p>
        </p:txBody>
      </p:sp>
      <p:pic>
        <p:nvPicPr>
          <p:cNvPr id="5" name="Picture 4" descr="A screenshot of a cell phone&#10;&#10;Description automatically generated">
            <a:extLst>
              <a:ext uri="{FF2B5EF4-FFF2-40B4-BE49-F238E27FC236}">
                <a16:creationId xmlns:a16="http://schemas.microsoft.com/office/drawing/2014/main" id="{B283F3D7-F8C0-2F4B-80F7-992F267A1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6899" y="1229773"/>
            <a:ext cx="5929608" cy="5263102"/>
          </a:xfrm>
          <a:prstGeom prst="rect">
            <a:avLst/>
          </a:prstGeom>
        </p:spPr>
      </p:pic>
      <p:sp>
        <p:nvSpPr>
          <p:cNvPr id="4" name="投影片編號版面配置區 3"/>
          <p:cNvSpPr>
            <a:spLocks noGrp="1"/>
          </p:cNvSpPr>
          <p:nvPr>
            <p:ph type="sldNum" sz="quarter" idx="12"/>
          </p:nvPr>
        </p:nvSpPr>
        <p:spPr/>
        <p:txBody>
          <a:bodyPr/>
          <a:lstStyle/>
          <a:p>
            <a:fld id="{77D1BCE1-CA20-4848-BB9E-9A4332B2FF9D}" type="slidenum">
              <a:rPr lang="zh-TW" altLang="en-US" smtClean="0"/>
              <a:t>120</a:t>
            </a:fld>
            <a:endParaRPr lang="zh-TW" altLang="en-US"/>
          </a:p>
        </p:txBody>
      </p:sp>
    </p:spTree>
    <p:extLst>
      <p:ext uri="{BB962C8B-B14F-4D97-AF65-F5344CB8AC3E}">
        <p14:creationId xmlns:p14="http://schemas.microsoft.com/office/powerpoint/2010/main" val="99363049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Process – Shell Commands</a:t>
            </a:r>
          </a:p>
        </p:txBody>
      </p:sp>
      <p:sp>
        <p:nvSpPr>
          <p:cNvPr id="3" name="Content Placeholder 2">
            <a:extLst>
              <a:ext uri="{FF2B5EF4-FFF2-40B4-BE49-F238E27FC236}">
                <a16:creationId xmlns:a16="http://schemas.microsoft.com/office/drawing/2014/main" id="{9BE7FADD-5406-D246-BBE7-A745A0826A6C}"/>
              </a:ext>
            </a:extLst>
          </p:cNvPr>
          <p:cNvSpPr>
            <a:spLocks noGrp="1"/>
          </p:cNvSpPr>
          <p:nvPr>
            <p:ph idx="1"/>
          </p:nvPr>
        </p:nvSpPr>
        <p:spPr>
          <a:xfrm>
            <a:off x="935853" y="1468746"/>
            <a:ext cx="10215240" cy="4417149"/>
          </a:xfrm>
          <a:ln>
            <a:noFill/>
          </a:ln>
        </p:spPr>
        <p:txBody>
          <a:bodyPr>
            <a:normAutofit fontScale="92500" lnSpcReduction="20000"/>
          </a:bodyPr>
          <a:lstStyle/>
          <a:p>
            <a:pPr marL="0" indent="0">
              <a:lnSpc>
                <a:spcPct val="150000"/>
              </a:lnSpc>
              <a:buNone/>
            </a:pPr>
            <a:r>
              <a:rPr lang="en-US" dirty="0"/>
              <a:t>- </a:t>
            </a:r>
            <a:r>
              <a:rPr lang="en-US" sz="2400" dirty="0" err="1" smtClean="0"/>
              <a:t>sed</a:t>
            </a:r>
            <a:r>
              <a:rPr lang="zh-TW" altLang="en-US" sz="2400" dirty="0" smtClean="0"/>
              <a:t>字串切割</a:t>
            </a:r>
            <a:r>
              <a:rPr lang="en-US" sz="2400" dirty="0" smtClean="0"/>
              <a:t>, </a:t>
            </a:r>
            <a:r>
              <a:rPr lang="en-US" sz="2400" dirty="0" err="1"/>
              <a:t>cp</a:t>
            </a:r>
            <a:r>
              <a:rPr lang="en-US" sz="2400" dirty="0"/>
              <a:t>, and </a:t>
            </a:r>
            <a:r>
              <a:rPr lang="en-US" sz="2400" dirty="0" err="1"/>
              <a:t>chmod</a:t>
            </a:r>
            <a:r>
              <a:rPr lang="en-US" sz="2400" dirty="0"/>
              <a:t> are often executed to </a:t>
            </a:r>
            <a:r>
              <a:rPr lang="en-US" sz="2400" b="1" dirty="0"/>
              <a:t>achieve persistence </a:t>
            </a:r>
            <a:r>
              <a:rPr lang="en-US" sz="2400" dirty="0"/>
              <a:t>on the target system</a:t>
            </a:r>
          </a:p>
          <a:p>
            <a:pPr>
              <a:lnSpc>
                <a:spcPct val="150000"/>
              </a:lnSpc>
              <a:buFontTx/>
              <a:buChar char="-"/>
            </a:pPr>
            <a:r>
              <a:rPr lang="en-US" sz="2400" dirty="0" err="1"/>
              <a:t>rm</a:t>
            </a:r>
            <a:r>
              <a:rPr lang="en-US" sz="2400" dirty="0"/>
              <a:t> is used to unlink the sample itself or to delete the bash history file</a:t>
            </a:r>
          </a:p>
          <a:p>
            <a:pPr>
              <a:lnSpc>
                <a:spcPct val="150000"/>
              </a:lnSpc>
              <a:buFontTx/>
              <a:buChar char="-"/>
            </a:pPr>
            <a:r>
              <a:rPr lang="en-US" sz="2400" dirty="0"/>
              <a:t>Several malware families also try to </a:t>
            </a:r>
            <a:r>
              <a:rPr lang="en-US" sz="2400" b="1" dirty="0"/>
              <a:t>kill previous infections </a:t>
            </a:r>
            <a:r>
              <a:rPr lang="en-US" sz="2400" dirty="0"/>
              <a:t>of the same malware.</a:t>
            </a:r>
          </a:p>
          <a:p>
            <a:pPr marL="0" indent="0">
              <a:lnSpc>
                <a:spcPct val="150000"/>
              </a:lnSpc>
              <a:buNone/>
            </a:pPr>
            <a:endParaRPr lang="en-US" sz="2600" dirty="0"/>
          </a:p>
          <a:p>
            <a:pPr marL="0" indent="0">
              <a:lnSpc>
                <a:spcPct val="150000"/>
              </a:lnSpc>
              <a:buNone/>
            </a:pPr>
            <a:r>
              <a:rPr lang="en-US" sz="2600" dirty="0"/>
              <a:t>Ex: </a:t>
            </a:r>
            <a:r>
              <a:rPr lang="en-US" sz="2600" dirty="0" err="1"/>
              <a:t>Hijami</a:t>
            </a:r>
            <a:r>
              <a:rPr lang="en-US" sz="2600" dirty="0"/>
              <a:t>, the counter-malware to “vaccinate” </a:t>
            </a:r>
            <a:r>
              <a:rPr lang="en-US" sz="2600" dirty="0" err="1"/>
              <a:t>Mirai</a:t>
            </a:r>
            <a:r>
              <a:rPr lang="en-US" sz="2600" dirty="0"/>
              <a:t>, uses iptables to close and open network ports, while </a:t>
            </a:r>
            <a:r>
              <a:rPr lang="en-US" sz="2600" dirty="0" err="1"/>
              <a:t>Mirai</a:t>
            </a:r>
            <a:r>
              <a:rPr lang="en-US" sz="2600" dirty="0"/>
              <a:t> tries to close vulnerable ports already used to infect the system</a:t>
            </a:r>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121</a:t>
            </a:fld>
            <a:endParaRPr lang="zh-TW" altLang="en-US"/>
          </a:p>
        </p:txBody>
      </p:sp>
    </p:spTree>
    <p:extLst>
      <p:ext uri="{BB962C8B-B14F-4D97-AF65-F5344CB8AC3E}">
        <p14:creationId xmlns:p14="http://schemas.microsoft.com/office/powerpoint/2010/main" val="11561705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Process – Process Injection</a:t>
            </a:r>
          </a:p>
        </p:txBody>
      </p:sp>
      <p:sp>
        <p:nvSpPr>
          <p:cNvPr id="3" name="Content Placeholder 2">
            <a:extLst>
              <a:ext uri="{FF2B5EF4-FFF2-40B4-BE49-F238E27FC236}">
                <a16:creationId xmlns:a16="http://schemas.microsoft.com/office/drawing/2014/main" id="{9BE7FADD-5406-D246-BBE7-A745A0826A6C}"/>
              </a:ext>
            </a:extLst>
          </p:cNvPr>
          <p:cNvSpPr>
            <a:spLocks noGrp="1"/>
          </p:cNvSpPr>
          <p:nvPr>
            <p:ph idx="1"/>
          </p:nvPr>
        </p:nvSpPr>
        <p:spPr>
          <a:xfrm>
            <a:off x="785673" y="1468746"/>
            <a:ext cx="10215240" cy="4417149"/>
          </a:xfrm>
          <a:ln>
            <a:noFill/>
          </a:ln>
        </p:spPr>
        <p:txBody>
          <a:bodyPr>
            <a:normAutofit/>
          </a:bodyPr>
          <a:lstStyle/>
          <a:p>
            <a:pPr marL="0" indent="0">
              <a:lnSpc>
                <a:spcPct val="150000"/>
              </a:lnSpc>
              <a:buNone/>
            </a:pPr>
            <a:r>
              <a:rPr lang="en-US" sz="2400" dirty="0"/>
              <a:t>An attacker may want to inject new code into a running process to change its behavior:</a:t>
            </a:r>
          </a:p>
          <a:p>
            <a:pPr>
              <a:lnSpc>
                <a:spcPct val="150000"/>
              </a:lnSpc>
              <a:buFontTx/>
              <a:buChar char="-"/>
            </a:pPr>
            <a:r>
              <a:rPr lang="en-US" sz="2400" dirty="0"/>
              <a:t>make the sample more difficult to </a:t>
            </a:r>
            <a:r>
              <a:rPr lang="en-US" sz="2400" dirty="0" smtClean="0"/>
              <a:t>debug</a:t>
            </a:r>
            <a:r>
              <a:rPr lang="zh-TW" altLang="en-US" sz="2400" dirty="0" smtClean="0"/>
              <a:t> 讓自己南</a:t>
            </a:r>
            <a:r>
              <a:rPr lang="en-US" altLang="zh-TW" sz="2400" dirty="0" smtClean="0"/>
              <a:t>debug</a:t>
            </a:r>
            <a:endParaRPr lang="en-US" sz="2400" dirty="0"/>
          </a:p>
          <a:p>
            <a:pPr>
              <a:lnSpc>
                <a:spcPct val="150000"/>
              </a:lnSpc>
              <a:buFontTx/>
              <a:buChar char="-"/>
            </a:pPr>
            <a:r>
              <a:rPr lang="en-US" sz="2400" dirty="0"/>
              <a:t>to hook interesting functions in order to steal information</a:t>
            </a:r>
            <a:r>
              <a:rPr lang="en-US" sz="2400" dirty="0" smtClean="0"/>
              <a:t>.</a:t>
            </a:r>
            <a:r>
              <a:rPr lang="zh-TW" altLang="en-US" sz="2400" dirty="0" smtClean="0"/>
              <a:t> </a:t>
            </a:r>
            <a:r>
              <a:rPr lang="en-US" altLang="zh-TW" sz="2400" dirty="0" smtClean="0"/>
              <a:t>hook</a:t>
            </a:r>
            <a:r>
              <a:rPr lang="zh-TW" altLang="en-US" sz="2400" dirty="0" smtClean="0"/>
              <a:t>其他</a:t>
            </a:r>
            <a:r>
              <a:rPr lang="en-US" altLang="zh-TW" sz="2400" dirty="0" err="1" smtClean="0"/>
              <a:t>proces</a:t>
            </a:r>
            <a:r>
              <a:rPr lang="zh-TW" altLang="en-US" sz="2400" dirty="0" smtClean="0"/>
              <a:t>的</a:t>
            </a:r>
            <a:r>
              <a:rPr lang="en-US" altLang="zh-TW" sz="2400" dirty="0" smtClean="0"/>
              <a:t>informatio</a:t>
            </a:r>
            <a:r>
              <a:rPr lang="en-US" altLang="zh-TW" sz="2400" dirty="0"/>
              <a:t>n</a:t>
            </a:r>
            <a:endParaRPr lang="en-US" sz="2400" dirty="0"/>
          </a:p>
          <a:p>
            <a:pPr marL="0" indent="0">
              <a:lnSpc>
                <a:spcPct val="150000"/>
              </a:lnSpc>
              <a:buNone/>
            </a:pPr>
            <a:endParaRPr lang="en-US" sz="24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122</a:t>
            </a:fld>
            <a:endParaRPr lang="zh-TW" altLang="en-US"/>
          </a:p>
        </p:txBody>
      </p:sp>
    </p:spTree>
    <p:extLst>
      <p:ext uri="{BB962C8B-B14F-4D97-AF65-F5344CB8AC3E}">
        <p14:creationId xmlns:p14="http://schemas.microsoft.com/office/powerpoint/2010/main" val="152072743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Process – Process Injection</a:t>
            </a:r>
          </a:p>
        </p:txBody>
      </p:sp>
      <p:sp>
        <p:nvSpPr>
          <p:cNvPr id="3" name="Content Placeholder 2">
            <a:extLst>
              <a:ext uri="{FF2B5EF4-FFF2-40B4-BE49-F238E27FC236}">
                <a16:creationId xmlns:a16="http://schemas.microsoft.com/office/drawing/2014/main" id="{9BE7FADD-5406-D246-BBE7-A745A0826A6C}"/>
              </a:ext>
            </a:extLst>
          </p:cNvPr>
          <p:cNvSpPr>
            <a:spLocks noGrp="1"/>
          </p:cNvSpPr>
          <p:nvPr>
            <p:ph idx="1"/>
          </p:nvPr>
        </p:nvSpPr>
        <p:spPr>
          <a:xfrm>
            <a:off x="785673" y="1140272"/>
            <a:ext cx="10215240" cy="5384815"/>
          </a:xfrm>
          <a:ln>
            <a:noFill/>
          </a:ln>
        </p:spPr>
        <p:txBody>
          <a:bodyPr>
            <a:normAutofit fontScale="92500" lnSpcReduction="10000"/>
          </a:bodyPr>
          <a:lstStyle/>
          <a:p>
            <a:pPr marL="0" indent="0">
              <a:lnSpc>
                <a:spcPct val="150000"/>
              </a:lnSpc>
              <a:buNone/>
            </a:pPr>
            <a:r>
              <a:rPr lang="en-US" sz="2400" dirty="0"/>
              <a:t>Our system monitors three different techniques a process can use to write to the memory of another program: </a:t>
            </a:r>
            <a:r>
              <a:rPr lang="zh-TW" altLang="en-US" sz="2400" dirty="0" smtClean="0"/>
              <a:t>寫到別人</a:t>
            </a:r>
            <a:r>
              <a:rPr lang="en-US" altLang="zh-TW" sz="2400" dirty="0" smtClean="0"/>
              <a:t>process</a:t>
            </a:r>
            <a:r>
              <a:rPr lang="zh-TW" altLang="en-US" sz="2400" dirty="0" smtClean="0"/>
              <a:t> 裡面</a:t>
            </a:r>
            <a:endParaRPr lang="en-US" sz="2400" dirty="0"/>
          </a:p>
          <a:p>
            <a:pPr>
              <a:lnSpc>
                <a:spcPct val="150000"/>
              </a:lnSpc>
              <a:buFontTx/>
              <a:buChar char="-"/>
            </a:pPr>
            <a:r>
              <a:rPr lang="en-US" sz="2400" dirty="0" err="1"/>
              <a:t>Ptrace</a:t>
            </a:r>
            <a:r>
              <a:rPr lang="en-US" sz="2400" dirty="0"/>
              <a:t> </a:t>
            </a:r>
            <a:r>
              <a:rPr lang="en-US" sz="2400" dirty="0" err="1"/>
              <a:t>syscall</a:t>
            </a:r>
            <a:r>
              <a:rPr lang="en-US" sz="2400" dirty="0"/>
              <a:t> with PTRACE_POKETEXT, PTRACE_POKEDATA, PTRACE_POKEUSER</a:t>
            </a:r>
          </a:p>
          <a:p>
            <a:pPr marL="0" indent="0">
              <a:lnSpc>
                <a:spcPct val="150000"/>
              </a:lnSpc>
              <a:buNone/>
            </a:pPr>
            <a:r>
              <a:rPr lang="en-US" sz="2000" dirty="0"/>
              <a:t>Copy the word data to the address </a:t>
            </a:r>
            <a:r>
              <a:rPr lang="en-US" sz="2000" dirty="0" err="1"/>
              <a:t>addr</a:t>
            </a:r>
            <a:r>
              <a:rPr lang="en-US" sz="2000" dirty="0"/>
              <a:t> in the </a:t>
            </a:r>
            <a:r>
              <a:rPr lang="en-US" sz="2000" dirty="0" err="1"/>
              <a:t>tracee’s</a:t>
            </a:r>
            <a:r>
              <a:rPr lang="en-US" sz="2000" dirty="0"/>
              <a:t> memory</a:t>
            </a:r>
          </a:p>
          <a:p>
            <a:pPr>
              <a:lnSpc>
                <a:spcPct val="150000"/>
              </a:lnSpc>
              <a:buFontTx/>
              <a:buChar char="-"/>
            </a:pPr>
            <a:r>
              <a:rPr lang="en-US" sz="2400" dirty="0" err="1"/>
              <a:t>Ptrace</a:t>
            </a:r>
            <a:r>
              <a:rPr lang="en-US" sz="2400" dirty="0"/>
              <a:t> </a:t>
            </a:r>
            <a:r>
              <a:rPr lang="en-US" sz="2400" dirty="0" err="1"/>
              <a:t>syscall</a:t>
            </a:r>
            <a:r>
              <a:rPr lang="en-US" sz="2400" dirty="0"/>
              <a:t> with PTRACE_ATTACH followed by read/write operations to /proc/&lt;TARGET_PID&gt;/mem</a:t>
            </a:r>
          </a:p>
          <a:p>
            <a:pPr marL="0" indent="0">
              <a:lnSpc>
                <a:spcPct val="150000"/>
              </a:lnSpc>
              <a:buNone/>
            </a:pPr>
            <a:r>
              <a:rPr lang="en-US" sz="2100" dirty="0"/>
              <a:t>Attach to the process specified in </a:t>
            </a:r>
            <a:r>
              <a:rPr lang="en-US" sz="2100" dirty="0" err="1"/>
              <a:t>pid</a:t>
            </a:r>
            <a:r>
              <a:rPr lang="en-US" sz="2100" dirty="0"/>
              <a:t>, making it a </a:t>
            </a:r>
            <a:r>
              <a:rPr lang="en-US" sz="2100" dirty="0" err="1"/>
              <a:t>tracee</a:t>
            </a:r>
            <a:r>
              <a:rPr lang="en-US" sz="2100" dirty="0"/>
              <a:t> of the calling process.</a:t>
            </a:r>
          </a:p>
          <a:p>
            <a:pPr>
              <a:lnSpc>
                <a:spcPct val="150000"/>
              </a:lnSpc>
              <a:buFontTx/>
              <a:buChar char="-"/>
            </a:pPr>
            <a:r>
              <a:rPr lang="en-US" sz="2400" dirty="0" err="1"/>
              <a:t>process_vm_writev</a:t>
            </a:r>
            <a:r>
              <a:rPr lang="en-US" sz="2400" dirty="0"/>
              <a:t> </a:t>
            </a:r>
            <a:r>
              <a:rPr lang="en-US" sz="2400" dirty="0" err="1"/>
              <a:t>syscall</a:t>
            </a:r>
            <a:endParaRPr lang="en-US" sz="2400" dirty="0"/>
          </a:p>
          <a:p>
            <a:pPr marL="0" indent="0">
              <a:lnSpc>
                <a:spcPct val="150000"/>
              </a:lnSpc>
              <a:buNone/>
            </a:pPr>
            <a:r>
              <a:rPr lang="en-US" sz="2100" dirty="0"/>
              <a:t>These system calls transfer data between the address space. The data moves directly between the address spaces of the two processes, without passing through kernel space.</a:t>
            </a:r>
          </a:p>
          <a:p>
            <a:pPr>
              <a:lnSpc>
                <a:spcPct val="150000"/>
              </a:lnSpc>
              <a:buFontTx/>
              <a:buChar char="-"/>
            </a:pPr>
            <a:endParaRPr lang="en-US" sz="24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123</a:t>
            </a:fld>
            <a:endParaRPr lang="zh-TW" altLang="en-US"/>
          </a:p>
        </p:txBody>
      </p:sp>
    </p:spTree>
    <p:extLst>
      <p:ext uri="{BB962C8B-B14F-4D97-AF65-F5344CB8AC3E}">
        <p14:creationId xmlns:p14="http://schemas.microsoft.com/office/powerpoint/2010/main" val="237616979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Process – </a:t>
            </a:r>
            <a:r>
              <a:rPr lang="en-US" sz="3600" dirty="0" err="1"/>
              <a:t>ptrace</a:t>
            </a:r>
            <a:r>
              <a:rPr lang="en-US" sz="3600" dirty="0"/>
              <a:t> </a:t>
            </a:r>
            <a:r>
              <a:rPr lang="en-US" sz="3600" dirty="0" err="1"/>
              <a:t>syscall</a:t>
            </a:r>
            <a:endParaRPr lang="en-US" sz="3600" dirty="0"/>
          </a:p>
        </p:txBody>
      </p:sp>
      <p:sp>
        <p:nvSpPr>
          <p:cNvPr id="3" name="Content Placeholder 2">
            <a:extLst>
              <a:ext uri="{FF2B5EF4-FFF2-40B4-BE49-F238E27FC236}">
                <a16:creationId xmlns:a16="http://schemas.microsoft.com/office/drawing/2014/main" id="{9BE7FADD-5406-D246-BBE7-A745A0826A6C}"/>
              </a:ext>
            </a:extLst>
          </p:cNvPr>
          <p:cNvSpPr>
            <a:spLocks noGrp="1"/>
          </p:cNvSpPr>
          <p:nvPr>
            <p:ph idx="1"/>
          </p:nvPr>
        </p:nvSpPr>
        <p:spPr>
          <a:xfrm>
            <a:off x="785673" y="1468746"/>
            <a:ext cx="10215240" cy="4417149"/>
          </a:xfrm>
          <a:ln>
            <a:noFill/>
          </a:ln>
        </p:spPr>
        <p:txBody>
          <a:bodyPr>
            <a:normAutofit/>
          </a:bodyPr>
          <a:lstStyle/>
          <a:p>
            <a:pPr marL="0" indent="0">
              <a:lnSpc>
                <a:spcPct val="150000"/>
              </a:lnSpc>
              <a:buNone/>
            </a:pPr>
            <a:r>
              <a:rPr lang="en-US" sz="2000" dirty="0"/>
              <a:t>The </a:t>
            </a:r>
            <a:r>
              <a:rPr lang="en-US" sz="2000" dirty="0" err="1"/>
              <a:t>ptrace</a:t>
            </a:r>
            <a:r>
              <a:rPr lang="en-US" sz="2000" dirty="0"/>
              <a:t>() system call provides a means by which one process (the “tracer”) may observe and control the execution of another process(the “</a:t>
            </a:r>
            <a:r>
              <a:rPr lang="en-US" sz="2000" dirty="0" err="1"/>
              <a:t>tracee</a:t>
            </a:r>
            <a:r>
              <a:rPr lang="en-US" sz="2000" dirty="0"/>
              <a:t>”), and examine and change the </a:t>
            </a:r>
            <a:r>
              <a:rPr lang="en-US" sz="2000" dirty="0" err="1"/>
              <a:t>tracee’s</a:t>
            </a:r>
            <a:r>
              <a:rPr lang="en-US" sz="2000" dirty="0"/>
              <a:t> memory and </a:t>
            </a:r>
            <a:r>
              <a:rPr lang="en-US" sz="2000" dirty="0" smtClean="0"/>
              <a:t>registers</a:t>
            </a:r>
            <a:r>
              <a:rPr lang="zh-TW" altLang="en-US" sz="2000" dirty="0" smtClean="0"/>
              <a:t> 可以讀起始位置或是</a:t>
            </a:r>
            <a:r>
              <a:rPr lang="en-US" altLang="zh-TW" sz="2000" dirty="0" err="1" smtClean="0"/>
              <a:t>pid</a:t>
            </a:r>
            <a:endParaRPr lang="en-US" sz="2000" dirty="0"/>
          </a:p>
        </p:txBody>
      </p:sp>
      <p:pic>
        <p:nvPicPr>
          <p:cNvPr id="4" name="Picture 3">
            <a:extLst>
              <a:ext uri="{FF2B5EF4-FFF2-40B4-BE49-F238E27FC236}">
                <a16:creationId xmlns:a16="http://schemas.microsoft.com/office/drawing/2014/main" id="{C2674E51-6B12-C444-8880-820AA4431C9F}"/>
              </a:ext>
            </a:extLst>
          </p:cNvPr>
          <p:cNvPicPr>
            <a:picLocks noChangeAspect="1"/>
          </p:cNvPicPr>
          <p:nvPr/>
        </p:nvPicPr>
        <p:blipFill>
          <a:blip r:embed="rId3"/>
          <a:stretch>
            <a:fillRect/>
          </a:stretch>
        </p:blipFill>
        <p:spPr>
          <a:xfrm>
            <a:off x="1191087" y="3004220"/>
            <a:ext cx="9029700" cy="1346200"/>
          </a:xfrm>
          <a:prstGeom prst="rect">
            <a:avLst/>
          </a:prstGeom>
        </p:spPr>
      </p:pic>
      <p:sp>
        <p:nvSpPr>
          <p:cNvPr id="5" name="投影片編號版面配置區 4"/>
          <p:cNvSpPr>
            <a:spLocks noGrp="1"/>
          </p:cNvSpPr>
          <p:nvPr>
            <p:ph type="sldNum" sz="quarter" idx="12"/>
          </p:nvPr>
        </p:nvSpPr>
        <p:spPr/>
        <p:txBody>
          <a:bodyPr/>
          <a:lstStyle/>
          <a:p>
            <a:fld id="{77D1BCE1-CA20-4848-BB9E-9A4332B2FF9D}" type="slidenum">
              <a:rPr lang="zh-TW" altLang="en-US" smtClean="0"/>
              <a:t>124</a:t>
            </a:fld>
            <a:endParaRPr lang="zh-TW" altLang="en-US"/>
          </a:p>
        </p:txBody>
      </p:sp>
    </p:spTree>
    <p:extLst>
      <p:ext uri="{BB962C8B-B14F-4D97-AF65-F5344CB8AC3E}">
        <p14:creationId xmlns:p14="http://schemas.microsoft.com/office/powerpoint/2010/main" val="79601061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Process – </a:t>
            </a:r>
            <a:r>
              <a:rPr lang="en-US" sz="3600" dirty="0" err="1"/>
              <a:t>process_vm_writev</a:t>
            </a:r>
            <a:endParaRPr lang="en-US" sz="3600" dirty="0"/>
          </a:p>
        </p:txBody>
      </p:sp>
      <p:pic>
        <p:nvPicPr>
          <p:cNvPr id="7" name="Picture 6">
            <a:extLst>
              <a:ext uri="{FF2B5EF4-FFF2-40B4-BE49-F238E27FC236}">
                <a16:creationId xmlns:a16="http://schemas.microsoft.com/office/drawing/2014/main" id="{89AF1A9A-3291-5A49-8FD2-30E833B83689}"/>
              </a:ext>
            </a:extLst>
          </p:cNvPr>
          <p:cNvPicPr>
            <a:picLocks noChangeAspect="1"/>
          </p:cNvPicPr>
          <p:nvPr/>
        </p:nvPicPr>
        <p:blipFill>
          <a:blip r:embed="rId3"/>
          <a:stretch>
            <a:fillRect/>
          </a:stretch>
        </p:blipFill>
        <p:spPr>
          <a:xfrm>
            <a:off x="2203283" y="1215582"/>
            <a:ext cx="7785433" cy="5499235"/>
          </a:xfrm>
          <a:prstGeom prst="rect">
            <a:avLst/>
          </a:prstGeom>
        </p:spPr>
      </p:pic>
      <p:sp>
        <p:nvSpPr>
          <p:cNvPr id="3" name="投影片編號版面配置區 2"/>
          <p:cNvSpPr>
            <a:spLocks noGrp="1"/>
          </p:cNvSpPr>
          <p:nvPr>
            <p:ph type="sldNum" sz="quarter" idx="12"/>
          </p:nvPr>
        </p:nvSpPr>
        <p:spPr/>
        <p:txBody>
          <a:bodyPr/>
          <a:lstStyle/>
          <a:p>
            <a:fld id="{77D1BCE1-CA20-4848-BB9E-9A4332B2FF9D}" type="slidenum">
              <a:rPr lang="zh-TW" altLang="en-US" smtClean="0"/>
              <a:t>125</a:t>
            </a:fld>
            <a:endParaRPr lang="zh-TW" altLang="en-US"/>
          </a:p>
        </p:txBody>
      </p:sp>
    </p:spTree>
    <p:extLst>
      <p:ext uri="{BB962C8B-B14F-4D97-AF65-F5344CB8AC3E}">
        <p14:creationId xmlns:p14="http://schemas.microsoft.com/office/powerpoint/2010/main" val="413117929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61983" y="1844305"/>
            <a:ext cx="11191164" cy="2550142"/>
          </a:xfrm>
        </p:spPr>
        <p:txBody>
          <a:bodyPr>
            <a:noAutofit/>
          </a:bodyPr>
          <a:lstStyle/>
          <a:p>
            <a:pPr marL="0" indent="0">
              <a:lnSpc>
                <a:spcPct val="150000"/>
              </a:lnSpc>
              <a:buNone/>
            </a:pPr>
            <a:r>
              <a:rPr lang="en-US" dirty="0"/>
              <a:t>It is important to mention that the Linux kernel has been </a:t>
            </a:r>
            <a:r>
              <a:rPr lang="en-US" b="1" dirty="0"/>
              <a:t>hardened against </a:t>
            </a:r>
            <a:r>
              <a:rPr lang="en-US" b="1" dirty="0" err="1"/>
              <a:t>ptrace</a:t>
            </a:r>
            <a:r>
              <a:rPr lang="en-US" b="1" dirty="0"/>
              <a:t> calls </a:t>
            </a:r>
            <a:r>
              <a:rPr lang="en-US" dirty="0"/>
              <a:t>in 2010. </a:t>
            </a:r>
            <a:r>
              <a:rPr lang="zh-TW" altLang="en-US" dirty="0" smtClean="0"/>
              <a:t>但已經變成只有</a:t>
            </a:r>
            <a:r>
              <a:rPr lang="en-US" altLang="zh-TW" dirty="0" smtClean="0"/>
              <a:t>child</a:t>
            </a:r>
            <a:r>
              <a:rPr lang="zh-TW" altLang="en-US" dirty="0" smtClean="0"/>
              <a:t>才可以去做</a:t>
            </a:r>
            <a:endParaRPr lang="en-US" dirty="0"/>
          </a:p>
          <a:p>
            <a:pPr marL="0" indent="0">
              <a:lnSpc>
                <a:spcPct val="150000"/>
              </a:lnSpc>
              <a:buNone/>
            </a:pPr>
            <a:r>
              <a:rPr lang="en-US" dirty="0"/>
              <a:t>Since then it is not possible to use </a:t>
            </a:r>
            <a:r>
              <a:rPr lang="en-US" dirty="0" err="1"/>
              <a:t>ptrace</a:t>
            </a:r>
            <a:r>
              <a:rPr lang="en-US" dirty="0"/>
              <a:t> on processes that are not </a:t>
            </a:r>
            <a:r>
              <a:rPr lang="en-US" b="1" dirty="0"/>
              <a:t>direct descendant</a:t>
            </a:r>
            <a:r>
              <a:rPr lang="en-US" dirty="0"/>
              <a:t> of the tracer process (e.g. children, grand-children, </a:t>
            </a:r>
            <a:r>
              <a:rPr lang="en-US" dirty="0" err="1"/>
              <a:t>etc</a:t>
            </a:r>
            <a:r>
              <a:rPr lang="en-US" dirty="0"/>
              <a:t>)</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126</a:t>
            </a:fld>
            <a:endParaRPr lang="zh-TW" altLang="en-US"/>
          </a:p>
        </p:txBody>
      </p:sp>
    </p:spTree>
    <p:extLst>
      <p:ext uri="{BB962C8B-B14F-4D97-AF65-F5344CB8AC3E}">
        <p14:creationId xmlns:p14="http://schemas.microsoft.com/office/powerpoint/2010/main" val="175417460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a:bodyPr>
          <a:lstStyle/>
          <a:p>
            <a:pPr algn="ctr"/>
            <a:r>
              <a:rPr lang="en-US" altLang="zh-TW" b="1" dirty="0">
                <a:latin typeface="+mn-lt"/>
                <a:ea typeface="+mn-ea"/>
              </a:rPr>
              <a:t>Information Gathering</a:t>
            </a:r>
            <a:endParaRPr lang="zh-TW" altLang="en-US" b="1" dirty="0">
              <a:latin typeface="+mn-lt"/>
              <a:ea typeface="+mn-ea"/>
            </a:endParaRP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127</a:t>
            </a:fld>
            <a:endParaRPr lang="zh-TW" altLang="en-US"/>
          </a:p>
        </p:txBody>
      </p:sp>
    </p:spTree>
    <p:extLst>
      <p:ext uri="{BB962C8B-B14F-4D97-AF65-F5344CB8AC3E}">
        <p14:creationId xmlns:p14="http://schemas.microsoft.com/office/powerpoint/2010/main" val="411934661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61983" y="1844305"/>
            <a:ext cx="11191164" cy="2550142"/>
          </a:xfrm>
        </p:spPr>
        <p:txBody>
          <a:bodyPr>
            <a:noAutofit/>
          </a:bodyPr>
          <a:lstStyle/>
          <a:p>
            <a:pPr marL="0" indent="0">
              <a:lnSpc>
                <a:spcPct val="150000"/>
              </a:lnSpc>
              <a:buNone/>
            </a:pPr>
            <a:r>
              <a:rPr lang="en-US" dirty="0"/>
              <a:t>In this section we look at which portions of the </a:t>
            </a:r>
            <a:r>
              <a:rPr lang="en-US" b="1" dirty="0"/>
              <a:t>file system </a:t>
            </a:r>
            <a:r>
              <a:rPr lang="en-US" dirty="0"/>
              <a:t>are inspected by malware and discuss </a:t>
            </a:r>
            <a:r>
              <a:rPr lang="en-US" b="1" dirty="0"/>
              <a:t>security-relevant paths </a:t>
            </a:r>
            <a:r>
              <a:rPr lang="en-US" dirty="0"/>
              <a:t>analysts should monitor when inspecting new malware strains.</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128</a:t>
            </a:fld>
            <a:endParaRPr lang="zh-TW" altLang="en-US"/>
          </a:p>
        </p:txBody>
      </p:sp>
    </p:spTree>
    <p:extLst>
      <p:ext uri="{BB962C8B-B14F-4D97-AF65-F5344CB8AC3E}">
        <p14:creationId xmlns:p14="http://schemas.microsoft.com/office/powerpoint/2010/main" val="39347477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Information Gathering – proc and </a:t>
            </a:r>
            <a:r>
              <a:rPr lang="en-US" sz="3600" dirty="0" err="1"/>
              <a:t>sysfs</a:t>
            </a:r>
            <a:r>
              <a:rPr lang="en-US" sz="3600" dirty="0"/>
              <a:t> file systems</a:t>
            </a:r>
          </a:p>
        </p:txBody>
      </p:sp>
      <p:sp>
        <p:nvSpPr>
          <p:cNvPr id="4" name="Content Placeholder 2">
            <a:extLst>
              <a:ext uri="{FF2B5EF4-FFF2-40B4-BE49-F238E27FC236}">
                <a16:creationId xmlns:a16="http://schemas.microsoft.com/office/drawing/2014/main" id="{14F6002B-F0AA-724C-97B3-58DD21731FAB}"/>
              </a:ext>
            </a:extLst>
          </p:cNvPr>
          <p:cNvSpPr>
            <a:spLocks noGrp="1"/>
          </p:cNvSpPr>
          <p:nvPr>
            <p:ph idx="1"/>
          </p:nvPr>
        </p:nvSpPr>
        <p:spPr>
          <a:xfrm>
            <a:off x="785673" y="1468746"/>
            <a:ext cx="10215240" cy="4417149"/>
          </a:xfrm>
          <a:ln>
            <a:noFill/>
          </a:ln>
        </p:spPr>
        <p:txBody>
          <a:bodyPr>
            <a:normAutofit/>
          </a:bodyPr>
          <a:lstStyle/>
          <a:p>
            <a:pPr marL="0" indent="0">
              <a:lnSpc>
                <a:spcPct val="150000"/>
              </a:lnSpc>
              <a:buNone/>
            </a:pPr>
            <a:r>
              <a:rPr lang="en-US" dirty="0"/>
              <a:t>- runtime system information on processes</a:t>
            </a:r>
          </a:p>
          <a:p>
            <a:pPr marL="0" indent="0">
              <a:lnSpc>
                <a:spcPct val="150000"/>
              </a:lnSpc>
              <a:buNone/>
            </a:pPr>
            <a:r>
              <a:rPr lang="en-US" dirty="0"/>
              <a:t>- system and hardware configurations</a:t>
            </a:r>
          </a:p>
          <a:p>
            <a:pPr marL="0" indent="0">
              <a:lnSpc>
                <a:spcPct val="150000"/>
              </a:lnSpc>
              <a:buNone/>
            </a:pPr>
            <a:r>
              <a:rPr lang="en-US" dirty="0"/>
              <a:t>- information on the kernel subsystems</a:t>
            </a:r>
          </a:p>
          <a:p>
            <a:pPr marL="0" indent="0">
              <a:lnSpc>
                <a:spcPct val="150000"/>
              </a:lnSpc>
              <a:buNone/>
            </a:pPr>
            <a:r>
              <a:rPr lang="en-US" dirty="0"/>
              <a:t>- hardware devices</a:t>
            </a:r>
          </a:p>
          <a:p>
            <a:pPr marL="0" indent="0">
              <a:lnSpc>
                <a:spcPct val="150000"/>
              </a:lnSpc>
              <a:buNone/>
            </a:pPr>
            <a:r>
              <a:rPr lang="en-US" dirty="0"/>
              <a:t>- kernel drivers</a:t>
            </a:r>
            <a:endParaRPr lang="en-US" sz="2400" dirty="0"/>
          </a:p>
        </p:txBody>
      </p:sp>
      <p:sp>
        <p:nvSpPr>
          <p:cNvPr id="3" name="Rectangle 2">
            <a:extLst>
              <a:ext uri="{FF2B5EF4-FFF2-40B4-BE49-F238E27FC236}">
                <a16:creationId xmlns:a16="http://schemas.microsoft.com/office/drawing/2014/main" id="{FD59F647-D1BE-0B46-BDCE-D84C3B7C2545}"/>
              </a:ext>
            </a:extLst>
          </p:cNvPr>
          <p:cNvSpPr/>
          <p:nvPr/>
        </p:nvSpPr>
        <p:spPr>
          <a:xfrm>
            <a:off x="785673" y="5445710"/>
            <a:ext cx="8003219" cy="880369"/>
          </a:xfrm>
          <a:prstGeom prst="rect">
            <a:avLst/>
          </a:prstGeom>
        </p:spPr>
        <p:txBody>
          <a:bodyPr wrap="square">
            <a:spAutoFit/>
          </a:bodyPr>
          <a:lstStyle/>
          <a:p>
            <a:pPr>
              <a:lnSpc>
                <a:spcPct val="150000"/>
              </a:lnSpc>
            </a:pPr>
            <a:r>
              <a:rPr lang="en-US" dirty="0">
                <a:solidFill>
                  <a:srgbClr val="333333"/>
                </a:solidFill>
                <a:latin typeface="-apple-system"/>
              </a:rPr>
              <a:t>We divide the type </a:t>
            </a:r>
            <a:r>
              <a:rPr lang="en-US" dirty="0"/>
              <a:t>in three macro categories: </a:t>
            </a:r>
          </a:p>
          <a:p>
            <a:pPr>
              <a:lnSpc>
                <a:spcPct val="150000"/>
              </a:lnSpc>
            </a:pPr>
            <a:r>
              <a:rPr lang="en-US" b="1" dirty="0"/>
              <a:t>system configuration, processes information, and network configuration.</a:t>
            </a:r>
            <a:endParaRPr lang="en-US" dirty="0"/>
          </a:p>
        </p:txBody>
      </p:sp>
      <p:sp>
        <p:nvSpPr>
          <p:cNvPr id="5" name="投影片編號版面配置區 4"/>
          <p:cNvSpPr>
            <a:spLocks noGrp="1"/>
          </p:cNvSpPr>
          <p:nvPr>
            <p:ph type="sldNum" sz="quarter" idx="12"/>
          </p:nvPr>
        </p:nvSpPr>
        <p:spPr/>
        <p:txBody>
          <a:bodyPr/>
          <a:lstStyle/>
          <a:p>
            <a:fld id="{77D1BCE1-CA20-4848-BB9E-9A4332B2FF9D}" type="slidenum">
              <a:rPr lang="zh-TW" altLang="en-US" smtClean="0"/>
              <a:t>129</a:t>
            </a:fld>
            <a:endParaRPr lang="zh-TW" altLang="en-US"/>
          </a:p>
        </p:txBody>
      </p:sp>
    </p:spTree>
    <p:extLst>
      <p:ext uri="{BB962C8B-B14F-4D97-AF65-F5344CB8AC3E}">
        <p14:creationId xmlns:p14="http://schemas.microsoft.com/office/powerpoint/2010/main" val="1415892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Target Diversity</a:t>
            </a:r>
            <a:endParaRPr lang="zh-TW" altLang="en-US" dirty="0"/>
          </a:p>
        </p:txBody>
      </p:sp>
      <p:sp>
        <p:nvSpPr>
          <p:cNvPr id="3" name="內容版面配置區 2"/>
          <p:cNvSpPr>
            <a:spLocks noGrp="1"/>
          </p:cNvSpPr>
          <p:nvPr>
            <p:ph idx="1"/>
          </p:nvPr>
        </p:nvSpPr>
        <p:spPr/>
        <p:txBody>
          <a:bodyPr>
            <a:normAutofit/>
          </a:bodyPr>
          <a:lstStyle/>
          <a:p>
            <a:pPr marL="0" indent="0">
              <a:lnSpc>
                <a:spcPct val="150000"/>
              </a:lnSpc>
              <a:buNone/>
            </a:pPr>
            <a:r>
              <a:rPr lang="en-US" altLang="zh-TW" sz="2600" dirty="0"/>
              <a:t>The general belief is that the main challenge is about supporting different architectures (e.g., ARM or MIPS), but this is in fact only one aspect of a much more complex problem.</a:t>
            </a:r>
          </a:p>
          <a:p>
            <a:pPr marL="0" indent="0">
              <a:lnSpc>
                <a:spcPct val="150000"/>
              </a:lnSpc>
              <a:buNone/>
            </a:pPr>
            <a:r>
              <a:rPr lang="en-US" altLang="zh-TW" sz="2600" dirty="0"/>
              <a:t>Linux-based malware can instead target a very diverse set of targets, such as Internet routers, printers, surveillance cameras, smart TVs, or medical devices.</a:t>
            </a:r>
            <a:endParaRPr lang="zh-TW" altLang="en-US" sz="26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13</a:t>
            </a:fld>
            <a:endParaRPr lang="zh-TW" altLang="en-US"/>
          </a:p>
        </p:txBody>
      </p:sp>
    </p:spTree>
    <p:extLst>
      <p:ext uri="{BB962C8B-B14F-4D97-AF65-F5344CB8AC3E}">
        <p14:creationId xmlns:p14="http://schemas.microsoft.com/office/powerpoint/2010/main" val="150891782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Network Configuration</a:t>
            </a:r>
          </a:p>
        </p:txBody>
      </p:sp>
      <p:pic>
        <p:nvPicPr>
          <p:cNvPr id="8" name="Picture 7" descr="A screenshot of a cell phone&#10;&#10;Description automatically generated">
            <a:extLst>
              <a:ext uri="{FF2B5EF4-FFF2-40B4-BE49-F238E27FC236}">
                <a16:creationId xmlns:a16="http://schemas.microsoft.com/office/drawing/2014/main" id="{594852EB-1970-4A41-A195-58079CFDB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224" y="1331649"/>
            <a:ext cx="6206630" cy="5056450"/>
          </a:xfrm>
          <a:prstGeom prst="rect">
            <a:avLst/>
          </a:prstGeom>
        </p:spPr>
      </p:pic>
      <p:sp>
        <p:nvSpPr>
          <p:cNvPr id="9" name="Rectangle 8">
            <a:extLst>
              <a:ext uri="{FF2B5EF4-FFF2-40B4-BE49-F238E27FC236}">
                <a16:creationId xmlns:a16="http://schemas.microsoft.com/office/drawing/2014/main" id="{6BC3C7BD-583B-CA47-B2A8-EAFE282BB4C2}"/>
              </a:ext>
            </a:extLst>
          </p:cNvPr>
          <p:cNvSpPr/>
          <p:nvPr/>
        </p:nvSpPr>
        <p:spPr>
          <a:xfrm>
            <a:off x="635493" y="2091951"/>
            <a:ext cx="4968536" cy="3788858"/>
          </a:xfrm>
          <a:prstGeom prst="rect">
            <a:avLst/>
          </a:prstGeom>
        </p:spPr>
        <p:txBody>
          <a:bodyPr wrap="square">
            <a:spAutoFit/>
          </a:bodyPr>
          <a:lstStyle/>
          <a:p>
            <a:pPr>
              <a:lnSpc>
                <a:spcPct val="150000"/>
              </a:lnSpc>
            </a:pPr>
            <a:r>
              <a:rPr lang="en-US" dirty="0">
                <a:solidFill>
                  <a:srgbClr val="333333"/>
                </a:solidFill>
                <a:latin typeface="-apple-system"/>
              </a:rPr>
              <a:t>/proc/net/route</a:t>
            </a:r>
            <a:br>
              <a:rPr lang="en-US" dirty="0">
                <a:solidFill>
                  <a:srgbClr val="333333"/>
                </a:solidFill>
                <a:latin typeface="-apple-system"/>
              </a:rPr>
            </a:br>
            <a:r>
              <a:rPr lang="en-US" dirty="0">
                <a:solidFill>
                  <a:srgbClr val="333333"/>
                </a:solidFill>
                <a:latin typeface="-apple-system"/>
              </a:rPr>
              <a:t>- get the list of active network interfaces with their relative configuration.</a:t>
            </a:r>
          </a:p>
          <a:p>
            <a:pPr>
              <a:lnSpc>
                <a:spcPct val="150000"/>
              </a:lnSpc>
            </a:pPr>
            <a:r>
              <a:rPr lang="en-US" dirty="0">
                <a:solidFill>
                  <a:srgbClr val="333333"/>
                </a:solidFill>
                <a:latin typeface="-apple-system"/>
              </a:rPr>
              <a:t>/proc/net/</a:t>
            </a:r>
            <a:r>
              <a:rPr lang="en-US" dirty="0" err="1">
                <a:solidFill>
                  <a:srgbClr val="333333"/>
                </a:solidFill>
                <a:latin typeface="-apple-system"/>
              </a:rPr>
              <a:t>tcp</a:t>
            </a:r>
            <a:r>
              <a:rPr lang="en-US" dirty="0">
                <a:solidFill>
                  <a:srgbClr val="333333"/>
                </a:solidFill>
                <a:latin typeface="-apple-system"/>
              </a:rPr>
              <a:t/>
            </a:r>
            <a:br>
              <a:rPr lang="en-US" dirty="0">
                <a:solidFill>
                  <a:srgbClr val="333333"/>
                </a:solidFill>
                <a:latin typeface="-apple-system"/>
              </a:rPr>
            </a:br>
            <a:r>
              <a:rPr lang="en-US" dirty="0">
                <a:solidFill>
                  <a:srgbClr val="333333"/>
                </a:solidFill>
                <a:latin typeface="-apple-system"/>
              </a:rPr>
              <a:t>- active TCP sockets</a:t>
            </a:r>
          </a:p>
          <a:p>
            <a:pPr>
              <a:lnSpc>
                <a:spcPct val="150000"/>
              </a:lnSpc>
            </a:pPr>
            <a:r>
              <a:rPr lang="en-US" dirty="0">
                <a:solidFill>
                  <a:srgbClr val="333333"/>
                </a:solidFill>
                <a:latin typeface="-apple-system"/>
              </a:rPr>
              <a:t>/proc/net/dev</a:t>
            </a:r>
            <a:br>
              <a:rPr lang="en-US" dirty="0">
                <a:solidFill>
                  <a:srgbClr val="333333"/>
                </a:solidFill>
                <a:latin typeface="-apple-system"/>
              </a:rPr>
            </a:br>
            <a:r>
              <a:rPr lang="en-US" dirty="0">
                <a:solidFill>
                  <a:srgbClr val="333333"/>
                </a:solidFill>
                <a:latin typeface="-apple-system"/>
              </a:rPr>
              <a:t>- sent and received packets</a:t>
            </a:r>
          </a:p>
          <a:p>
            <a:pPr>
              <a:lnSpc>
                <a:spcPct val="150000"/>
              </a:lnSpc>
            </a:pPr>
            <a:r>
              <a:rPr lang="en-US" dirty="0">
                <a:solidFill>
                  <a:srgbClr val="333333"/>
                </a:solidFill>
                <a:latin typeface="-apple-system"/>
              </a:rPr>
              <a:t>/proc/net/</a:t>
            </a:r>
            <a:r>
              <a:rPr lang="en-US" dirty="0" err="1">
                <a:solidFill>
                  <a:srgbClr val="333333"/>
                </a:solidFill>
                <a:latin typeface="-apple-system"/>
              </a:rPr>
              <a:t>arp</a:t>
            </a:r>
            <a:r>
              <a:rPr lang="en-US" dirty="0">
                <a:solidFill>
                  <a:srgbClr val="333333"/>
                </a:solidFill>
                <a:latin typeface="-apple-system"/>
              </a:rPr>
              <a:t/>
            </a:r>
            <a:br>
              <a:rPr lang="en-US" dirty="0">
                <a:solidFill>
                  <a:srgbClr val="333333"/>
                </a:solidFill>
                <a:latin typeface="-apple-system"/>
              </a:rPr>
            </a:br>
            <a:r>
              <a:rPr lang="en-US" dirty="0">
                <a:solidFill>
                  <a:srgbClr val="333333"/>
                </a:solidFill>
                <a:latin typeface="-apple-system"/>
              </a:rPr>
              <a:t>- 111 sample retrieve the system ARP table</a:t>
            </a:r>
            <a:endParaRPr lang="en-US" b="0" i="0" u="none" strike="noStrike" dirty="0">
              <a:solidFill>
                <a:srgbClr val="333333"/>
              </a:solidFill>
              <a:effectLst/>
              <a:latin typeface="-apple-system"/>
            </a:endParaRP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130</a:t>
            </a:fld>
            <a:endParaRPr lang="zh-TW" altLang="en-US"/>
          </a:p>
        </p:txBody>
      </p:sp>
    </p:spTree>
    <p:extLst>
      <p:ext uri="{BB962C8B-B14F-4D97-AF65-F5344CB8AC3E}">
        <p14:creationId xmlns:p14="http://schemas.microsoft.com/office/powerpoint/2010/main" val="121257137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err="1"/>
              <a:t>sysfs</a:t>
            </a:r>
            <a:endParaRPr lang="en-US" sz="3600" dirty="0"/>
          </a:p>
        </p:txBody>
      </p:sp>
      <p:pic>
        <p:nvPicPr>
          <p:cNvPr id="4" name="Picture 3" descr="A screenshot of a cell phone&#10;&#10;Description automatically generated">
            <a:extLst>
              <a:ext uri="{FF2B5EF4-FFF2-40B4-BE49-F238E27FC236}">
                <a16:creationId xmlns:a16="http://schemas.microsoft.com/office/drawing/2014/main" id="{923ECDAD-302E-784B-AF27-788C3D9E7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1143" y="1584155"/>
            <a:ext cx="7160857" cy="4032327"/>
          </a:xfrm>
          <a:prstGeom prst="rect">
            <a:avLst/>
          </a:prstGeom>
        </p:spPr>
      </p:pic>
      <p:sp>
        <p:nvSpPr>
          <p:cNvPr id="5" name="Rectangle 4">
            <a:extLst>
              <a:ext uri="{FF2B5EF4-FFF2-40B4-BE49-F238E27FC236}">
                <a16:creationId xmlns:a16="http://schemas.microsoft.com/office/drawing/2014/main" id="{476C74F7-393E-B54D-89FA-FED8F0215DF5}"/>
              </a:ext>
            </a:extLst>
          </p:cNvPr>
          <p:cNvSpPr/>
          <p:nvPr/>
        </p:nvSpPr>
        <p:spPr>
          <a:xfrm>
            <a:off x="319597" y="1920787"/>
            <a:ext cx="4643020" cy="3359061"/>
          </a:xfrm>
          <a:prstGeom prst="rect">
            <a:avLst/>
          </a:prstGeom>
        </p:spPr>
        <p:txBody>
          <a:bodyPr wrap="square">
            <a:spAutoFit/>
          </a:bodyPr>
          <a:lstStyle/>
          <a:p>
            <a:pPr>
              <a:lnSpc>
                <a:spcPct val="150000"/>
              </a:lnSpc>
            </a:pPr>
            <a:r>
              <a:rPr lang="en-US" sz="2400" dirty="0">
                <a:solidFill>
                  <a:srgbClr val="333333"/>
                </a:solidFill>
                <a:latin typeface="-apple-system"/>
              </a:rPr>
              <a:t>With hundreds of samples that extracted the amount of:</a:t>
            </a:r>
          </a:p>
          <a:p>
            <a:pPr>
              <a:lnSpc>
                <a:spcPct val="150000"/>
              </a:lnSpc>
            </a:pPr>
            <a:r>
              <a:rPr lang="en-US" sz="2400" dirty="0">
                <a:solidFill>
                  <a:srgbClr val="333333"/>
                </a:solidFill>
                <a:latin typeface="-apple-system"/>
              </a:rPr>
              <a:t>- installed memory</a:t>
            </a:r>
          </a:p>
          <a:p>
            <a:pPr>
              <a:lnSpc>
                <a:spcPct val="150000"/>
              </a:lnSpc>
            </a:pPr>
            <a:r>
              <a:rPr lang="en-US" sz="2400" dirty="0">
                <a:solidFill>
                  <a:srgbClr val="333333"/>
                </a:solidFill>
                <a:latin typeface="-apple-system"/>
              </a:rPr>
              <a:t>- available CPU cores</a:t>
            </a:r>
          </a:p>
          <a:p>
            <a:pPr>
              <a:lnSpc>
                <a:spcPct val="150000"/>
              </a:lnSpc>
            </a:pPr>
            <a:r>
              <a:rPr lang="en-US" sz="2400" dirty="0">
                <a:solidFill>
                  <a:srgbClr val="333333"/>
                </a:solidFill>
                <a:latin typeface="-apple-system"/>
              </a:rPr>
              <a:t>- CPU characteristics</a:t>
            </a:r>
          </a:p>
          <a:p>
            <a:pPr>
              <a:lnSpc>
                <a:spcPct val="150000"/>
              </a:lnSpc>
            </a:pPr>
            <a:r>
              <a:rPr lang="en-US" sz="2400" dirty="0">
                <a:solidFill>
                  <a:srgbClr val="333333"/>
                </a:solidFill>
                <a:latin typeface="-apple-system"/>
              </a:rPr>
              <a:t>- USB and PCI connected devices</a:t>
            </a:r>
            <a:endParaRPr lang="en-US" sz="2400" b="0" i="0" u="none" strike="noStrike" dirty="0">
              <a:solidFill>
                <a:srgbClr val="333333"/>
              </a:solidFill>
              <a:effectLst/>
              <a:latin typeface="-apple-system"/>
            </a:endParaRP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131</a:t>
            </a:fld>
            <a:endParaRPr lang="zh-TW" altLang="en-US"/>
          </a:p>
        </p:txBody>
      </p:sp>
    </p:spTree>
    <p:extLst>
      <p:ext uri="{BB962C8B-B14F-4D97-AF65-F5344CB8AC3E}">
        <p14:creationId xmlns:p14="http://schemas.microsoft.com/office/powerpoint/2010/main" val="16838675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Process Enumeration</a:t>
            </a:r>
          </a:p>
        </p:txBody>
      </p:sp>
      <p:sp>
        <p:nvSpPr>
          <p:cNvPr id="3" name="Rectangle 2">
            <a:extLst>
              <a:ext uri="{FF2B5EF4-FFF2-40B4-BE49-F238E27FC236}">
                <a16:creationId xmlns:a16="http://schemas.microsoft.com/office/drawing/2014/main" id="{8E7D0BB0-5DB4-BB47-A13C-2C6CA4454418}"/>
              </a:ext>
            </a:extLst>
          </p:cNvPr>
          <p:cNvSpPr/>
          <p:nvPr/>
        </p:nvSpPr>
        <p:spPr>
          <a:xfrm>
            <a:off x="652139" y="1684235"/>
            <a:ext cx="10887722" cy="2862322"/>
          </a:xfrm>
          <a:prstGeom prst="rect">
            <a:avLst/>
          </a:prstGeom>
        </p:spPr>
        <p:txBody>
          <a:bodyPr wrap="square">
            <a:spAutoFit/>
          </a:bodyPr>
          <a:lstStyle/>
          <a:p>
            <a:pPr marL="342900" indent="-342900">
              <a:lnSpc>
                <a:spcPct val="150000"/>
              </a:lnSpc>
              <a:buFontTx/>
              <a:buChar char="-"/>
            </a:pPr>
            <a:r>
              <a:rPr lang="en-US" sz="2400" dirty="0">
                <a:solidFill>
                  <a:srgbClr val="333333"/>
                </a:solidFill>
                <a:latin typeface="-apple-system"/>
              </a:rPr>
              <a:t>This is used to </a:t>
            </a:r>
            <a:r>
              <a:rPr lang="en-US" sz="2400" b="1" dirty="0">
                <a:solidFill>
                  <a:srgbClr val="333333"/>
                </a:solidFill>
                <a:latin typeface="-apple-system"/>
              </a:rPr>
              <a:t>prevent multiple executions</a:t>
            </a:r>
            <a:r>
              <a:rPr lang="en-US" sz="2400" dirty="0">
                <a:solidFill>
                  <a:srgbClr val="333333"/>
                </a:solidFill>
                <a:latin typeface="-apple-system"/>
              </a:rPr>
              <a:t> of the same malware (e.g., by the </a:t>
            </a:r>
            <a:r>
              <a:rPr lang="en-US" sz="2400" dirty="0" err="1">
                <a:solidFill>
                  <a:srgbClr val="333333"/>
                </a:solidFill>
                <a:latin typeface="-apple-system"/>
              </a:rPr>
              <a:t>Mirai</a:t>
            </a:r>
            <a:r>
              <a:rPr lang="en-US" sz="2400" dirty="0">
                <a:solidFill>
                  <a:srgbClr val="333333"/>
                </a:solidFill>
                <a:latin typeface="-apple-system"/>
              </a:rPr>
              <a:t> family)</a:t>
            </a:r>
          </a:p>
          <a:p>
            <a:pPr marL="342900" indent="-342900">
              <a:lnSpc>
                <a:spcPct val="150000"/>
              </a:lnSpc>
              <a:buFontTx/>
              <a:buChar char="-"/>
            </a:pPr>
            <a:r>
              <a:rPr lang="en-US" sz="2400" dirty="0">
                <a:solidFill>
                  <a:srgbClr val="333333"/>
                </a:solidFill>
                <a:latin typeface="-apple-system"/>
              </a:rPr>
              <a:t>For example, 67 samples of the </a:t>
            </a:r>
            <a:r>
              <a:rPr lang="en-US" sz="2400" dirty="0" err="1">
                <a:solidFill>
                  <a:srgbClr val="333333"/>
                </a:solidFill>
                <a:latin typeface="-apple-system"/>
              </a:rPr>
              <a:t>BitcoinMiner</a:t>
            </a:r>
            <a:r>
              <a:rPr lang="en-US" sz="2400" dirty="0">
                <a:solidFill>
                  <a:srgbClr val="333333"/>
                </a:solidFill>
                <a:latin typeface="-apple-system"/>
              </a:rPr>
              <a:t> family invoke </a:t>
            </a:r>
            <a:r>
              <a:rPr lang="en-US" sz="2400" dirty="0" err="1">
                <a:solidFill>
                  <a:srgbClr val="333333"/>
                </a:solidFill>
                <a:latin typeface="-apple-system"/>
              </a:rPr>
              <a:t>ps</a:t>
            </a:r>
            <a:r>
              <a:rPr lang="en-US" sz="2400" dirty="0">
                <a:solidFill>
                  <a:srgbClr val="333333"/>
                </a:solidFill>
                <a:latin typeface="-apple-system"/>
              </a:rPr>
              <a:t> and then try to kill other crypto-miner processes that may interfere with their malicious </a:t>
            </a:r>
            <a:r>
              <a:rPr lang="en-US" sz="2400" dirty="0" smtClean="0">
                <a:solidFill>
                  <a:srgbClr val="333333"/>
                </a:solidFill>
                <a:latin typeface="-apple-system"/>
              </a:rPr>
              <a:t>activity</a:t>
            </a:r>
            <a:r>
              <a:rPr lang="zh-TW" altLang="en-US" sz="2400" dirty="0" smtClean="0">
                <a:solidFill>
                  <a:srgbClr val="333333"/>
                </a:solidFill>
                <a:latin typeface="-apple-system"/>
              </a:rPr>
              <a:t> 砍掉其他的貨幣惡意程式</a:t>
            </a:r>
            <a:endParaRPr lang="en-US" sz="2400" dirty="0">
              <a:solidFill>
                <a:srgbClr val="333333"/>
              </a:solidFill>
              <a:latin typeface="-apple-system"/>
            </a:endParaRPr>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132</a:t>
            </a:fld>
            <a:endParaRPr lang="zh-TW" altLang="en-US"/>
          </a:p>
        </p:txBody>
      </p:sp>
    </p:spTree>
    <p:extLst>
      <p:ext uri="{BB962C8B-B14F-4D97-AF65-F5344CB8AC3E}">
        <p14:creationId xmlns:p14="http://schemas.microsoft.com/office/powerpoint/2010/main" val="146719856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Information Gathering – Configuration Files</a:t>
            </a:r>
          </a:p>
        </p:txBody>
      </p:sp>
      <p:sp>
        <p:nvSpPr>
          <p:cNvPr id="4" name="Content Placeholder 2">
            <a:extLst>
              <a:ext uri="{FF2B5EF4-FFF2-40B4-BE49-F238E27FC236}">
                <a16:creationId xmlns:a16="http://schemas.microsoft.com/office/drawing/2014/main" id="{14F6002B-F0AA-724C-97B3-58DD21731FAB}"/>
              </a:ext>
            </a:extLst>
          </p:cNvPr>
          <p:cNvSpPr>
            <a:spLocks noGrp="1"/>
          </p:cNvSpPr>
          <p:nvPr>
            <p:ph idx="1"/>
          </p:nvPr>
        </p:nvSpPr>
        <p:spPr>
          <a:xfrm>
            <a:off x="785673" y="1468746"/>
            <a:ext cx="4931546" cy="4417149"/>
          </a:xfrm>
          <a:ln>
            <a:noFill/>
          </a:ln>
        </p:spPr>
        <p:txBody>
          <a:bodyPr>
            <a:normAutofit fontScale="70000" lnSpcReduction="20000"/>
          </a:bodyPr>
          <a:lstStyle/>
          <a:p>
            <a:pPr>
              <a:lnSpc>
                <a:spcPct val="160000"/>
              </a:lnSpc>
            </a:pPr>
            <a:r>
              <a:rPr lang="en-US" dirty="0"/>
              <a:t>with /</a:t>
            </a:r>
            <a:r>
              <a:rPr lang="en-US" dirty="0" err="1"/>
              <a:t>etc</a:t>
            </a:r>
            <a:r>
              <a:rPr lang="en-US" dirty="0"/>
              <a:t>/</a:t>
            </a:r>
            <a:r>
              <a:rPr lang="en-US" dirty="0" err="1"/>
              <a:t>resolv.conf</a:t>
            </a:r>
            <a:r>
              <a:rPr lang="en-US" dirty="0"/>
              <a:t> (the DNS resolver) or /</a:t>
            </a:r>
            <a:r>
              <a:rPr lang="en-US" dirty="0" err="1"/>
              <a:t>etc</a:t>
            </a:r>
            <a:r>
              <a:rPr lang="en-US" dirty="0"/>
              <a:t>/hosts (the mapping between hosts and IP addresses).</a:t>
            </a:r>
          </a:p>
          <a:p>
            <a:pPr>
              <a:lnSpc>
                <a:spcPct val="160000"/>
              </a:lnSpc>
            </a:pPr>
            <a:r>
              <a:rPr lang="en-US" dirty="0"/>
              <a:t>/</a:t>
            </a:r>
            <a:r>
              <a:rPr lang="en-US" dirty="0" err="1"/>
              <a:t>etc</a:t>
            </a:r>
            <a:r>
              <a:rPr lang="en-US" dirty="0"/>
              <a:t>/</a:t>
            </a:r>
            <a:r>
              <a:rPr lang="en-US" dirty="0" err="1"/>
              <a:t>passwd</a:t>
            </a:r>
            <a:r>
              <a:rPr lang="en-US" dirty="0"/>
              <a:t> (list of registered accounts)</a:t>
            </a:r>
          </a:p>
          <a:p>
            <a:pPr>
              <a:lnSpc>
                <a:spcPct val="160000"/>
              </a:lnSpc>
            </a:pPr>
            <a:r>
              <a:rPr lang="en-US" dirty="0"/>
              <a:t>Flooder samples use it to check for the presence of a </a:t>
            </a:r>
            <a:r>
              <a:rPr lang="en-US" b="1" dirty="0"/>
              <a:t>backdoor account </a:t>
            </a:r>
            <a:r>
              <a:rPr lang="en-US" dirty="0"/>
              <a:t>on the system. If not found, they add a new user by directly writing to /</a:t>
            </a:r>
            <a:r>
              <a:rPr lang="en-US" dirty="0" err="1"/>
              <a:t>etc</a:t>
            </a:r>
            <a:r>
              <a:rPr lang="en-US" dirty="0"/>
              <a:t>/</a:t>
            </a:r>
            <a:r>
              <a:rPr lang="en-US" dirty="0" err="1"/>
              <a:t>passwd</a:t>
            </a:r>
            <a:r>
              <a:rPr lang="en-US" dirty="0"/>
              <a:t> and /</a:t>
            </a:r>
            <a:r>
              <a:rPr lang="en-US" dirty="0" err="1"/>
              <a:t>etc</a:t>
            </a:r>
            <a:r>
              <a:rPr lang="en-US" dirty="0"/>
              <a:t>/shadow.</a:t>
            </a:r>
          </a:p>
          <a:p>
            <a:pPr marL="0" indent="0">
              <a:lnSpc>
                <a:spcPct val="150000"/>
              </a:lnSpc>
              <a:buNone/>
            </a:pPr>
            <a:endParaRPr lang="en-US" sz="2400" dirty="0"/>
          </a:p>
        </p:txBody>
      </p:sp>
      <p:pic>
        <p:nvPicPr>
          <p:cNvPr id="6" name="Picture 5" descr="A screenshot of a cell phone&#10;&#10;Description automatically generated">
            <a:extLst>
              <a:ext uri="{FF2B5EF4-FFF2-40B4-BE49-F238E27FC236}">
                <a16:creationId xmlns:a16="http://schemas.microsoft.com/office/drawing/2014/main" id="{4377E712-A40B-A74F-8360-68503647E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118" y="1349405"/>
            <a:ext cx="5818047" cy="5123525"/>
          </a:xfrm>
          <a:prstGeom prst="rect">
            <a:avLst/>
          </a:prstGeom>
        </p:spPr>
      </p:pic>
      <p:sp>
        <p:nvSpPr>
          <p:cNvPr id="3" name="投影片編號版面配置區 2"/>
          <p:cNvSpPr>
            <a:spLocks noGrp="1"/>
          </p:cNvSpPr>
          <p:nvPr>
            <p:ph type="sldNum" sz="quarter" idx="12"/>
          </p:nvPr>
        </p:nvSpPr>
        <p:spPr/>
        <p:txBody>
          <a:bodyPr/>
          <a:lstStyle/>
          <a:p>
            <a:fld id="{77D1BCE1-CA20-4848-BB9E-9A4332B2FF9D}" type="slidenum">
              <a:rPr lang="zh-TW" altLang="en-US" smtClean="0"/>
              <a:t>133</a:t>
            </a:fld>
            <a:endParaRPr lang="zh-TW" altLang="en-US"/>
          </a:p>
        </p:txBody>
      </p:sp>
    </p:spTree>
    <p:extLst>
      <p:ext uri="{BB962C8B-B14F-4D97-AF65-F5344CB8AC3E}">
        <p14:creationId xmlns:p14="http://schemas.microsoft.com/office/powerpoint/2010/main" val="179002704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a:bodyPr>
          <a:lstStyle/>
          <a:p>
            <a:pPr algn="ctr"/>
            <a:r>
              <a:rPr lang="en-US" altLang="zh-TW" b="1" dirty="0">
                <a:latin typeface="+mn-lt"/>
                <a:ea typeface="+mn-ea"/>
              </a:rPr>
              <a:t>Evasion</a:t>
            </a:r>
            <a:endParaRPr lang="zh-TW" altLang="en-US" b="1" dirty="0">
              <a:latin typeface="+mn-lt"/>
              <a:ea typeface="+mn-ea"/>
            </a:endParaRP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134</a:t>
            </a:fld>
            <a:endParaRPr lang="zh-TW" altLang="en-US"/>
          </a:p>
        </p:txBody>
      </p:sp>
    </p:spTree>
    <p:extLst>
      <p:ext uri="{BB962C8B-B14F-4D97-AF65-F5344CB8AC3E}">
        <p14:creationId xmlns:p14="http://schemas.microsoft.com/office/powerpoint/2010/main" val="35699178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0860" y="1524708"/>
            <a:ext cx="11191164" cy="3952813"/>
          </a:xfrm>
        </p:spPr>
        <p:txBody>
          <a:bodyPr>
            <a:noAutofit/>
          </a:bodyPr>
          <a:lstStyle/>
          <a:p>
            <a:pPr marL="0" indent="0">
              <a:lnSpc>
                <a:spcPct val="150000"/>
              </a:lnSpc>
              <a:buNone/>
            </a:pPr>
            <a:r>
              <a:rPr lang="en-US" dirty="0"/>
              <a:t>The purpose of evasion is to hide the malicious behavior and remain undetected as long as possible.</a:t>
            </a:r>
          </a:p>
          <a:p>
            <a:pPr marL="0" indent="0">
              <a:lnSpc>
                <a:spcPct val="150000"/>
              </a:lnSpc>
              <a:buNone/>
            </a:pPr>
            <a:r>
              <a:rPr lang="en-US" dirty="0"/>
              <a:t>This typically requires the sample to detect the </a:t>
            </a:r>
            <a:r>
              <a:rPr lang="en-US" b="1" dirty="0"/>
              <a:t>presence of analysis tools</a:t>
            </a:r>
            <a:r>
              <a:rPr lang="en-US" dirty="0"/>
              <a:t>, or to distinguish whether it is running within an </a:t>
            </a:r>
            <a:r>
              <a:rPr lang="en-US" b="1" dirty="0"/>
              <a:t>analysis environment </a:t>
            </a:r>
            <a:r>
              <a:rPr lang="en-US" dirty="0"/>
              <a:t>or on a </a:t>
            </a:r>
            <a:r>
              <a:rPr lang="en-US" b="1" dirty="0"/>
              <a:t>real target </a:t>
            </a:r>
            <a:r>
              <a:rPr lang="en-US" dirty="0"/>
              <a:t>device.</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135</a:t>
            </a:fld>
            <a:endParaRPr lang="zh-TW" altLang="en-US"/>
          </a:p>
        </p:txBody>
      </p:sp>
    </p:spTree>
    <p:extLst>
      <p:ext uri="{BB962C8B-B14F-4D97-AF65-F5344CB8AC3E}">
        <p14:creationId xmlns:p14="http://schemas.microsoft.com/office/powerpoint/2010/main" val="19611604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469F72C7-B83D-C641-BC5D-B4C265EF9B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714" y="786290"/>
            <a:ext cx="9120572" cy="5285420"/>
          </a:xfrm>
          <a:prstGeom prst="rect">
            <a:avLst/>
          </a:prstGeom>
        </p:spPr>
      </p:pic>
      <p:sp>
        <p:nvSpPr>
          <p:cNvPr id="2" name="投影片編號版面配置區 1"/>
          <p:cNvSpPr>
            <a:spLocks noGrp="1"/>
          </p:cNvSpPr>
          <p:nvPr>
            <p:ph type="sldNum" sz="quarter" idx="12"/>
          </p:nvPr>
        </p:nvSpPr>
        <p:spPr/>
        <p:txBody>
          <a:bodyPr/>
          <a:lstStyle/>
          <a:p>
            <a:fld id="{77D1BCE1-CA20-4848-BB9E-9A4332B2FF9D}" type="slidenum">
              <a:rPr lang="zh-TW" altLang="en-US" smtClean="0"/>
              <a:t>136</a:t>
            </a:fld>
            <a:endParaRPr lang="zh-TW" altLang="en-US"/>
          </a:p>
        </p:txBody>
      </p:sp>
    </p:spTree>
    <p:extLst>
      <p:ext uri="{BB962C8B-B14F-4D97-AF65-F5344CB8AC3E}">
        <p14:creationId xmlns:p14="http://schemas.microsoft.com/office/powerpoint/2010/main" val="298980763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Evasion – Sandbox Detection</a:t>
            </a:r>
          </a:p>
        </p:txBody>
      </p:sp>
      <p:pic>
        <p:nvPicPr>
          <p:cNvPr id="5" name="Picture 4" descr="A screenshot of a cell phone&#10;&#10;Description automatically generated">
            <a:extLst>
              <a:ext uri="{FF2B5EF4-FFF2-40B4-BE49-F238E27FC236}">
                <a16:creationId xmlns:a16="http://schemas.microsoft.com/office/drawing/2014/main" id="{39E0254E-B748-B04A-A2CD-FA4A1FF4D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032" y="1242874"/>
            <a:ext cx="7857016" cy="4042930"/>
          </a:xfrm>
          <a:prstGeom prst="rect">
            <a:avLst/>
          </a:prstGeom>
        </p:spPr>
      </p:pic>
      <p:sp>
        <p:nvSpPr>
          <p:cNvPr id="9" name="Rectangle 8">
            <a:extLst>
              <a:ext uri="{FF2B5EF4-FFF2-40B4-BE49-F238E27FC236}">
                <a16:creationId xmlns:a16="http://schemas.microsoft.com/office/drawing/2014/main" id="{6D1121F9-EBD0-3E4D-8A85-6DE98FF9EAEC}"/>
              </a:ext>
            </a:extLst>
          </p:cNvPr>
          <p:cNvSpPr/>
          <p:nvPr/>
        </p:nvSpPr>
        <p:spPr>
          <a:xfrm>
            <a:off x="1787370" y="5489991"/>
            <a:ext cx="8966908" cy="967957"/>
          </a:xfrm>
          <a:prstGeom prst="rect">
            <a:avLst/>
          </a:prstGeom>
        </p:spPr>
        <p:txBody>
          <a:bodyPr wrap="square">
            <a:spAutoFit/>
          </a:bodyPr>
          <a:lstStyle/>
          <a:p>
            <a:pPr>
              <a:lnSpc>
                <a:spcPct val="150000"/>
              </a:lnSpc>
            </a:pPr>
            <a:r>
              <a:rPr lang="en-US" sz="2000" dirty="0">
                <a:solidFill>
                  <a:srgbClr val="333333"/>
                </a:solidFill>
                <a:latin typeface="-apple-system"/>
              </a:rPr>
              <a:t>It is also interesting to note how some samples simply decide to exit when they detect they are running in a virtual environment</a:t>
            </a:r>
            <a:endParaRPr lang="en-US" sz="2000"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137</a:t>
            </a:fld>
            <a:endParaRPr lang="zh-TW" altLang="en-US"/>
          </a:p>
        </p:txBody>
      </p:sp>
    </p:spTree>
    <p:extLst>
      <p:ext uri="{BB962C8B-B14F-4D97-AF65-F5344CB8AC3E}">
        <p14:creationId xmlns:p14="http://schemas.microsoft.com/office/powerpoint/2010/main" val="92095296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Evasion – Sandbox Detection</a:t>
            </a:r>
          </a:p>
        </p:txBody>
      </p:sp>
      <p:pic>
        <p:nvPicPr>
          <p:cNvPr id="5" name="Picture 4" descr="A screenshot of a cell phone&#10;&#10;Description automatically generated">
            <a:extLst>
              <a:ext uri="{FF2B5EF4-FFF2-40B4-BE49-F238E27FC236}">
                <a16:creationId xmlns:a16="http://schemas.microsoft.com/office/drawing/2014/main" id="{39E0254E-B748-B04A-A2CD-FA4A1FF4D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032" y="1242874"/>
            <a:ext cx="7857016" cy="4042930"/>
          </a:xfrm>
          <a:prstGeom prst="rect">
            <a:avLst/>
          </a:prstGeom>
        </p:spPr>
      </p:pic>
      <p:sp>
        <p:nvSpPr>
          <p:cNvPr id="9" name="Rectangle 8">
            <a:extLst>
              <a:ext uri="{FF2B5EF4-FFF2-40B4-BE49-F238E27FC236}">
                <a16:creationId xmlns:a16="http://schemas.microsoft.com/office/drawing/2014/main" id="{6D1121F9-EBD0-3E4D-8A85-6DE98FF9EAEC}"/>
              </a:ext>
            </a:extLst>
          </p:cNvPr>
          <p:cNvSpPr/>
          <p:nvPr/>
        </p:nvSpPr>
        <p:spPr>
          <a:xfrm>
            <a:off x="1787370" y="5489991"/>
            <a:ext cx="8966908" cy="967957"/>
          </a:xfrm>
          <a:prstGeom prst="rect">
            <a:avLst/>
          </a:prstGeom>
        </p:spPr>
        <p:txBody>
          <a:bodyPr wrap="square">
            <a:spAutoFit/>
          </a:bodyPr>
          <a:lstStyle/>
          <a:p>
            <a:pPr>
              <a:lnSpc>
                <a:spcPct val="150000"/>
              </a:lnSpc>
            </a:pPr>
            <a:r>
              <a:rPr lang="en-US" sz="2000" dirty="0">
                <a:solidFill>
                  <a:srgbClr val="333333"/>
                </a:solidFill>
                <a:latin typeface="-apple-system"/>
              </a:rPr>
              <a:t>It is also interesting to note how some samples simply decide to exit when they detect they are running in a virtual environment</a:t>
            </a:r>
            <a:endParaRPr lang="en-US" sz="2000"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138</a:t>
            </a:fld>
            <a:endParaRPr lang="zh-TW" altLang="en-US"/>
          </a:p>
        </p:txBody>
      </p:sp>
    </p:spTree>
    <p:extLst>
      <p:ext uri="{BB962C8B-B14F-4D97-AF65-F5344CB8AC3E}">
        <p14:creationId xmlns:p14="http://schemas.microsoft.com/office/powerpoint/2010/main" val="241147715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Evasion – Processes Enumeration</a:t>
            </a:r>
          </a:p>
        </p:txBody>
      </p:sp>
      <p:sp>
        <p:nvSpPr>
          <p:cNvPr id="9" name="Rectangle 8">
            <a:extLst>
              <a:ext uri="{FF2B5EF4-FFF2-40B4-BE49-F238E27FC236}">
                <a16:creationId xmlns:a16="http://schemas.microsoft.com/office/drawing/2014/main" id="{6D1121F9-EBD0-3E4D-8A85-6DE98FF9EAEC}"/>
              </a:ext>
            </a:extLst>
          </p:cNvPr>
          <p:cNvSpPr/>
          <p:nvPr/>
        </p:nvSpPr>
        <p:spPr>
          <a:xfrm>
            <a:off x="455720" y="1671361"/>
            <a:ext cx="11280560" cy="3682226"/>
          </a:xfrm>
          <a:prstGeom prst="rect">
            <a:avLst/>
          </a:prstGeom>
        </p:spPr>
        <p:txBody>
          <a:bodyPr wrap="square">
            <a:spAutoFit/>
          </a:bodyPr>
          <a:lstStyle/>
          <a:p>
            <a:pPr marL="285750" indent="-285750">
              <a:lnSpc>
                <a:spcPct val="200000"/>
              </a:lnSpc>
              <a:buFontTx/>
              <a:buChar char="-"/>
            </a:pPr>
            <a:r>
              <a:rPr lang="en-US" sz="2400" dirty="0"/>
              <a:t>It is common in Windows to evade analysis by verifying the presence of a particular set of processes</a:t>
            </a:r>
          </a:p>
          <a:p>
            <a:pPr marL="285750" indent="-285750">
              <a:lnSpc>
                <a:spcPct val="200000"/>
              </a:lnSpc>
              <a:buFontTx/>
              <a:buChar char="-"/>
            </a:pPr>
            <a:r>
              <a:rPr lang="en-US" sz="2400" dirty="0"/>
              <a:t>259 samples that perform a full scan of the /proc/&lt;PID&gt; directories</a:t>
            </a:r>
          </a:p>
          <a:p>
            <a:pPr marL="285750" indent="-285750">
              <a:lnSpc>
                <a:spcPct val="200000"/>
              </a:lnSpc>
              <a:buFontTx/>
              <a:buChar char="-"/>
            </a:pPr>
            <a:r>
              <a:rPr lang="en-US" sz="2400" dirty="0"/>
              <a:t>none of the samples appeared to perform these scans for evasive purposes but instead to test if the machine was already infected or to identify target processes to kill</a:t>
            </a: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139</a:t>
            </a:fld>
            <a:endParaRPr lang="zh-TW" altLang="en-US"/>
          </a:p>
        </p:txBody>
      </p:sp>
    </p:spTree>
    <p:extLst>
      <p:ext uri="{BB962C8B-B14F-4D97-AF65-F5344CB8AC3E}">
        <p14:creationId xmlns:p14="http://schemas.microsoft.com/office/powerpoint/2010/main" val="414112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lnSpc>
                <a:spcPct val="150000"/>
              </a:lnSpc>
              <a:buNone/>
            </a:pPr>
            <a:r>
              <a:rPr lang="en-US" altLang="zh-TW" sz="3200" dirty="0"/>
              <a:t>Without the proper information about the target (unfortunately, program binaries do not specify </a:t>
            </a:r>
            <a:r>
              <a:rPr lang="en-US" altLang="zh-TW" sz="3200" b="1" dirty="0"/>
              <a:t>where they were supposed to run</a:t>
            </a:r>
            <a:r>
              <a:rPr lang="en-US" altLang="zh-TW" sz="3200" dirty="0"/>
              <a:t>) it is very hard to properly configure the right execution environment.</a:t>
            </a:r>
            <a:endParaRPr lang="zh-TW" altLang="en-US" sz="3200" dirty="0"/>
          </a:p>
        </p:txBody>
      </p:sp>
      <p:sp>
        <p:nvSpPr>
          <p:cNvPr id="4" name="標題 3"/>
          <p:cNvSpPr>
            <a:spLocks noGrp="1"/>
          </p:cNvSpPr>
          <p:nvPr>
            <p:ph type="title"/>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14</a:t>
            </a:fld>
            <a:endParaRPr lang="zh-TW" altLang="en-US"/>
          </a:p>
        </p:txBody>
      </p:sp>
    </p:spTree>
    <p:extLst>
      <p:ext uri="{BB962C8B-B14F-4D97-AF65-F5344CB8AC3E}">
        <p14:creationId xmlns:p14="http://schemas.microsoft.com/office/powerpoint/2010/main" val="264151953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Evasion – Anti-Debugging</a:t>
            </a:r>
          </a:p>
        </p:txBody>
      </p:sp>
      <p:sp>
        <p:nvSpPr>
          <p:cNvPr id="4" name="Rectangle 3">
            <a:extLst>
              <a:ext uri="{FF2B5EF4-FFF2-40B4-BE49-F238E27FC236}">
                <a16:creationId xmlns:a16="http://schemas.microsoft.com/office/drawing/2014/main" id="{5428562A-127A-F949-8D0F-C9F49A77005B}"/>
              </a:ext>
            </a:extLst>
          </p:cNvPr>
          <p:cNvSpPr/>
          <p:nvPr/>
        </p:nvSpPr>
        <p:spPr>
          <a:xfrm>
            <a:off x="491230" y="1468746"/>
            <a:ext cx="11182905" cy="1429622"/>
          </a:xfrm>
          <a:prstGeom prst="rect">
            <a:avLst/>
          </a:prstGeom>
        </p:spPr>
        <p:txBody>
          <a:bodyPr wrap="square">
            <a:spAutoFit/>
          </a:bodyPr>
          <a:lstStyle/>
          <a:p>
            <a:pPr>
              <a:lnSpc>
                <a:spcPct val="150000"/>
              </a:lnSpc>
            </a:pPr>
            <a:r>
              <a:rPr lang="en-US" sz="2000" dirty="0">
                <a:solidFill>
                  <a:srgbClr val="333333"/>
                </a:solidFill>
                <a:latin typeface="-apple-system"/>
              </a:rPr>
              <a:t>As a given process can only have </a:t>
            </a:r>
            <a:r>
              <a:rPr lang="en-US" sz="2000" b="1" dirty="0">
                <a:solidFill>
                  <a:srgbClr val="333333"/>
                </a:solidFill>
                <a:latin typeface="-apple-system"/>
              </a:rPr>
              <a:t>at most one debugger</a:t>
            </a:r>
            <a:r>
              <a:rPr lang="en-US" sz="2000" dirty="0">
                <a:solidFill>
                  <a:srgbClr val="333333"/>
                </a:solidFill>
                <a:latin typeface="-apple-system"/>
              </a:rPr>
              <a:t> attached to it, one common evasion technique used by malware consists of invoking the </a:t>
            </a:r>
            <a:r>
              <a:rPr lang="en-US" sz="2000" dirty="0" err="1">
                <a:solidFill>
                  <a:srgbClr val="333333"/>
                </a:solidFill>
                <a:latin typeface="-apple-system"/>
              </a:rPr>
              <a:t>ptrace</a:t>
            </a:r>
            <a:r>
              <a:rPr lang="en-US" sz="2000" dirty="0">
                <a:solidFill>
                  <a:srgbClr val="333333"/>
                </a:solidFill>
                <a:latin typeface="-apple-system"/>
              </a:rPr>
              <a:t> system call with flags </a:t>
            </a:r>
            <a:r>
              <a:rPr lang="en-US" sz="2000" b="1" dirty="0">
                <a:solidFill>
                  <a:srgbClr val="333333"/>
                </a:solidFill>
                <a:latin typeface="-apple-system"/>
              </a:rPr>
              <a:t>PTRACE_TRACEME or PTRACE_ATTACH on themselves</a:t>
            </a:r>
            <a:endParaRPr lang="en-US" sz="2000" dirty="0"/>
          </a:p>
        </p:txBody>
      </p:sp>
      <p:pic>
        <p:nvPicPr>
          <p:cNvPr id="5" name="Picture 4">
            <a:extLst>
              <a:ext uri="{FF2B5EF4-FFF2-40B4-BE49-F238E27FC236}">
                <a16:creationId xmlns:a16="http://schemas.microsoft.com/office/drawing/2014/main" id="{FFB5BF4C-1D20-E942-B8E6-40D57B0A4530}"/>
              </a:ext>
            </a:extLst>
          </p:cNvPr>
          <p:cNvPicPr>
            <a:picLocks noChangeAspect="1"/>
          </p:cNvPicPr>
          <p:nvPr/>
        </p:nvPicPr>
        <p:blipFill>
          <a:blip r:embed="rId3"/>
          <a:stretch>
            <a:fillRect/>
          </a:stretch>
        </p:blipFill>
        <p:spPr>
          <a:xfrm>
            <a:off x="2120098" y="3290286"/>
            <a:ext cx="7277100" cy="2514600"/>
          </a:xfrm>
          <a:prstGeom prst="rect">
            <a:avLst/>
          </a:prstGeom>
          <a:ln>
            <a:noFill/>
          </a:ln>
          <a:effectLst>
            <a:outerShdw blurRad="190500" algn="tl" rotWithShape="0">
              <a:srgbClr val="000000">
                <a:alpha val="70000"/>
              </a:srgbClr>
            </a:outerShdw>
          </a:effectLst>
        </p:spPr>
      </p:pic>
      <p:sp>
        <p:nvSpPr>
          <p:cNvPr id="6" name="Rectangle 5">
            <a:extLst>
              <a:ext uri="{FF2B5EF4-FFF2-40B4-BE49-F238E27FC236}">
                <a16:creationId xmlns:a16="http://schemas.microsoft.com/office/drawing/2014/main" id="{A16A570E-FB04-9C43-83F1-2F8F75014C3B}"/>
              </a:ext>
            </a:extLst>
          </p:cNvPr>
          <p:cNvSpPr/>
          <p:nvPr/>
        </p:nvSpPr>
        <p:spPr>
          <a:xfrm>
            <a:off x="719091" y="5996749"/>
            <a:ext cx="10348404" cy="400110"/>
          </a:xfrm>
          <a:prstGeom prst="rect">
            <a:avLst/>
          </a:prstGeom>
        </p:spPr>
        <p:txBody>
          <a:bodyPr wrap="square">
            <a:spAutoFit/>
          </a:bodyPr>
          <a:lstStyle/>
          <a:p>
            <a:r>
              <a:rPr lang="en-US" sz="2000" dirty="0">
                <a:solidFill>
                  <a:srgbClr val="333333"/>
                </a:solidFill>
                <a:latin typeface="-apple-system"/>
              </a:rPr>
              <a:t>Detect if another debugger is already attached or prevent it to do so while the sample is running.</a:t>
            </a:r>
            <a:endParaRPr lang="en-US" sz="2000"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140</a:t>
            </a:fld>
            <a:endParaRPr lang="zh-TW" altLang="en-US"/>
          </a:p>
        </p:txBody>
      </p:sp>
    </p:spTree>
    <p:extLst>
      <p:ext uri="{BB962C8B-B14F-4D97-AF65-F5344CB8AC3E}">
        <p14:creationId xmlns:p14="http://schemas.microsoft.com/office/powerpoint/2010/main" val="273883486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Evasion – Anti-Debugging</a:t>
            </a:r>
          </a:p>
        </p:txBody>
      </p:sp>
      <p:sp>
        <p:nvSpPr>
          <p:cNvPr id="4" name="Rectangle 3">
            <a:extLst>
              <a:ext uri="{FF2B5EF4-FFF2-40B4-BE49-F238E27FC236}">
                <a16:creationId xmlns:a16="http://schemas.microsoft.com/office/drawing/2014/main" id="{5428562A-127A-F949-8D0F-C9F49A77005B}"/>
              </a:ext>
            </a:extLst>
          </p:cNvPr>
          <p:cNvSpPr/>
          <p:nvPr/>
        </p:nvSpPr>
        <p:spPr>
          <a:xfrm>
            <a:off x="571129" y="1779464"/>
            <a:ext cx="11182905" cy="1143070"/>
          </a:xfrm>
          <a:prstGeom prst="rect">
            <a:avLst/>
          </a:prstGeom>
        </p:spPr>
        <p:txBody>
          <a:bodyPr wrap="square">
            <a:spAutoFit/>
          </a:bodyPr>
          <a:lstStyle/>
          <a:p>
            <a:pPr>
              <a:lnSpc>
                <a:spcPct val="150000"/>
              </a:lnSpc>
            </a:pPr>
            <a:r>
              <a:rPr lang="en-US" sz="2400" dirty="0"/>
              <a:t>It is important to note that the tracing system we use in our sandbox is based on kernel probes, and it cannot be detected or tampered with by using anti-debugging techniques.</a:t>
            </a: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141</a:t>
            </a:fld>
            <a:endParaRPr lang="zh-TW" altLang="en-US"/>
          </a:p>
        </p:txBody>
      </p:sp>
    </p:spTree>
    <p:extLst>
      <p:ext uri="{BB962C8B-B14F-4D97-AF65-F5344CB8AC3E}">
        <p14:creationId xmlns:p14="http://schemas.microsoft.com/office/powerpoint/2010/main" val="154718815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Evasion – Execution</a:t>
            </a:r>
          </a:p>
        </p:txBody>
      </p:sp>
      <p:sp>
        <p:nvSpPr>
          <p:cNvPr id="4" name="Rectangle 3">
            <a:extLst>
              <a:ext uri="{FF2B5EF4-FFF2-40B4-BE49-F238E27FC236}">
                <a16:creationId xmlns:a16="http://schemas.microsoft.com/office/drawing/2014/main" id="{5428562A-127A-F949-8D0F-C9F49A77005B}"/>
              </a:ext>
            </a:extLst>
          </p:cNvPr>
          <p:cNvSpPr/>
          <p:nvPr/>
        </p:nvSpPr>
        <p:spPr>
          <a:xfrm>
            <a:off x="571129" y="1779464"/>
            <a:ext cx="11182905" cy="3682226"/>
          </a:xfrm>
          <a:prstGeom prst="rect">
            <a:avLst/>
          </a:prstGeom>
        </p:spPr>
        <p:txBody>
          <a:bodyPr wrap="square">
            <a:spAutoFit/>
          </a:bodyPr>
          <a:lstStyle/>
          <a:p>
            <a:pPr marL="285750" indent="-285750">
              <a:lnSpc>
                <a:spcPct val="200000"/>
              </a:lnSpc>
              <a:buFontTx/>
              <a:buChar char="-"/>
            </a:pPr>
            <a:r>
              <a:rPr lang="en-US" sz="2400" dirty="0" err="1"/>
              <a:t>DnsAmp</a:t>
            </a:r>
            <a:r>
              <a:rPr lang="en-US" sz="2400" dirty="0"/>
              <a:t> malware family that did not manifest any behavior, except from </a:t>
            </a:r>
            <a:r>
              <a:rPr lang="en-US" sz="2400" b="1" dirty="0"/>
              <a:t>comparing their own file name with a hardcoded string</a:t>
            </a:r>
          </a:p>
          <a:p>
            <a:pPr marL="285750" indent="-285750">
              <a:lnSpc>
                <a:spcPct val="200000"/>
              </a:lnSpc>
              <a:buFontTx/>
              <a:buChar char="-"/>
            </a:pPr>
            <a:r>
              <a:rPr lang="en-US" sz="2400" dirty="0"/>
              <a:t>A closer look at these samples showed that the malware authors used this trick as an evasive </a:t>
            </a:r>
            <a:r>
              <a:rPr lang="en-US" sz="2400" dirty="0" err="1"/>
              <a:t>solu</a:t>
            </a:r>
            <a:r>
              <a:rPr lang="en-US" sz="2400" dirty="0"/>
              <a:t>- </a:t>
            </a:r>
            <a:r>
              <a:rPr lang="en-US" sz="2400" dirty="0" err="1"/>
              <a:t>tion</a:t>
            </a:r>
            <a:r>
              <a:rPr lang="en-US" sz="2400" dirty="0"/>
              <a:t>, as many malware collection infrastructures and analysis sandboxes </a:t>
            </a:r>
            <a:r>
              <a:rPr lang="en-US" sz="2400" b="1" dirty="0"/>
              <a:t>often rename the files before their analysis</a:t>
            </a:r>
            <a:r>
              <a:rPr lang="en-US" sz="2400" dirty="0"/>
              <a:t>.</a:t>
            </a: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142</a:t>
            </a:fld>
            <a:endParaRPr lang="zh-TW" altLang="en-US"/>
          </a:p>
        </p:txBody>
      </p:sp>
    </p:spTree>
    <p:extLst>
      <p:ext uri="{BB962C8B-B14F-4D97-AF65-F5344CB8AC3E}">
        <p14:creationId xmlns:p14="http://schemas.microsoft.com/office/powerpoint/2010/main" val="78046614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E46-17BF-7A47-8F54-B1C53662C0BE}"/>
              </a:ext>
            </a:extLst>
          </p:cNvPr>
          <p:cNvSpPr>
            <a:spLocks noGrp="1"/>
          </p:cNvSpPr>
          <p:nvPr>
            <p:ph type="title"/>
          </p:nvPr>
        </p:nvSpPr>
        <p:spPr>
          <a:xfrm>
            <a:off x="635493" y="143183"/>
            <a:ext cx="10515600" cy="1325563"/>
          </a:xfrm>
        </p:spPr>
        <p:txBody>
          <a:bodyPr>
            <a:normAutofit/>
          </a:bodyPr>
          <a:lstStyle/>
          <a:p>
            <a:r>
              <a:rPr lang="en-US" sz="3600" dirty="0"/>
              <a:t>Evasion – Stalling Code</a:t>
            </a:r>
          </a:p>
        </p:txBody>
      </p:sp>
      <p:sp>
        <p:nvSpPr>
          <p:cNvPr id="4" name="Rectangle 3">
            <a:extLst>
              <a:ext uri="{FF2B5EF4-FFF2-40B4-BE49-F238E27FC236}">
                <a16:creationId xmlns:a16="http://schemas.microsoft.com/office/drawing/2014/main" id="{5428562A-127A-F949-8D0F-C9F49A77005B}"/>
              </a:ext>
            </a:extLst>
          </p:cNvPr>
          <p:cNvSpPr/>
          <p:nvPr/>
        </p:nvSpPr>
        <p:spPr>
          <a:xfrm>
            <a:off x="504547" y="1468746"/>
            <a:ext cx="11182905" cy="5262979"/>
          </a:xfrm>
          <a:prstGeom prst="rect">
            <a:avLst/>
          </a:prstGeom>
        </p:spPr>
        <p:txBody>
          <a:bodyPr wrap="square">
            <a:spAutoFit/>
          </a:bodyPr>
          <a:lstStyle/>
          <a:p>
            <a:pPr marL="285750" indent="-285750">
              <a:lnSpc>
                <a:spcPct val="200000"/>
              </a:lnSpc>
              <a:buFontTx/>
              <a:buChar char="-"/>
            </a:pPr>
            <a:r>
              <a:rPr lang="en-US" sz="2400" dirty="0"/>
              <a:t>A technique used to delay the execution of the malicious behavior – assuming an analysis sandbox would only run each sample for few minutes</a:t>
            </a:r>
          </a:p>
          <a:p>
            <a:pPr marL="285750" indent="-285750">
              <a:lnSpc>
                <a:spcPct val="200000"/>
              </a:lnSpc>
              <a:buFontTx/>
              <a:buChar char="-"/>
            </a:pPr>
            <a:r>
              <a:rPr lang="en-US" sz="2400" dirty="0"/>
              <a:t>64% of the binaries we analyzed make use of the </a:t>
            </a:r>
            <a:r>
              <a:rPr lang="en-US" sz="2400" dirty="0" err="1"/>
              <a:t>nanosleep</a:t>
            </a:r>
            <a:r>
              <a:rPr lang="en-US" sz="2400" dirty="0"/>
              <a:t> system call, with values ranging from less than a second to higher than three hours</a:t>
            </a:r>
          </a:p>
          <a:p>
            <a:pPr marL="285750" indent="-285750">
              <a:lnSpc>
                <a:spcPct val="200000"/>
              </a:lnSpc>
              <a:buFontTx/>
              <a:buChar char="-"/>
            </a:pPr>
            <a:r>
              <a:rPr lang="en-US" sz="2400" dirty="0"/>
              <a:t>None of them appear to use these delays to stall their execution but rather to coordinate child processes or network </a:t>
            </a:r>
            <a:r>
              <a:rPr lang="en-US" sz="2400" dirty="0" smtClean="0"/>
              <a:t>communications</a:t>
            </a:r>
            <a:r>
              <a:rPr lang="zh-TW" altLang="en-US" sz="2400" dirty="0" smtClean="0"/>
              <a:t> 為了等待</a:t>
            </a:r>
            <a:r>
              <a:rPr lang="en-US" altLang="zh-TW" sz="2400" dirty="0" smtClean="0"/>
              <a:t>child</a:t>
            </a:r>
            <a:r>
              <a:rPr lang="zh-TW" altLang="en-US" sz="2400" dirty="0" smtClean="0"/>
              <a:t>跟</a:t>
            </a:r>
            <a:r>
              <a:rPr lang="en-US" altLang="zh-TW" sz="2400" dirty="0" smtClean="0"/>
              <a:t>network</a:t>
            </a:r>
            <a:r>
              <a:rPr lang="zh-TW" altLang="en-US" sz="2400" dirty="0" smtClean="0"/>
              <a:t>來溝</a:t>
            </a:r>
            <a:r>
              <a:rPr lang="zh-TW" altLang="en-US" sz="2400" dirty="0"/>
              <a:t>通</a:t>
            </a:r>
            <a:endParaRPr lang="en-US" sz="2400"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143</a:t>
            </a:fld>
            <a:endParaRPr lang="zh-TW" altLang="en-US"/>
          </a:p>
        </p:txBody>
      </p:sp>
    </p:spTree>
    <p:extLst>
      <p:ext uri="{BB962C8B-B14F-4D97-AF65-F5344CB8AC3E}">
        <p14:creationId xmlns:p14="http://schemas.microsoft.com/office/powerpoint/2010/main" val="409120047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a:bodyPr>
          <a:lstStyle/>
          <a:p>
            <a:pPr algn="ctr"/>
            <a:r>
              <a:rPr lang="en-US" altLang="zh-TW" b="1" dirty="0">
                <a:latin typeface="+mn-lt"/>
                <a:ea typeface="+mn-ea"/>
              </a:rPr>
              <a:t>Libraries</a:t>
            </a:r>
            <a:endParaRPr lang="zh-TW" altLang="en-US" b="1" dirty="0">
              <a:latin typeface="+mn-lt"/>
              <a:ea typeface="+mn-ea"/>
            </a:endParaRP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144</a:t>
            </a:fld>
            <a:endParaRPr lang="zh-TW" altLang="en-US"/>
          </a:p>
        </p:txBody>
      </p:sp>
    </p:spTree>
    <p:extLst>
      <p:ext uri="{BB962C8B-B14F-4D97-AF65-F5344CB8AC3E}">
        <p14:creationId xmlns:p14="http://schemas.microsoft.com/office/powerpoint/2010/main" val="409576793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0860" y="1524708"/>
            <a:ext cx="11191164" cy="3952813"/>
          </a:xfrm>
        </p:spPr>
        <p:txBody>
          <a:bodyPr>
            <a:noAutofit/>
          </a:bodyPr>
          <a:lstStyle/>
          <a:p>
            <a:pPr>
              <a:lnSpc>
                <a:spcPct val="200000"/>
              </a:lnSpc>
              <a:buFontTx/>
              <a:buChar char="-"/>
            </a:pPr>
            <a:r>
              <a:rPr lang="en-US" dirty="0"/>
              <a:t>More than 80% of the samples we analyzed are statically linked</a:t>
            </a:r>
          </a:p>
          <a:p>
            <a:pPr>
              <a:lnSpc>
                <a:spcPct val="200000"/>
              </a:lnSpc>
              <a:buFontTx/>
              <a:buChar char="-"/>
            </a:pPr>
            <a:r>
              <a:rPr lang="en-US" dirty="0"/>
              <a:t>Only 24% of these samples have been stripped from their symbols, with the remaining ones often including even </a:t>
            </a:r>
            <a:r>
              <a:rPr lang="en-US" b="1" dirty="0"/>
              <a:t>functions and variables names used by developers</a:t>
            </a:r>
          </a:p>
        </p:txBody>
      </p:sp>
      <p:sp>
        <p:nvSpPr>
          <p:cNvPr id="4" name="Title 1">
            <a:extLst>
              <a:ext uri="{FF2B5EF4-FFF2-40B4-BE49-F238E27FC236}">
                <a16:creationId xmlns:a16="http://schemas.microsoft.com/office/drawing/2014/main" id="{44343948-4315-064B-945D-846E3C7AF5DA}"/>
              </a:ext>
            </a:extLst>
          </p:cNvPr>
          <p:cNvSpPr>
            <a:spLocks noGrp="1"/>
          </p:cNvSpPr>
          <p:nvPr>
            <p:ph type="title"/>
          </p:nvPr>
        </p:nvSpPr>
        <p:spPr>
          <a:xfrm>
            <a:off x="635493" y="143183"/>
            <a:ext cx="10515600" cy="1325563"/>
          </a:xfrm>
        </p:spPr>
        <p:txBody>
          <a:bodyPr>
            <a:normAutofit/>
          </a:bodyPr>
          <a:lstStyle/>
          <a:p>
            <a:r>
              <a:rPr lang="en-US" sz="3600" dirty="0"/>
              <a:t>Libraries – Static Linked</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145</a:t>
            </a:fld>
            <a:endParaRPr lang="zh-TW" altLang="en-US"/>
          </a:p>
        </p:txBody>
      </p:sp>
    </p:spTree>
    <p:extLst>
      <p:ext uri="{BB962C8B-B14F-4D97-AF65-F5344CB8AC3E}">
        <p14:creationId xmlns:p14="http://schemas.microsoft.com/office/powerpoint/2010/main" val="249345138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0860" y="1524708"/>
            <a:ext cx="11191164" cy="3952813"/>
          </a:xfrm>
        </p:spPr>
        <p:txBody>
          <a:bodyPr>
            <a:noAutofit/>
          </a:bodyPr>
          <a:lstStyle/>
          <a:p>
            <a:pPr>
              <a:lnSpc>
                <a:spcPct val="200000"/>
              </a:lnSpc>
              <a:buFontTx/>
              <a:buChar char="-"/>
            </a:pPr>
            <a:r>
              <a:rPr lang="en-US" dirty="0"/>
              <a:t>Only 33% of them are stripped</a:t>
            </a:r>
          </a:p>
          <a:p>
            <a:pPr>
              <a:lnSpc>
                <a:spcPct val="200000"/>
              </a:lnSpc>
              <a:buFontTx/>
              <a:buChar char="-"/>
            </a:pPr>
            <a:r>
              <a:rPr lang="en-US" dirty="0"/>
              <a:t>Malware developers </a:t>
            </a:r>
            <a:r>
              <a:rPr lang="en-US" b="1" dirty="0"/>
              <a:t>lack motivation to obfuscate their code against manual analysis</a:t>
            </a:r>
            <a:r>
              <a:rPr lang="en-US" dirty="0"/>
              <a:t>—which is in sharp contrast with the complexity of evasive Windows malware.</a:t>
            </a:r>
            <a:endParaRPr lang="en-US" b="1" dirty="0"/>
          </a:p>
        </p:txBody>
      </p:sp>
      <p:sp>
        <p:nvSpPr>
          <p:cNvPr id="4" name="Title 1">
            <a:extLst>
              <a:ext uri="{FF2B5EF4-FFF2-40B4-BE49-F238E27FC236}">
                <a16:creationId xmlns:a16="http://schemas.microsoft.com/office/drawing/2014/main" id="{44343948-4315-064B-945D-846E3C7AF5DA}"/>
              </a:ext>
            </a:extLst>
          </p:cNvPr>
          <p:cNvSpPr>
            <a:spLocks noGrp="1"/>
          </p:cNvSpPr>
          <p:nvPr>
            <p:ph type="title"/>
          </p:nvPr>
        </p:nvSpPr>
        <p:spPr>
          <a:xfrm>
            <a:off x="635493" y="143183"/>
            <a:ext cx="10515600" cy="1325563"/>
          </a:xfrm>
        </p:spPr>
        <p:txBody>
          <a:bodyPr>
            <a:normAutofit/>
          </a:bodyPr>
          <a:lstStyle/>
          <a:p>
            <a:r>
              <a:rPr lang="en-US" sz="3600" dirty="0"/>
              <a:t>Libraries – Dynamic Linked</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146</a:t>
            </a:fld>
            <a:endParaRPr lang="zh-TW" altLang="en-US"/>
          </a:p>
        </p:txBody>
      </p:sp>
    </p:spTree>
    <p:extLst>
      <p:ext uri="{BB962C8B-B14F-4D97-AF65-F5344CB8AC3E}">
        <p14:creationId xmlns:p14="http://schemas.microsoft.com/office/powerpoint/2010/main" val="305298997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343948-4315-064B-945D-846E3C7AF5DA}"/>
              </a:ext>
            </a:extLst>
          </p:cNvPr>
          <p:cNvSpPr>
            <a:spLocks noGrp="1"/>
          </p:cNvSpPr>
          <p:nvPr>
            <p:ph type="title"/>
          </p:nvPr>
        </p:nvSpPr>
        <p:spPr>
          <a:xfrm>
            <a:off x="635493" y="143183"/>
            <a:ext cx="10515600" cy="1325563"/>
          </a:xfrm>
        </p:spPr>
        <p:txBody>
          <a:bodyPr>
            <a:normAutofit/>
          </a:bodyPr>
          <a:lstStyle/>
          <a:p>
            <a:r>
              <a:rPr lang="en-US" sz="3600" dirty="0"/>
              <a:t>Libraries – Common Libraries</a:t>
            </a:r>
          </a:p>
        </p:txBody>
      </p:sp>
      <p:pic>
        <p:nvPicPr>
          <p:cNvPr id="7" name="Picture 6" descr="A screenshot of a cell phone&#10;&#10;Description automatically generated">
            <a:extLst>
              <a:ext uri="{FF2B5EF4-FFF2-40B4-BE49-F238E27FC236}">
                <a16:creationId xmlns:a16="http://schemas.microsoft.com/office/drawing/2014/main" id="{148A574A-839E-AC49-95EB-DBE208A93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060" y="1305017"/>
            <a:ext cx="9441880" cy="5552983"/>
          </a:xfrm>
          <a:prstGeom prst="rect">
            <a:avLst/>
          </a:prstGeom>
        </p:spPr>
      </p:pic>
      <p:sp>
        <p:nvSpPr>
          <p:cNvPr id="2" name="投影片編號版面配置區 1"/>
          <p:cNvSpPr>
            <a:spLocks noGrp="1"/>
          </p:cNvSpPr>
          <p:nvPr>
            <p:ph type="sldNum" sz="quarter" idx="12"/>
          </p:nvPr>
        </p:nvSpPr>
        <p:spPr/>
        <p:txBody>
          <a:bodyPr/>
          <a:lstStyle/>
          <a:p>
            <a:fld id="{77D1BCE1-CA20-4848-BB9E-9A4332B2FF9D}" type="slidenum">
              <a:rPr lang="zh-TW" altLang="en-US" smtClean="0"/>
              <a:t>147</a:t>
            </a:fld>
            <a:endParaRPr lang="zh-TW" altLang="en-US"/>
          </a:p>
        </p:txBody>
      </p:sp>
    </p:spTree>
    <p:extLst>
      <p:ext uri="{BB962C8B-B14F-4D97-AF65-F5344CB8AC3E}">
        <p14:creationId xmlns:p14="http://schemas.microsoft.com/office/powerpoint/2010/main" val="50995368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a:bodyPr>
          <a:lstStyle/>
          <a:p>
            <a:pPr algn="ctr"/>
            <a:r>
              <a:rPr lang="en-US" altLang="zh-TW" b="1" dirty="0">
                <a:latin typeface="+mn-lt"/>
                <a:ea typeface="+mn-ea"/>
              </a:rPr>
              <a:t>Intra-Family Variety</a:t>
            </a:r>
            <a:endParaRPr lang="zh-TW" altLang="en-US" b="1" dirty="0">
              <a:latin typeface="+mn-lt"/>
              <a:ea typeface="+mn-ea"/>
            </a:endParaRP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148</a:t>
            </a:fld>
            <a:endParaRPr lang="zh-TW" altLang="en-US"/>
          </a:p>
        </p:txBody>
      </p:sp>
    </p:spTree>
    <p:extLst>
      <p:ext uri="{BB962C8B-B14F-4D97-AF65-F5344CB8AC3E}">
        <p14:creationId xmlns:p14="http://schemas.microsoft.com/office/powerpoint/2010/main" val="123102253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28562A-127A-F949-8D0F-C9F49A77005B}"/>
              </a:ext>
            </a:extLst>
          </p:cNvPr>
          <p:cNvSpPr/>
          <p:nvPr/>
        </p:nvSpPr>
        <p:spPr>
          <a:xfrm>
            <a:off x="437964" y="2595567"/>
            <a:ext cx="11511380" cy="833433"/>
          </a:xfrm>
          <a:prstGeom prst="rect">
            <a:avLst/>
          </a:prstGeom>
        </p:spPr>
        <p:txBody>
          <a:bodyPr wrap="square">
            <a:spAutoFit/>
          </a:bodyPr>
          <a:lstStyle/>
          <a:p>
            <a:pPr>
              <a:lnSpc>
                <a:spcPct val="200000"/>
              </a:lnSpc>
            </a:pPr>
            <a:r>
              <a:rPr lang="en-US" sz="2800" dirty="0"/>
              <a:t>Samples belonging to the same family often had very different characteristics </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149</a:t>
            </a:fld>
            <a:endParaRPr lang="zh-TW" altLang="en-US"/>
          </a:p>
        </p:txBody>
      </p:sp>
    </p:spTree>
    <p:extLst>
      <p:ext uri="{BB962C8B-B14F-4D97-AF65-F5344CB8AC3E}">
        <p14:creationId xmlns:p14="http://schemas.microsoft.com/office/powerpoint/2010/main" val="1500506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Computer Architectures</a:t>
            </a:r>
            <a:endParaRPr lang="zh-TW" altLang="en-US" dirty="0"/>
          </a:p>
        </p:txBody>
      </p:sp>
      <p:sp>
        <p:nvSpPr>
          <p:cNvPr id="3" name="內容版面配置區 2"/>
          <p:cNvSpPr>
            <a:spLocks noGrp="1"/>
          </p:cNvSpPr>
          <p:nvPr>
            <p:ph idx="1"/>
          </p:nvPr>
        </p:nvSpPr>
        <p:spPr>
          <a:xfrm>
            <a:off x="838200" y="1498079"/>
            <a:ext cx="10515600" cy="4351338"/>
          </a:xfrm>
        </p:spPr>
        <p:txBody>
          <a:bodyPr>
            <a:normAutofit/>
          </a:bodyPr>
          <a:lstStyle/>
          <a:p>
            <a:pPr marL="0" indent="0">
              <a:lnSpc>
                <a:spcPct val="150000"/>
              </a:lnSpc>
              <a:buNone/>
            </a:pPr>
            <a:r>
              <a:rPr lang="en-US" altLang="zh-TW" dirty="0"/>
              <a:t>- Prepare different analysis sandboxes and port the different architecture-specific analysis components.</a:t>
            </a:r>
          </a:p>
          <a:p>
            <a:pPr marL="0" indent="0">
              <a:lnSpc>
                <a:spcPct val="150000"/>
              </a:lnSpc>
              <a:buNone/>
            </a:pPr>
            <a:r>
              <a:rPr lang="en-US" altLang="zh-TW" dirty="0"/>
              <a:t>- In a recent work covering the </a:t>
            </a:r>
            <a:r>
              <a:rPr lang="en-US" altLang="zh-TW" dirty="0" err="1"/>
              <a:t>Mirai</a:t>
            </a:r>
            <a:r>
              <a:rPr lang="en-US" altLang="zh-TW" dirty="0"/>
              <a:t> botnet, the authors supported - three architectures: MIPS 32-bit, ARM 32-bit, and x86 32-bit.</a:t>
            </a:r>
          </a:p>
          <a:p>
            <a:pPr marL="0" indent="0">
              <a:lnSpc>
                <a:spcPct val="150000"/>
              </a:lnSpc>
              <a:buNone/>
            </a:pPr>
            <a:r>
              <a:rPr lang="en-US" altLang="zh-TW" dirty="0"/>
              <a:t>- These three architectures together only cover about </a:t>
            </a:r>
            <a:r>
              <a:rPr lang="en-US" altLang="zh-TW" b="1" dirty="0"/>
              <a:t>32%</a:t>
            </a:r>
            <a:r>
              <a:rPr lang="en-US" altLang="zh-TW" dirty="0"/>
              <a:t> of our dataset.</a:t>
            </a:r>
            <a:endParaRPr lang="zh-TW" altLang="en-US"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15</a:t>
            </a:fld>
            <a:endParaRPr lang="zh-TW" altLang="en-US"/>
          </a:p>
        </p:txBody>
      </p:sp>
    </p:spTree>
    <p:extLst>
      <p:ext uri="{BB962C8B-B14F-4D97-AF65-F5344CB8AC3E}">
        <p14:creationId xmlns:p14="http://schemas.microsoft.com/office/powerpoint/2010/main" val="237886665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0860" y="1524708"/>
            <a:ext cx="11191164" cy="4432209"/>
          </a:xfrm>
        </p:spPr>
        <p:txBody>
          <a:bodyPr>
            <a:noAutofit/>
          </a:bodyPr>
          <a:lstStyle/>
          <a:p>
            <a:pPr>
              <a:lnSpc>
                <a:spcPct val="150000"/>
              </a:lnSpc>
              <a:buFontTx/>
              <a:buChar char="-"/>
            </a:pPr>
            <a:r>
              <a:rPr lang="en-US" sz="2200" dirty="0"/>
              <a:t>743 samples in our dataset</a:t>
            </a:r>
          </a:p>
          <a:p>
            <a:pPr>
              <a:lnSpc>
                <a:spcPct val="150000"/>
              </a:lnSpc>
              <a:buFontTx/>
              <a:buChar char="-"/>
            </a:pPr>
            <a:r>
              <a:rPr lang="en-US" sz="2200" dirty="0"/>
              <a:t>Compiled for nine different architectures, the most common being x86-64, and the rarest being Hitachi </a:t>
            </a:r>
            <a:r>
              <a:rPr lang="en-US" sz="2200" dirty="0" err="1"/>
              <a:t>SuperH</a:t>
            </a:r>
            <a:endParaRPr lang="en-US" sz="2200" dirty="0"/>
          </a:p>
          <a:p>
            <a:pPr>
              <a:lnSpc>
                <a:spcPct val="150000"/>
              </a:lnSpc>
              <a:buFontTx/>
              <a:buChar char="-"/>
            </a:pPr>
            <a:r>
              <a:rPr lang="en-US" sz="2200" dirty="0"/>
              <a:t>Dynamic traces show that the use of different persistence techniques with some samples only relying on user-level approached and other using run-level scripts or </a:t>
            </a:r>
            <a:r>
              <a:rPr lang="en-US" sz="2200" dirty="0" err="1"/>
              <a:t>cron</a:t>
            </a:r>
            <a:r>
              <a:rPr lang="en-US" sz="2200" dirty="0"/>
              <a:t> jobs for system-wide persistence.</a:t>
            </a:r>
          </a:p>
          <a:p>
            <a:pPr>
              <a:lnSpc>
                <a:spcPct val="150000"/>
              </a:lnSpc>
              <a:buFontTx/>
              <a:buChar char="-"/>
            </a:pPr>
            <a:r>
              <a:rPr lang="en-US" dirty="0"/>
              <a:t> </a:t>
            </a:r>
            <a:r>
              <a:rPr lang="en-US" sz="2200" dirty="0"/>
              <a:t>15% of samples tested the user privileges or got privileges-related errors</a:t>
            </a:r>
          </a:p>
          <a:p>
            <a:pPr>
              <a:lnSpc>
                <a:spcPct val="150000"/>
              </a:lnSpc>
              <a:buFontTx/>
              <a:buChar char="-"/>
            </a:pPr>
            <a:r>
              <a:rPr lang="en-US" sz="2200" dirty="0"/>
              <a:t>17 samples contain code to evade the sandbox</a:t>
            </a:r>
          </a:p>
        </p:txBody>
      </p:sp>
      <p:sp>
        <p:nvSpPr>
          <p:cNvPr id="4" name="Title 1">
            <a:extLst>
              <a:ext uri="{FF2B5EF4-FFF2-40B4-BE49-F238E27FC236}">
                <a16:creationId xmlns:a16="http://schemas.microsoft.com/office/drawing/2014/main" id="{44343948-4315-064B-945D-846E3C7AF5DA}"/>
              </a:ext>
            </a:extLst>
          </p:cNvPr>
          <p:cNvSpPr>
            <a:spLocks noGrp="1"/>
          </p:cNvSpPr>
          <p:nvPr>
            <p:ph type="title"/>
          </p:nvPr>
        </p:nvSpPr>
        <p:spPr>
          <a:xfrm>
            <a:off x="635493" y="143183"/>
            <a:ext cx="10515600" cy="1325563"/>
          </a:xfrm>
        </p:spPr>
        <p:txBody>
          <a:bodyPr>
            <a:normAutofit/>
          </a:bodyPr>
          <a:lstStyle/>
          <a:p>
            <a:r>
              <a:rPr lang="en-US" sz="3600" dirty="0"/>
              <a:t>Intra-Family - Tsunami</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150</a:t>
            </a:fld>
            <a:endParaRPr lang="zh-TW" altLang="en-US"/>
          </a:p>
        </p:txBody>
      </p:sp>
    </p:spTree>
    <p:extLst>
      <p:ext uri="{BB962C8B-B14F-4D97-AF65-F5344CB8AC3E}">
        <p14:creationId xmlns:p14="http://schemas.microsoft.com/office/powerpoint/2010/main" val="34692783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a:bodyPr>
          <a:lstStyle/>
          <a:p>
            <a:pPr algn="ctr"/>
            <a:r>
              <a:rPr lang="en-US" altLang="zh-TW" b="1" dirty="0">
                <a:latin typeface="+mn-lt"/>
                <a:ea typeface="+mn-ea"/>
              </a:rPr>
              <a:t>Related Work</a:t>
            </a:r>
            <a:endParaRPr lang="zh-TW" altLang="en-US" b="1" dirty="0">
              <a:latin typeface="+mn-lt"/>
              <a:ea typeface="+mn-ea"/>
            </a:endParaRP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151</a:t>
            </a:fld>
            <a:endParaRPr lang="zh-TW" altLang="en-US"/>
          </a:p>
        </p:txBody>
      </p:sp>
    </p:spTree>
    <p:extLst>
      <p:ext uri="{BB962C8B-B14F-4D97-AF65-F5344CB8AC3E}">
        <p14:creationId xmlns:p14="http://schemas.microsoft.com/office/powerpoint/2010/main" val="88738017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0860" y="1524709"/>
            <a:ext cx="11191164" cy="2718818"/>
          </a:xfrm>
        </p:spPr>
        <p:txBody>
          <a:bodyPr>
            <a:noAutofit/>
          </a:bodyPr>
          <a:lstStyle/>
          <a:p>
            <a:pPr>
              <a:lnSpc>
                <a:spcPct val="150000"/>
              </a:lnSpc>
              <a:buFontTx/>
              <a:buChar char="-"/>
            </a:pPr>
            <a:r>
              <a:rPr lang="en-US" dirty="0"/>
              <a:t>F. Shahzad and M. Farooq, “Elf-miner: Using structural knowledge and data mining methods to detect new (</a:t>
            </a:r>
            <a:r>
              <a:rPr lang="en-US" dirty="0" err="1"/>
              <a:t>linux</a:t>
            </a:r>
            <a:r>
              <a:rPr lang="en-US" dirty="0"/>
              <a:t>) malicious executables” </a:t>
            </a:r>
            <a:endParaRPr lang="en-US" sz="2400" dirty="0"/>
          </a:p>
          <a:p>
            <a:pPr>
              <a:lnSpc>
                <a:spcPct val="150000"/>
              </a:lnSpc>
              <a:buFontTx/>
              <a:buChar char="-"/>
            </a:pPr>
            <a:r>
              <a:rPr lang="en-US" dirty="0"/>
              <a:t>J. Bai, Y. Yang, S. Mu, and Y. Ma, “Malware detection through mining symbol table of Linux executables,” </a:t>
            </a:r>
          </a:p>
          <a:p>
            <a:pPr marL="0" indent="0">
              <a:lnSpc>
                <a:spcPct val="150000"/>
              </a:lnSpc>
              <a:buNone/>
            </a:pPr>
            <a:r>
              <a:rPr lang="en-US" sz="2000" dirty="0"/>
              <a:t>Extracts static features from ELF binaries to train a classifier for malware detection. Unfortunately, these works are not comprehensive, do not take into account different architectures, or are easily evaded by stripping a binary or by using packing.</a:t>
            </a:r>
          </a:p>
        </p:txBody>
      </p:sp>
      <p:sp>
        <p:nvSpPr>
          <p:cNvPr id="4" name="Title 1">
            <a:extLst>
              <a:ext uri="{FF2B5EF4-FFF2-40B4-BE49-F238E27FC236}">
                <a16:creationId xmlns:a16="http://schemas.microsoft.com/office/drawing/2014/main" id="{44343948-4315-064B-945D-846E3C7AF5DA}"/>
              </a:ext>
            </a:extLst>
          </p:cNvPr>
          <p:cNvSpPr>
            <a:spLocks noGrp="1"/>
          </p:cNvSpPr>
          <p:nvPr>
            <p:ph type="title"/>
          </p:nvPr>
        </p:nvSpPr>
        <p:spPr>
          <a:xfrm>
            <a:off x="635493" y="143183"/>
            <a:ext cx="10515600" cy="1325563"/>
          </a:xfrm>
        </p:spPr>
        <p:txBody>
          <a:bodyPr>
            <a:normAutofit/>
          </a:bodyPr>
          <a:lstStyle/>
          <a:p>
            <a:r>
              <a:rPr lang="en-US" sz="3600" dirty="0"/>
              <a:t>Non-Windows</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152</a:t>
            </a:fld>
            <a:endParaRPr lang="zh-TW" altLang="en-US"/>
          </a:p>
        </p:txBody>
      </p:sp>
    </p:spTree>
    <p:extLst>
      <p:ext uri="{BB962C8B-B14F-4D97-AF65-F5344CB8AC3E}">
        <p14:creationId xmlns:p14="http://schemas.microsoft.com/office/powerpoint/2010/main" val="296051943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0860" y="1524709"/>
            <a:ext cx="11191164" cy="2718818"/>
          </a:xfrm>
        </p:spPr>
        <p:txBody>
          <a:bodyPr>
            <a:noAutofit/>
          </a:bodyPr>
          <a:lstStyle/>
          <a:p>
            <a:pPr>
              <a:lnSpc>
                <a:spcPct val="150000"/>
              </a:lnSpc>
              <a:buFontTx/>
              <a:buChar char="-"/>
            </a:pPr>
            <a:r>
              <a:rPr lang="en-US" dirty="0"/>
              <a:t>F. Shahzad and M. Farooq, “Elf-miner: Using structural knowledge and data mining methods to detect new (</a:t>
            </a:r>
            <a:r>
              <a:rPr lang="en-US" dirty="0" err="1"/>
              <a:t>linux</a:t>
            </a:r>
            <a:r>
              <a:rPr lang="en-US" dirty="0"/>
              <a:t>) malicious executables” </a:t>
            </a:r>
            <a:endParaRPr lang="en-US" sz="2400" dirty="0"/>
          </a:p>
          <a:p>
            <a:pPr>
              <a:lnSpc>
                <a:spcPct val="150000"/>
              </a:lnSpc>
              <a:buFontTx/>
              <a:buChar char="-"/>
            </a:pPr>
            <a:r>
              <a:rPr lang="en-US" dirty="0"/>
              <a:t>J. Bai, Y. Yang, S. Mu, and Y. Ma, “Malware detection through mining symbol table of Linux executables,” </a:t>
            </a:r>
          </a:p>
          <a:p>
            <a:pPr marL="0" indent="0">
              <a:lnSpc>
                <a:spcPct val="150000"/>
              </a:lnSpc>
              <a:buNone/>
            </a:pPr>
            <a:r>
              <a:rPr lang="en-US" sz="2000" dirty="0"/>
              <a:t>Extracts static features from ELF binaries to train a classifier for malware detection. Unfortunately, these works are not comprehensive, do not take into account different architectures, or are easily evaded by stripping a binary or by using packing.</a:t>
            </a:r>
          </a:p>
        </p:txBody>
      </p:sp>
      <p:sp>
        <p:nvSpPr>
          <p:cNvPr id="4" name="Title 1">
            <a:extLst>
              <a:ext uri="{FF2B5EF4-FFF2-40B4-BE49-F238E27FC236}">
                <a16:creationId xmlns:a16="http://schemas.microsoft.com/office/drawing/2014/main" id="{44343948-4315-064B-945D-846E3C7AF5DA}"/>
              </a:ext>
            </a:extLst>
          </p:cNvPr>
          <p:cNvSpPr>
            <a:spLocks noGrp="1"/>
          </p:cNvSpPr>
          <p:nvPr>
            <p:ph type="title"/>
          </p:nvPr>
        </p:nvSpPr>
        <p:spPr>
          <a:xfrm>
            <a:off x="635493" y="143183"/>
            <a:ext cx="10515600" cy="1325563"/>
          </a:xfrm>
        </p:spPr>
        <p:txBody>
          <a:bodyPr>
            <a:normAutofit/>
          </a:bodyPr>
          <a:lstStyle/>
          <a:p>
            <a:r>
              <a:rPr lang="en-US" sz="3600" dirty="0"/>
              <a:t>Linux Malware Related</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153</a:t>
            </a:fld>
            <a:endParaRPr lang="zh-TW" altLang="en-US"/>
          </a:p>
        </p:txBody>
      </p:sp>
    </p:spTree>
    <p:extLst>
      <p:ext uri="{BB962C8B-B14F-4D97-AF65-F5344CB8AC3E}">
        <p14:creationId xmlns:p14="http://schemas.microsoft.com/office/powerpoint/2010/main" val="47103366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0860" y="1524708"/>
            <a:ext cx="11191164" cy="4822825"/>
          </a:xfrm>
        </p:spPr>
        <p:txBody>
          <a:bodyPr>
            <a:noAutofit/>
          </a:bodyPr>
          <a:lstStyle/>
          <a:p>
            <a:pPr>
              <a:lnSpc>
                <a:spcPct val="150000"/>
              </a:lnSpc>
              <a:buFontTx/>
              <a:buChar char="-"/>
            </a:pPr>
            <a:r>
              <a:rPr lang="en-US" dirty="0"/>
              <a:t>Cuckoo sandbox is another available tool that supports the analysis of Linux samples. However, the Cuckoo project only provides the external orchestration analysis framework, while the preparation of the various sandbox images is left to the user</a:t>
            </a:r>
          </a:p>
          <a:p>
            <a:pPr>
              <a:lnSpc>
                <a:spcPct val="150000"/>
              </a:lnSpc>
              <a:buFontTx/>
              <a:buChar char="-"/>
            </a:pPr>
            <a:r>
              <a:rPr lang="en-US" dirty="0"/>
              <a:t>November 2017 </a:t>
            </a:r>
            <a:r>
              <a:rPr lang="en-US" dirty="0" err="1"/>
              <a:t>VirusTotal</a:t>
            </a:r>
            <a:r>
              <a:rPr lang="en-US" dirty="0"/>
              <a:t> announced the integration of the Tencent HABO sandbox solution, which reportedly is able to analyze also Linux-based malware</a:t>
            </a:r>
            <a:endParaRPr lang="en-US" sz="2000" dirty="0"/>
          </a:p>
        </p:txBody>
      </p:sp>
      <p:sp>
        <p:nvSpPr>
          <p:cNvPr id="4" name="Title 1">
            <a:extLst>
              <a:ext uri="{FF2B5EF4-FFF2-40B4-BE49-F238E27FC236}">
                <a16:creationId xmlns:a16="http://schemas.microsoft.com/office/drawing/2014/main" id="{44343948-4315-064B-945D-846E3C7AF5DA}"/>
              </a:ext>
            </a:extLst>
          </p:cNvPr>
          <p:cNvSpPr>
            <a:spLocks noGrp="1"/>
          </p:cNvSpPr>
          <p:nvPr>
            <p:ph type="title"/>
          </p:nvPr>
        </p:nvSpPr>
        <p:spPr>
          <a:xfrm>
            <a:off x="635493" y="143183"/>
            <a:ext cx="10515600" cy="1325563"/>
          </a:xfrm>
        </p:spPr>
        <p:txBody>
          <a:bodyPr>
            <a:normAutofit/>
          </a:bodyPr>
          <a:lstStyle/>
          <a:p>
            <a:r>
              <a:rPr lang="en-US" sz="3600" dirty="0"/>
              <a:t>Dynamic Analysis Related</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154</a:t>
            </a:fld>
            <a:endParaRPr lang="zh-TW" altLang="en-US"/>
          </a:p>
        </p:txBody>
      </p:sp>
    </p:spTree>
    <p:extLst>
      <p:ext uri="{BB962C8B-B14F-4D97-AF65-F5344CB8AC3E}">
        <p14:creationId xmlns:p14="http://schemas.microsoft.com/office/powerpoint/2010/main" val="3717837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343948-4315-064B-945D-846E3C7AF5DA}"/>
              </a:ext>
            </a:extLst>
          </p:cNvPr>
          <p:cNvSpPr>
            <a:spLocks noGrp="1"/>
          </p:cNvSpPr>
          <p:nvPr>
            <p:ph type="title"/>
          </p:nvPr>
        </p:nvSpPr>
        <p:spPr>
          <a:xfrm>
            <a:off x="635493" y="143183"/>
            <a:ext cx="10515600" cy="1325563"/>
          </a:xfrm>
        </p:spPr>
        <p:txBody>
          <a:bodyPr>
            <a:normAutofit/>
          </a:bodyPr>
          <a:lstStyle/>
          <a:p>
            <a:r>
              <a:rPr lang="en-US" sz="3600" dirty="0"/>
              <a:t>Cuckoo</a:t>
            </a:r>
          </a:p>
        </p:txBody>
      </p:sp>
      <p:pic>
        <p:nvPicPr>
          <p:cNvPr id="7" name="Picture 6" descr="A screenshot of a cell phone&#10;&#10;Description automatically generated">
            <a:extLst>
              <a:ext uri="{FF2B5EF4-FFF2-40B4-BE49-F238E27FC236}">
                <a16:creationId xmlns:a16="http://schemas.microsoft.com/office/drawing/2014/main" id="{9CB24F6E-C3C8-894B-99C1-1E82D4BA5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713" y="1207362"/>
            <a:ext cx="7015287" cy="4833891"/>
          </a:xfrm>
          <a:prstGeom prst="rect">
            <a:avLst/>
          </a:prstGeom>
        </p:spPr>
      </p:pic>
      <p:sp>
        <p:nvSpPr>
          <p:cNvPr id="8" name="Rectangle 7">
            <a:extLst>
              <a:ext uri="{FF2B5EF4-FFF2-40B4-BE49-F238E27FC236}">
                <a16:creationId xmlns:a16="http://schemas.microsoft.com/office/drawing/2014/main" id="{FFB44B93-D68A-FC4A-8594-33D157E07F8A}"/>
              </a:ext>
            </a:extLst>
          </p:cNvPr>
          <p:cNvSpPr/>
          <p:nvPr/>
        </p:nvSpPr>
        <p:spPr>
          <a:xfrm>
            <a:off x="420210" y="1582379"/>
            <a:ext cx="4347099" cy="4619854"/>
          </a:xfrm>
          <a:prstGeom prst="rect">
            <a:avLst/>
          </a:prstGeom>
        </p:spPr>
        <p:txBody>
          <a:bodyPr wrap="square">
            <a:spAutoFit/>
          </a:bodyPr>
          <a:lstStyle/>
          <a:p>
            <a:pPr marL="285750" indent="-285750">
              <a:lnSpc>
                <a:spcPct val="150000"/>
              </a:lnSpc>
              <a:buFontTx/>
              <a:buChar char="-"/>
            </a:pPr>
            <a:r>
              <a:rPr lang="en-US" dirty="0">
                <a:solidFill>
                  <a:srgbClr val="333333"/>
                </a:solidFill>
                <a:latin typeface="-apple-system"/>
              </a:rPr>
              <a:t>Traces of calls performed by all processes spawned by the malware.</a:t>
            </a:r>
          </a:p>
          <a:p>
            <a:pPr marL="285750" indent="-285750">
              <a:lnSpc>
                <a:spcPct val="150000"/>
              </a:lnSpc>
              <a:buFontTx/>
              <a:buChar char="-"/>
            </a:pPr>
            <a:r>
              <a:rPr lang="en-US" dirty="0">
                <a:solidFill>
                  <a:srgbClr val="333333"/>
                </a:solidFill>
                <a:latin typeface="-apple-system"/>
              </a:rPr>
              <a:t>Files being created, deleted and downloaded by the malware during its execution.</a:t>
            </a:r>
          </a:p>
          <a:p>
            <a:pPr marL="285750" indent="-285750">
              <a:lnSpc>
                <a:spcPct val="150000"/>
              </a:lnSpc>
              <a:buFontTx/>
              <a:buChar char="-"/>
            </a:pPr>
            <a:r>
              <a:rPr lang="en-US" dirty="0">
                <a:solidFill>
                  <a:srgbClr val="333333"/>
                </a:solidFill>
                <a:latin typeface="-apple-system"/>
              </a:rPr>
              <a:t>Memory dumps of the malware processes.</a:t>
            </a:r>
          </a:p>
          <a:p>
            <a:pPr marL="285750" indent="-285750">
              <a:lnSpc>
                <a:spcPct val="150000"/>
              </a:lnSpc>
              <a:buFontTx/>
              <a:buChar char="-"/>
            </a:pPr>
            <a:r>
              <a:rPr lang="en-US" dirty="0">
                <a:solidFill>
                  <a:srgbClr val="333333"/>
                </a:solidFill>
                <a:latin typeface="-apple-system"/>
              </a:rPr>
              <a:t>Network traffic trace in PCAP format.</a:t>
            </a:r>
          </a:p>
          <a:p>
            <a:pPr marL="285750" indent="-285750">
              <a:lnSpc>
                <a:spcPct val="150000"/>
              </a:lnSpc>
              <a:buFontTx/>
              <a:buChar char="-"/>
            </a:pPr>
            <a:r>
              <a:rPr lang="en-US" dirty="0">
                <a:solidFill>
                  <a:srgbClr val="333333"/>
                </a:solidFill>
                <a:latin typeface="-apple-system"/>
              </a:rPr>
              <a:t>Screenshots taken during the execution of the malware.</a:t>
            </a:r>
          </a:p>
          <a:p>
            <a:pPr marL="285750" indent="-285750">
              <a:lnSpc>
                <a:spcPct val="150000"/>
              </a:lnSpc>
              <a:buFontTx/>
              <a:buChar char="-"/>
            </a:pPr>
            <a:r>
              <a:rPr lang="en-US" dirty="0">
                <a:solidFill>
                  <a:srgbClr val="333333"/>
                </a:solidFill>
                <a:latin typeface="-apple-system"/>
              </a:rPr>
              <a:t>Full memory dumps of the machines.</a:t>
            </a:r>
            <a:endParaRPr lang="en-US" b="0" i="0" u="none" strike="noStrike" dirty="0">
              <a:solidFill>
                <a:srgbClr val="333333"/>
              </a:solidFill>
              <a:effectLst/>
              <a:latin typeface="-apple-system"/>
            </a:endParaRP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155</a:t>
            </a:fld>
            <a:endParaRPr lang="zh-TW" altLang="en-US"/>
          </a:p>
        </p:txBody>
      </p:sp>
    </p:spTree>
    <p:extLst>
      <p:ext uri="{BB962C8B-B14F-4D97-AF65-F5344CB8AC3E}">
        <p14:creationId xmlns:p14="http://schemas.microsoft.com/office/powerpoint/2010/main" val="228812637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0860" y="1524708"/>
            <a:ext cx="11191164" cy="4822825"/>
          </a:xfrm>
        </p:spPr>
        <p:txBody>
          <a:bodyPr>
            <a:noAutofit/>
          </a:bodyPr>
          <a:lstStyle/>
          <a:p>
            <a:pPr marL="0" indent="0">
              <a:lnSpc>
                <a:spcPct val="150000"/>
              </a:lnSpc>
              <a:buNone/>
            </a:pPr>
            <a:r>
              <a:rPr lang="en-US" dirty="0"/>
              <a:t>- </a:t>
            </a:r>
            <a:r>
              <a:rPr lang="en-US" dirty="0" err="1"/>
              <a:t>Antonakakis</a:t>
            </a:r>
            <a:r>
              <a:rPr lang="en-US" dirty="0"/>
              <a:t> et al., “Understanding the </a:t>
            </a:r>
            <a:r>
              <a:rPr lang="en-US" dirty="0" err="1"/>
              <a:t>Mirai</a:t>
            </a:r>
            <a:r>
              <a:rPr lang="en-US" dirty="0"/>
              <a:t> Botnet,” in </a:t>
            </a:r>
            <a:r>
              <a:rPr lang="en-US" i="1" dirty="0"/>
              <a:t>Proceedings of </a:t>
            </a:r>
            <a:endParaRPr lang="en-US" dirty="0"/>
          </a:p>
          <a:p>
            <a:pPr marL="0" indent="0">
              <a:lnSpc>
                <a:spcPct val="150000"/>
              </a:lnSpc>
              <a:buNone/>
            </a:pPr>
            <a:r>
              <a:rPr lang="en-US" i="1" dirty="0"/>
              <a:t>the USENIX Security Symposium</a:t>
            </a:r>
            <a:r>
              <a:rPr lang="en-US" dirty="0"/>
              <a:t>, 2017.</a:t>
            </a:r>
          </a:p>
          <a:p>
            <a:pPr marL="0" indent="0">
              <a:lnSpc>
                <a:spcPct val="150000"/>
              </a:lnSpc>
              <a:buNone/>
            </a:pPr>
            <a:endParaRPr lang="en-US" dirty="0"/>
          </a:p>
          <a:p>
            <a:pPr marL="0" indent="0">
              <a:lnSpc>
                <a:spcPct val="150000"/>
              </a:lnSpc>
              <a:buNone/>
            </a:pPr>
            <a:r>
              <a:rPr lang="en-US" dirty="0"/>
              <a:t>- They measure systematically the evolution and growth of the botnet mainly from the network point of view</a:t>
            </a:r>
          </a:p>
          <a:p>
            <a:pPr marL="0" indent="0">
              <a:buNone/>
            </a:pPr>
            <a:r>
              <a:rPr lang="en-US" dirty="0"/>
              <a:t> </a:t>
            </a:r>
            <a:endParaRPr lang="en-US" dirty="0">
              <a:effectLst/>
            </a:endParaRPr>
          </a:p>
        </p:txBody>
      </p:sp>
      <p:sp>
        <p:nvSpPr>
          <p:cNvPr id="4" name="Title 1">
            <a:extLst>
              <a:ext uri="{FF2B5EF4-FFF2-40B4-BE49-F238E27FC236}">
                <a16:creationId xmlns:a16="http://schemas.microsoft.com/office/drawing/2014/main" id="{44343948-4315-064B-945D-846E3C7AF5DA}"/>
              </a:ext>
            </a:extLst>
          </p:cNvPr>
          <p:cNvSpPr>
            <a:spLocks noGrp="1"/>
          </p:cNvSpPr>
          <p:nvPr>
            <p:ph type="title"/>
          </p:nvPr>
        </p:nvSpPr>
        <p:spPr>
          <a:xfrm>
            <a:off x="635493" y="143183"/>
            <a:ext cx="10515600" cy="1325563"/>
          </a:xfrm>
        </p:spPr>
        <p:txBody>
          <a:bodyPr>
            <a:normAutofit/>
          </a:bodyPr>
          <a:lstStyle/>
          <a:p>
            <a:r>
              <a:rPr lang="en-US" sz="3600" dirty="0"/>
              <a:t>Network Related</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156</a:t>
            </a:fld>
            <a:endParaRPr lang="zh-TW" altLang="en-US"/>
          </a:p>
        </p:txBody>
      </p:sp>
    </p:spTree>
    <p:extLst>
      <p:ext uri="{BB962C8B-B14F-4D97-AF65-F5344CB8AC3E}">
        <p14:creationId xmlns:p14="http://schemas.microsoft.com/office/powerpoint/2010/main" val="33335042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a:bodyPr>
          <a:lstStyle/>
          <a:p>
            <a:pPr algn="ctr"/>
            <a:r>
              <a:rPr lang="en-US" altLang="zh-TW" b="1" dirty="0">
                <a:latin typeface="+mn-lt"/>
                <a:ea typeface="+mn-ea"/>
              </a:rPr>
              <a:t>Conclusion</a:t>
            </a:r>
            <a:endParaRPr lang="zh-TW" altLang="en-US" b="1" dirty="0">
              <a:latin typeface="+mn-lt"/>
              <a:ea typeface="+mn-ea"/>
            </a:endParaRP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157</a:t>
            </a:fld>
            <a:endParaRPr lang="zh-TW" altLang="en-US"/>
          </a:p>
        </p:txBody>
      </p:sp>
    </p:spTree>
    <p:extLst>
      <p:ext uri="{BB962C8B-B14F-4D97-AF65-F5344CB8AC3E}">
        <p14:creationId xmlns:p14="http://schemas.microsoft.com/office/powerpoint/2010/main" val="406910512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2B1F60-6D51-1F4C-BAF7-15E1D36DA3AB}"/>
              </a:ext>
            </a:extLst>
          </p:cNvPr>
          <p:cNvSpPr/>
          <p:nvPr/>
        </p:nvSpPr>
        <p:spPr>
          <a:xfrm>
            <a:off x="423169" y="363985"/>
            <a:ext cx="11345661" cy="5898218"/>
          </a:xfrm>
          <a:prstGeom prst="rect">
            <a:avLst/>
          </a:prstGeom>
        </p:spPr>
        <p:txBody>
          <a:bodyPr wrap="square">
            <a:spAutoFit/>
          </a:bodyPr>
          <a:lstStyle/>
          <a:p>
            <a:pPr marL="285750" indent="-285750">
              <a:lnSpc>
                <a:spcPct val="200000"/>
              </a:lnSpc>
              <a:buFontTx/>
              <a:buChar char="-"/>
            </a:pPr>
            <a:r>
              <a:rPr lang="en-US" sz="2400" dirty="0">
                <a:solidFill>
                  <a:srgbClr val="333333"/>
                </a:solidFill>
                <a:latin typeface="-apple-system"/>
              </a:rPr>
              <a:t>Presents the first comprehensive study of Linux- based malware.</a:t>
            </a:r>
          </a:p>
          <a:p>
            <a:pPr marL="285750" indent="-285750">
              <a:lnSpc>
                <a:spcPct val="200000"/>
              </a:lnSpc>
              <a:buFontTx/>
              <a:buChar char="-"/>
            </a:pPr>
            <a:r>
              <a:rPr lang="en-US" sz="2400" dirty="0">
                <a:solidFill>
                  <a:srgbClr val="333333"/>
                </a:solidFill>
                <a:latin typeface="-apple-system"/>
              </a:rPr>
              <a:t>Design and implementation of the first analysis pipeline specifically tailored for Linux malware</a:t>
            </a:r>
          </a:p>
          <a:p>
            <a:pPr marL="285750" indent="-285750">
              <a:lnSpc>
                <a:spcPct val="200000"/>
              </a:lnSpc>
              <a:buFontTx/>
              <a:buChar char="-"/>
            </a:pPr>
            <a:r>
              <a:rPr lang="en-US" sz="2400" dirty="0">
                <a:solidFill>
                  <a:srgbClr val="333333"/>
                </a:solidFill>
                <a:latin typeface="-apple-system"/>
              </a:rPr>
              <a:t>The results of the first large-scale empirical study on how Linux malware implements its malicious behavior.</a:t>
            </a:r>
          </a:p>
          <a:p>
            <a:pPr marL="285750" indent="-285750">
              <a:lnSpc>
                <a:spcPct val="200000"/>
              </a:lnSpc>
              <a:buFontTx/>
              <a:buChar char="-"/>
            </a:pPr>
            <a:r>
              <a:rPr lang="en-US" sz="2400" dirty="0">
                <a:solidFill>
                  <a:srgbClr val="333333"/>
                </a:solidFill>
                <a:latin typeface="-apple-system"/>
              </a:rPr>
              <a:t>While the complexity of current Linux malware is not very high, we have identified a number of samples already adopting techniques borrowed from their Windows counterparts.</a:t>
            </a:r>
            <a:endParaRPr lang="en-US" sz="2400" b="0" i="0" u="none" strike="noStrike" dirty="0">
              <a:solidFill>
                <a:srgbClr val="333333"/>
              </a:solidFill>
              <a:effectLst/>
              <a:latin typeface="-apple-system"/>
            </a:endParaRP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158</a:t>
            </a:fld>
            <a:endParaRPr lang="zh-TW" altLang="en-US"/>
          </a:p>
        </p:txBody>
      </p:sp>
    </p:spTree>
    <p:extLst>
      <p:ext uri="{BB962C8B-B14F-4D97-AF65-F5344CB8AC3E}">
        <p14:creationId xmlns:p14="http://schemas.microsoft.com/office/powerpoint/2010/main" val="128131099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53226" y="3925997"/>
            <a:ext cx="10515600" cy="1545562"/>
          </a:xfrm>
        </p:spPr>
        <p:txBody>
          <a:bodyPr>
            <a:normAutofit/>
          </a:bodyPr>
          <a:lstStyle/>
          <a:p>
            <a:pPr algn="ctr"/>
            <a:r>
              <a:rPr lang="en-US" altLang="zh-TW" b="1" dirty="0">
                <a:latin typeface="+mn-lt"/>
                <a:ea typeface="+mn-ea"/>
              </a:rPr>
              <a:t>Thank You…</a:t>
            </a:r>
            <a:endParaRPr lang="zh-TW" altLang="en-US" b="1" dirty="0">
              <a:latin typeface="+mn-lt"/>
              <a:ea typeface="+mn-ea"/>
            </a:endParaRPr>
          </a:p>
        </p:txBody>
      </p:sp>
      <p:pic>
        <p:nvPicPr>
          <p:cNvPr id="4" name="Picture 3" descr="A close up of a toy&#10;&#10;Description automatically generated">
            <a:extLst>
              <a:ext uri="{FF2B5EF4-FFF2-40B4-BE49-F238E27FC236}">
                <a16:creationId xmlns:a16="http://schemas.microsoft.com/office/drawing/2014/main" id="{38AC3F45-8B0C-A247-8675-D88F495DE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044" y="1258257"/>
            <a:ext cx="2667740" cy="2667740"/>
          </a:xfrm>
          <a:prstGeom prst="rect">
            <a:avLst/>
          </a:prstGeom>
        </p:spPr>
      </p:pic>
      <p:sp>
        <p:nvSpPr>
          <p:cNvPr id="3" name="投影片編號版面配置區 2"/>
          <p:cNvSpPr>
            <a:spLocks noGrp="1"/>
          </p:cNvSpPr>
          <p:nvPr>
            <p:ph type="sldNum" sz="quarter" idx="12"/>
          </p:nvPr>
        </p:nvSpPr>
        <p:spPr/>
        <p:txBody>
          <a:bodyPr/>
          <a:lstStyle/>
          <a:p>
            <a:fld id="{77D1BCE1-CA20-4848-BB9E-9A4332B2FF9D}" type="slidenum">
              <a:rPr lang="zh-TW" altLang="en-US" smtClean="0"/>
              <a:t>159</a:t>
            </a:fld>
            <a:endParaRPr lang="zh-TW" altLang="en-US"/>
          </a:p>
        </p:txBody>
      </p:sp>
    </p:spTree>
    <p:extLst>
      <p:ext uri="{BB962C8B-B14F-4D97-AF65-F5344CB8AC3E}">
        <p14:creationId xmlns:p14="http://schemas.microsoft.com/office/powerpoint/2010/main" val="870275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Loaders and Libraries</a:t>
            </a:r>
            <a:endParaRPr lang="zh-TW" altLang="en-US" dirty="0"/>
          </a:p>
        </p:txBody>
      </p:sp>
      <p:sp>
        <p:nvSpPr>
          <p:cNvPr id="3" name="內容版面配置區 2"/>
          <p:cNvSpPr>
            <a:spLocks noGrp="1"/>
          </p:cNvSpPr>
          <p:nvPr>
            <p:ph idx="1"/>
          </p:nvPr>
        </p:nvSpPr>
        <p:spPr>
          <a:xfrm>
            <a:off x="536314" y="2110394"/>
            <a:ext cx="4718074" cy="3879139"/>
          </a:xfrm>
        </p:spPr>
        <p:txBody>
          <a:bodyPr>
            <a:normAutofit lnSpcReduction="10000"/>
          </a:bodyPr>
          <a:lstStyle/>
          <a:p>
            <a:pPr marL="0" indent="0">
              <a:lnSpc>
                <a:spcPct val="150000"/>
              </a:lnSpc>
              <a:buNone/>
            </a:pPr>
            <a:r>
              <a:rPr lang="en-US" altLang="zh-TW" dirty="0"/>
              <a:t>The </a:t>
            </a:r>
            <a:r>
              <a:rPr lang="en-US" altLang="zh-TW" b="1" dirty="0"/>
              <a:t>ELF file format </a:t>
            </a:r>
            <a:r>
              <a:rPr lang="en-US" altLang="zh-TW" dirty="0"/>
              <a:t>allows a Linux program to specify an arbitrary loader, which is responsible to load and prepare the executable in memory.</a:t>
            </a:r>
            <a:endParaRPr lang="zh-TW" altLang="en-US" dirty="0"/>
          </a:p>
        </p:txBody>
      </p:sp>
      <p:pic>
        <p:nvPicPr>
          <p:cNvPr id="4" name="圖片 3"/>
          <p:cNvPicPr>
            <a:picLocks noChangeAspect="1"/>
          </p:cNvPicPr>
          <p:nvPr/>
        </p:nvPicPr>
        <p:blipFill rotWithShape="1">
          <a:blip r:embed="rId3">
            <a:extLst>
              <a:ext uri="{28A0092B-C50C-407E-A947-70E740481C1C}">
                <a14:useLocalDpi xmlns:a14="http://schemas.microsoft.com/office/drawing/2010/main" val="0"/>
              </a:ext>
            </a:extLst>
          </a:blip>
          <a:srcRect l="31667"/>
          <a:stretch/>
        </p:blipFill>
        <p:spPr>
          <a:xfrm>
            <a:off x="5158854" y="1513267"/>
            <a:ext cx="6755642" cy="4895973"/>
          </a:xfrm>
          <a:prstGeom prst="rect">
            <a:avLst/>
          </a:prstGeom>
        </p:spPr>
      </p:pic>
      <p:sp>
        <p:nvSpPr>
          <p:cNvPr id="5" name="投影片編號版面配置區 4"/>
          <p:cNvSpPr>
            <a:spLocks noGrp="1"/>
          </p:cNvSpPr>
          <p:nvPr>
            <p:ph type="sldNum" sz="quarter" idx="12"/>
          </p:nvPr>
        </p:nvSpPr>
        <p:spPr/>
        <p:txBody>
          <a:bodyPr/>
          <a:lstStyle/>
          <a:p>
            <a:fld id="{77D1BCE1-CA20-4848-BB9E-9A4332B2FF9D}" type="slidenum">
              <a:rPr lang="zh-TW" altLang="en-US" smtClean="0"/>
              <a:t>16</a:t>
            </a:fld>
            <a:endParaRPr lang="zh-TW" altLang="en-US"/>
          </a:p>
        </p:txBody>
      </p:sp>
    </p:spTree>
    <p:extLst>
      <p:ext uri="{BB962C8B-B14F-4D97-AF65-F5344CB8AC3E}">
        <p14:creationId xmlns:p14="http://schemas.microsoft.com/office/powerpoint/2010/main" val="3033534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29237"/>
            <a:ext cx="10515600" cy="1325563"/>
          </a:xfrm>
        </p:spPr>
        <p:txBody>
          <a:bodyPr/>
          <a:lstStyle/>
          <a:p>
            <a:r>
              <a:rPr lang="en-US" altLang="zh-TW" dirty="0"/>
              <a:t>How executable be compiled and executed ?</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0457"/>
            <a:ext cx="7555173" cy="1511035"/>
          </a:xfrm>
          <a:prstGeom prst="rect">
            <a:avLst/>
          </a:prstGeom>
        </p:spPr>
      </p:pic>
      <p:sp>
        <p:nvSpPr>
          <p:cNvPr id="5" name="矩形 4"/>
          <p:cNvSpPr/>
          <p:nvPr/>
        </p:nvSpPr>
        <p:spPr>
          <a:xfrm>
            <a:off x="652818" y="2966830"/>
            <a:ext cx="10886364" cy="4154984"/>
          </a:xfrm>
          <a:prstGeom prst="rect">
            <a:avLst/>
          </a:prstGeom>
        </p:spPr>
        <p:txBody>
          <a:bodyPr wrap="square">
            <a:spAutoFit/>
          </a:bodyPr>
          <a:lstStyle/>
          <a:p>
            <a:pPr>
              <a:lnSpc>
                <a:spcPct val="150000"/>
              </a:lnSpc>
            </a:pPr>
            <a:r>
              <a:rPr lang="en-US" altLang="zh-TW" sz="2200" dirty="0"/>
              <a:t>1. </a:t>
            </a:r>
            <a:r>
              <a:rPr lang="en-US" altLang="zh-TW" sz="2200" b="1" dirty="0"/>
              <a:t>Syntax checking</a:t>
            </a:r>
            <a:r>
              <a:rPr lang="en-US" altLang="zh-TW" sz="2200" dirty="0"/>
              <a:t>: Check the syntax and grammar of the file</a:t>
            </a:r>
            <a:r>
              <a:rPr lang="en-US" altLang="zh-TW" sz="2200" dirty="0" smtClean="0"/>
              <a:t>.</a:t>
            </a:r>
            <a:r>
              <a:rPr lang="zh-TW" altLang="en-US" sz="2200" dirty="0" smtClean="0"/>
              <a:t> 檢查語法</a:t>
            </a:r>
            <a:endParaRPr lang="en-US" altLang="zh-TW" sz="2200" dirty="0"/>
          </a:p>
          <a:p>
            <a:pPr>
              <a:lnSpc>
                <a:spcPct val="150000"/>
              </a:lnSpc>
            </a:pPr>
            <a:r>
              <a:rPr lang="en-US" altLang="zh-TW" sz="2200" dirty="0"/>
              <a:t>2. </a:t>
            </a:r>
            <a:r>
              <a:rPr lang="en-US" altLang="zh-TW" sz="2200" b="1" dirty="0"/>
              <a:t>Compilation</a:t>
            </a:r>
            <a:r>
              <a:rPr lang="en-US" altLang="zh-TW" sz="2200" dirty="0"/>
              <a:t>: Compile the file to produce an object file for the code. </a:t>
            </a:r>
            <a:r>
              <a:rPr lang="en-US" altLang="zh-TW" sz="2200" b="1" dirty="0"/>
              <a:t>Unresolved function names, like </a:t>
            </a:r>
            <a:r>
              <a:rPr lang="en-US" altLang="zh-TW" sz="2200" b="1" dirty="0" err="1"/>
              <a:t>printf</a:t>
            </a:r>
            <a:r>
              <a:rPr lang="en-US" altLang="zh-TW" sz="2200" b="1" dirty="0"/>
              <a:t>() in this case, are marked out in the object file produced</a:t>
            </a:r>
            <a:r>
              <a:rPr lang="en-US" altLang="zh-TW" sz="2200" b="1" dirty="0" smtClean="0"/>
              <a:t>.</a:t>
            </a:r>
            <a:r>
              <a:rPr lang="zh-TW" altLang="en-US" sz="2200" b="1" dirty="0" smtClean="0"/>
              <a:t> </a:t>
            </a:r>
            <a:r>
              <a:rPr lang="zh-TW" altLang="en-US" sz="2200" dirty="0" smtClean="0"/>
              <a:t>如果不是</a:t>
            </a:r>
            <a:r>
              <a:rPr lang="en-US" altLang="zh-TW" sz="2200" dirty="0" smtClean="0"/>
              <a:t>compiler</a:t>
            </a:r>
            <a:r>
              <a:rPr lang="zh-TW" altLang="en-US" sz="2200" dirty="0" smtClean="0"/>
              <a:t>語法會先略過</a:t>
            </a:r>
            <a:endParaRPr lang="en-US" altLang="zh-TW" sz="2200" b="1" dirty="0"/>
          </a:p>
          <a:p>
            <a:pPr>
              <a:lnSpc>
                <a:spcPct val="150000"/>
              </a:lnSpc>
            </a:pPr>
            <a:r>
              <a:rPr lang="en-US" altLang="zh-TW" sz="2200" dirty="0"/>
              <a:t>3. </a:t>
            </a:r>
            <a:r>
              <a:rPr lang="en-US" altLang="zh-TW" sz="2200" b="1" dirty="0"/>
              <a:t>Linking</a:t>
            </a:r>
            <a:r>
              <a:rPr lang="en-US" altLang="zh-TW" sz="2200" dirty="0"/>
              <a:t>: Invoke a separate program called the linker. The linker tries to resolve functions and variables by </a:t>
            </a:r>
            <a:r>
              <a:rPr lang="en-US" altLang="zh-TW" sz="2200" b="1" dirty="0"/>
              <a:t>searching in the various libraries</a:t>
            </a:r>
            <a:r>
              <a:rPr lang="en-US" altLang="zh-TW" sz="2200" dirty="0"/>
              <a:t> for the code. For example, the code for </a:t>
            </a:r>
            <a:r>
              <a:rPr lang="en-US" altLang="zh-TW" sz="2200" dirty="0" err="1"/>
              <a:t>printf</a:t>
            </a:r>
            <a:r>
              <a:rPr lang="en-US" altLang="zh-TW" sz="2200" dirty="0"/>
              <a:t>() resides in a file </a:t>
            </a:r>
            <a:r>
              <a:rPr lang="en-US" altLang="zh-TW" sz="2200" dirty="0" err="1"/>
              <a:t>libc.a</a:t>
            </a:r>
            <a:r>
              <a:rPr lang="en-US" altLang="zh-TW" sz="2200" dirty="0"/>
              <a:t> (or libc.so). If you need libraries other than the standard set, they must be specified</a:t>
            </a:r>
            <a:r>
              <a:rPr lang="en-US" altLang="zh-TW" sz="2200" dirty="0" smtClean="0"/>
              <a:t>.</a:t>
            </a:r>
            <a:r>
              <a:rPr lang="zh-TW" altLang="en-US" sz="2200" dirty="0" smtClean="0"/>
              <a:t> 最後其他</a:t>
            </a:r>
            <a:r>
              <a:rPr lang="en-US" altLang="zh-TW" sz="2200" dirty="0" smtClean="0"/>
              <a:t>library</a:t>
            </a:r>
            <a:r>
              <a:rPr lang="zh-TW" altLang="en-US" sz="2200" dirty="0" smtClean="0"/>
              <a:t>在</a:t>
            </a:r>
            <a:r>
              <a:rPr lang="en-US" altLang="zh-TW" sz="2200" dirty="0" smtClean="0"/>
              <a:t>link</a:t>
            </a:r>
            <a:r>
              <a:rPr lang="zh-TW" altLang="en-US" sz="2200" dirty="0" smtClean="0"/>
              <a:t>近來</a:t>
            </a:r>
            <a:endParaRPr lang="zh-TW" altLang="en-US" sz="2200"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17</a:t>
            </a:fld>
            <a:endParaRPr lang="zh-TW" altLang="en-US"/>
          </a:p>
        </p:txBody>
      </p:sp>
    </p:spTree>
    <p:extLst>
      <p:ext uri="{BB962C8B-B14F-4D97-AF65-F5344CB8AC3E}">
        <p14:creationId xmlns:p14="http://schemas.microsoft.com/office/powerpoint/2010/main" val="3938001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Loaders and Libraries</a:t>
            </a:r>
            <a:endParaRPr lang="zh-TW" altLang="en-US" dirty="0"/>
          </a:p>
        </p:txBody>
      </p:sp>
      <p:sp>
        <p:nvSpPr>
          <p:cNvPr id="3" name="內容版面配置區 2"/>
          <p:cNvSpPr>
            <a:spLocks noGrp="1"/>
          </p:cNvSpPr>
          <p:nvPr>
            <p:ph idx="1"/>
          </p:nvPr>
        </p:nvSpPr>
        <p:spPr>
          <a:xfrm>
            <a:off x="838200" y="1825625"/>
            <a:ext cx="10515600" cy="4506936"/>
          </a:xfrm>
        </p:spPr>
        <p:txBody>
          <a:bodyPr>
            <a:normAutofit fontScale="92500"/>
          </a:bodyPr>
          <a:lstStyle/>
          <a:p>
            <a:pPr>
              <a:lnSpc>
                <a:spcPct val="150000"/>
              </a:lnSpc>
              <a:buFontTx/>
              <a:buChar char="-"/>
            </a:pPr>
            <a:r>
              <a:rPr lang="en-US" altLang="zh-TW" dirty="0"/>
              <a:t>A copy of the requested loader may not be present in the analysis environment, thus preventing the sample from starting its execution.</a:t>
            </a:r>
          </a:p>
          <a:p>
            <a:pPr>
              <a:lnSpc>
                <a:spcPct val="150000"/>
              </a:lnSpc>
              <a:buFontTx/>
              <a:buChar char="-"/>
            </a:pPr>
            <a:r>
              <a:rPr lang="en-US" altLang="zh-TW" dirty="0"/>
              <a:t>Dynamically linked binaries expect their required libraries to be available in the target </a:t>
            </a:r>
            <a:r>
              <a:rPr lang="en-US" altLang="zh-TW" dirty="0" smtClean="0"/>
              <a:t>system</a:t>
            </a:r>
            <a:r>
              <a:rPr lang="zh-TW" altLang="en-US" dirty="0" smtClean="0"/>
              <a:t> </a:t>
            </a:r>
            <a:endParaRPr lang="en-US" altLang="zh-TW" dirty="0"/>
          </a:p>
          <a:p>
            <a:pPr>
              <a:lnSpc>
                <a:spcPct val="150000"/>
              </a:lnSpc>
              <a:buFontTx/>
              <a:buChar char="-"/>
            </a:pPr>
            <a:r>
              <a:rPr lang="en-US" altLang="zh-TW" dirty="0"/>
              <a:t>A common example are Linux programs that are dynamically linked with </a:t>
            </a:r>
            <a:r>
              <a:rPr lang="en-US" altLang="zh-TW" dirty="0" err="1"/>
              <a:t>uClibc</a:t>
            </a:r>
            <a:r>
              <a:rPr lang="en-US" altLang="zh-TW" dirty="0"/>
              <a:t> </a:t>
            </a:r>
            <a:r>
              <a:rPr lang="en-US" altLang="zh-TW" dirty="0" smtClean="0"/>
              <a:t>(</a:t>
            </a:r>
            <a:r>
              <a:rPr lang="zh-TW" altLang="en-US" dirty="0" smtClean="0"/>
              <a:t>嵌入式系統</a:t>
            </a:r>
            <a:r>
              <a:rPr lang="en-US" altLang="zh-TW" dirty="0" err="1" smtClean="0"/>
              <a:t>libc</a:t>
            </a:r>
            <a:r>
              <a:rPr lang="en-US" altLang="zh-TW" dirty="0" smtClean="0"/>
              <a:t>)or </a:t>
            </a:r>
            <a:r>
              <a:rPr lang="en-US" altLang="zh-TW" dirty="0" err="1" smtClean="0"/>
              <a:t>musl</a:t>
            </a:r>
            <a:r>
              <a:rPr lang="en-US" altLang="zh-TW" dirty="0" smtClean="0"/>
              <a:t>(</a:t>
            </a:r>
            <a:r>
              <a:rPr lang="en-US" altLang="zh-TW" dirty="0" err="1" smtClean="0"/>
              <a:t>linux</a:t>
            </a:r>
            <a:r>
              <a:rPr lang="zh-TW" altLang="en-US" dirty="0" smtClean="0"/>
              <a:t> </a:t>
            </a:r>
            <a:r>
              <a:rPr lang="en-US" altLang="zh-TW" dirty="0" smtClean="0"/>
              <a:t>kernel), </a:t>
            </a:r>
            <a:r>
              <a:rPr lang="en-US" altLang="zh-TW" dirty="0"/>
              <a:t>smaller and more performant alternatives to the traditional </a:t>
            </a:r>
            <a:r>
              <a:rPr lang="en-US" altLang="zh-TW" dirty="0" err="1"/>
              <a:t>glibc</a:t>
            </a:r>
            <a:r>
              <a:rPr lang="en-US" altLang="zh-TW" dirty="0" smtClean="0"/>
              <a:t>.</a:t>
            </a:r>
            <a:r>
              <a:rPr lang="zh-TW" altLang="en-US" dirty="0" smtClean="0"/>
              <a:t> </a:t>
            </a:r>
            <a:endParaRPr lang="zh-TW" altLang="en-US"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18</a:t>
            </a:fld>
            <a:endParaRPr lang="zh-TW" altLang="en-US"/>
          </a:p>
        </p:txBody>
      </p:sp>
    </p:spTree>
    <p:extLst>
      <p:ext uri="{BB962C8B-B14F-4D97-AF65-F5344CB8AC3E}">
        <p14:creationId xmlns:p14="http://schemas.microsoft.com/office/powerpoint/2010/main" val="3871570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9836" y="0"/>
            <a:ext cx="10515600" cy="1325563"/>
          </a:xfrm>
        </p:spPr>
        <p:txBody>
          <a:bodyPr/>
          <a:lstStyle/>
          <a:p>
            <a:r>
              <a:rPr lang="en-US" altLang="zh-TW" dirty="0" err="1"/>
              <a:t>Operarting</a:t>
            </a:r>
            <a:r>
              <a:rPr lang="en-US" altLang="zh-TW" dirty="0"/>
              <a:t> System – ELF Header</a:t>
            </a:r>
            <a:endParaRPr lang="zh-TW" altLang="en-US" dirty="0"/>
          </a:p>
        </p:txBody>
      </p:sp>
      <p:sp>
        <p:nvSpPr>
          <p:cNvPr id="3" name="內容版面配置區 2"/>
          <p:cNvSpPr>
            <a:spLocks noGrp="1"/>
          </p:cNvSpPr>
          <p:nvPr>
            <p:ph idx="1"/>
          </p:nvPr>
        </p:nvSpPr>
        <p:spPr>
          <a:xfrm>
            <a:off x="619836" y="1119113"/>
            <a:ext cx="11353800" cy="5609228"/>
          </a:xfrm>
        </p:spPr>
        <p:txBody>
          <a:bodyPr>
            <a:normAutofit lnSpcReduction="10000"/>
          </a:bodyPr>
          <a:lstStyle/>
          <a:p>
            <a:pPr>
              <a:lnSpc>
                <a:spcPct val="150000"/>
              </a:lnSpc>
              <a:buFontTx/>
              <a:buChar char="-"/>
            </a:pPr>
            <a:r>
              <a:rPr lang="en-US" altLang="zh-TW" sz="2400" dirty="0"/>
              <a:t>It can be challenging to discern ELF programs compiled for Linux from other ELF- compatible operating systems, such as FreeBSD or Android.</a:t>
            </a:r>
          </a:p>
          <a:p>
            <a:pPr>
              <a:lnSpc>
                <a:spcPct val="150000"/>
              </a:lnSpc>
              <a:buFontTx/>
              <a:buChar char="-"/>
            </a:pPr>
            <a:r>
              <a:rPr lang="en-US" altLang="zh-TW" sz="2400" dirty="0"/>
              <a:t>The ELF headers include an “OS/ABI” field that, in principle, should specify </a:t>
            </a:r>
            <a:r>
              <a:rPr lang="en-US" altLang="zh-TW" sz="2400" b="1" dirty="0"/>
              <a:t>which operating system is required </a:t>
            </a:r>
            <a:r>
              <a:rPr lang="en-US" altLang="zh-TW" sz="2400" dirty="0"/>
              <a:t>for the program to run. In practice, this is rarely informative.</a:t>
            </a:r>
          </a:p>
          <a:p>
            <a:pPr>
              <a:lnSpc>
                <a:spcPct val="150000"/>
              </a:lnSpc>
              <a:buFontTx/>
              <a:buChar char="-"/>
            </a:pPr>
            <a:r>
              <a:rPr lang="en-US" altLang="zh-TW" sz="2400" dirty="0"/>
              <a:t>For example, ELF binaries for both Linux and Android specify a generic “System V” OS/ABI.</a:t>
            </a:r>
          </a:p>
          <a:p>
            <a:pPr>
              <a:lnSpc>
                <a:spcPct val="150000"/>
              </a:lnSpc>
              <a:buFontTx/>
              <a:buChar char="-"/>
            </a:pPr>
            <a:r>
              <a:rPr lang="en-US" altLang="zh-TW" sz="2400" dirty="0"/>
              <a:t>It is possible for a binary that specifies “FreeBSD” as its OS/ABI to be a valid Linux program, a trick that was abused by one of the malware sample we encountered in our experiments.</a:t>
            </a:r>
            <a:endParaRPr lang="zh-TW" altLang="en-US" sz="24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19</a:t>
            </a:fld>
            <a:endParaRPr lang="zh-TW" altLang="en-US"/>
          </a:p>
        </p:txBody>
      </p:sp>
    </p:spTree>
    <p:extLst>
      <p:ext uri="{BB962C8B-B14F-4D97-AF65-F5344CB8AC3E}">
        <p14:creationId xmlns:p14="http://schemas.microsoft.com/office/powerpoint/2010/main" val="2669481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825625"/>
            <a:ext cx="11353800" cy="4351338"/>
          </a:xfrm>
        </p:spPr>
        <p:txBody>
          <a:bodyPr/>
          <a:lstStyle/>
          <a:p>
            <a:pPr marL="0" indent="0">
              <a:lnSpc>
                <a:spcPct val="150000"/>
              </a:lnSpc>
              <a:buNone/>
            </a:pPr>
            <a:r>
              <a:rPr lang="en-US" altLang="zh-TW" sz="3600" dirty="0"/>
              <a:t>Few systematic studies focused on the analysis of </a:t>
            </a:r>
            <a:r>
              <a:rPr lang="en-US" altLang="zh-TW" sz="3600" b="1" dirty="0"/>
              <a:t>specific families</a:t>
            </a:r>
            <a:r>
              <a:rPr lang="en-US" altLang="zh-TW" sz="3600" dirty="0"/>
              <a:t> of malware (e.g., the </a:t>
            </a:r>
            <a:r>
              <a:rPr lang="en-US" altLang="zh-TW" sz="3600" dirty="0" err="1"/>
              <a:t>Mirai</a:t>
            </a:r>
            <a:r>
              <a:rPr lang="en-US" altLang="zh-TW" sz="3600" dirty="0"/>
              <a:t> botnet) mainly by looking at their </a:t>
            </a:r>
            <a:r>
              <a:rPr lang="en-US" altLang="zh-TW" sz="3600" b="1" dirty="0"/>
              <a:t>network-level</a:t>
            </a:r>
            <a:r>
              <a:rPr lang="en-US" altLang="zh-TW" sz="3600" dirty="0"/>
              <a:t> behavior.</a:t>
            </a:r>
          </a:p>
          <a:p>
            <a:pPr marL="0" indent="0">
              <a:buNone/>
            </a:pPr>
            <a:endParaRPr lang="zh-TW" altLang="en-US"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2</a:t>
            </a:fld>
            <a:endParaRPr lang="zh-TW" altLang="en-US"/>
          </a:p>
        </p:txBody>
      </p:sp>
    </p:spTree>
    <p:extLst>
      <p:ext uri="{BB962C8B-B14F-4D97-AF65-F5344CB8AC3E}">
        <p14:creationId xmlns:p14="http://schemas.microsoft.com/office/powerpoint/2010/main" val="2636629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9836" y="150125"/>
            <a:ext cx="10515600" cy="1325563"/>
          </a:xfrm>
        </p:spPr>
        <p:txBody>
          <a:bodyPr>
            <a:normAutofit/>
          </a:bodyPr>
          <a:lstStyle/>
          <a:p>
            <a:r>
              <a:rPr lang="en-US" altLang="zh-TW" sz="3600" dirty="0" err="1"/>
              <a:t>Operarting</a:t>
            </a:r>
            <a:r>
              <a:rPr lang="en-US" altLang="zh-TW" sz="3600" dirty="0"/>
              <a:t> System – Static Linked </a:t>
            </a:r>
            <a:r>
              <a:rPr lang="en-US" altLang="zh-TW" sz="3600" dirty="0" err="1"/>
              <a:t>v.s</a:t>
            </a:r>
            <a:r>
              <a:rPr lang="en-US" altLang="zh-TW" sz="3600" dirty="0"/>
              <a:t> Dynamic Linked</a:t>
            </a:r>
            <a:endParaRPr lang="zh-TW" altLang="en-US" sz="3600" dirty="0"/>
          </a:p>
        </p:txBody>
      </p:sp>
      <p:sp>
        <p:nvSpPr>
          <p:cNvPr id="3" name="內容版面配置區 2"/>
          <p:cNvSpPr>
            <a:spLocks noGrp="1"/>
          </p:cNvSpPr>
          <p:nvPr>
            <p:ph idx="1"/>
          </p:nvPr>
        </p:nvSpPr>
        <p:spPr>
          <a:xfrm>
            <a:off x="456063" y="1475688"/>
            <a:ext cx="11353800" cy="4788634"/>
          </a:xfrm>
        </p:spPr>
        <p:txBody>
          <a:bodyPr>
            <a:normAutofit/>
          </a:bodyPr>
          <a:lstStyle/>
          <a:p>
            <a:pPr>
              <a:lnSpc>
                <a:spcPct val="150000"/>
              </a:lnSpc>
              <a:buFontTx/>
              <a:buChar char="-"/>
            </a:pPr>
            <a:r>
              <a:rPr lang="en-US" altLang="zh-TW" sz="2400" dirty="0"/>
              <a:t>While a binary compiled for FreeBSD can be properly loaded and executed under Linux, this is only the case for </a:t>
            </a:r>
            <a:r>
              <a:rPr lang="en-US" altLang="zh-TW" sz="2400" b="1" dirty="0"/>
              <a:t>dynamically linked </a:t>
            </a:r>
            <a:r>
              <a:rPr lang="en-US" altLang="zh-TW" sz="2400" dirty="0"/>
              <a:t>programs.</a:t>
            </a:r>
          </a:p>
          <a:p>
            <a:pPr>
              <a:lnSpc>
                <a:spcPct val="150000"/>
              </a:lnSpc>
              <a:buFontTx/>
              <a:buChar char="-"/>
            </a:pPr>
            <a:r>
              <a:rPr lang="en-US" altLang="zh-TW" sz="2400" dirty="0"/>
              <a:t>In fact, </a:t>
            </a:r>
            <a:r>
              <a:rPr lang="en-US" altLang="zh-TW" sz="2400" b="1" dirty="0"/>
              <a:t>the </a:t>
            </a:r>
            <a:r>
              <a:rPr lang="en-US" altLang="zh-TW" sz="2400" b="1" dirty="0" err="1"/>
              <a:t>syscalls</a:t>
            </a:r>
            <a:r>
              <a:rPr lang="en-US" altLang="zh-TW" sz="2400" b="1" dirty="0"/>
              <a:t> numbers </a:t>
            </a:r>
            <a:r>
              <a:rPr lang="en-US" altLang="zh-TW" sz="2400" dirty="0"/>
              <a:t>and </a:t>
            </a:r>
            <a:r>
              <a:rPr lang="en-US" altLang="zh-TW" sz="2400" b="1" dirty="0"/>
              <a:t>arguments</a:t>
            </a:r>
            <a:r>
              <a:rPr lang="en-US" altLang="zh-TW" sz="2400" dirty="0"/>
              <a:t> for Linux and FreeBSD do not generally match, and therefore </a:t>
            </a:r>
            <a:r>
              <a:rPr lang="en-US" altLang="zh-TW" sz="2400" b="1" dirty="0"/>
              <a:t>statically linked </a:t>
            </a:r>
            <a:r>
              <a:rPr lang="en-US" altLang="zh-TW" sz="2400" dirty="0"/>
              <a:t>programs usually crash when they encounter such a difference</a:t>
            </a:r>
            <a:r>
              <a:rPr lang="en-US" altLang="zh-TW" sz="2400" dirty="0" smtClean="0"/>
              <a:t>.</a:t>
            </a:r>
            <a:r>
              <a:rPr lang="zh-TW" altLang="en-US" sz="2400" dirty="0" smtClean="0"/>
              <a:t> </a:t>
            </a:r>
            <a:endParaRPr lang="en-US" altLang="zh-TW" sz="2400" dirty="0" smtClean="0"/>
          </a:p>
          <a:p>
            <a:pPr marL="0" indent="0">
              <a:lnSpc>
                <a:spcPct val="150000"/>
              </a:lnSpc>
              <a:buNone/>
            </a:pPr>
            <a:r>
              <a:rPr lang="en-US" altLang="zh-TW" sz="2400" dirty="0" smtClean="0"/>
              <a:t>stated</a:t>
            </a:r>
            <a:r>
              <a:rPr lang="zh-TW" altLang="en-US" sz="2400" dirty="0" smtClean="0"/>
              <a:t> </a:t>
            </a:r>
            <a:r>
              <a:rPr lang="en-US" altLang="zh-TW" sz="2400" dirty="0" smtClean="0"/>
              <a:t>link</a:t>
            </a:r>
            <a:r>
              <a:rPr lang="zh-TW" altLang="en-US" sz="2400" dirty="0" smtClean="0"/>
              <a:t>是跟底層硬體架構綁在一起的，所以可能跑步起來</a:t>
            </a:r>
            <a:endParaRPr lang="zh-TW" altLang="en-US" sz="24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20</a:t>
            </a:fld>
            <a:endParaRPr lang="zh-TW" altLang="en-US"/>
          </a:p>
        </p:txBody>
      </p:sp>
    </p:spTree>
    <p:extLst>
      <p:ext uri="{BB962C8B-B14F-4D97-AF65-F5344CB8AC3E}">
        <p14:creationId xmlns:p14="http://schemas.microsoft.com/office/powerpoint/2010/main" val="2310888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9836" y="150125"/>
            <a:ext cx="10515600" cy="1325563"/>
          </a:xfrm>
        </p:spPr>
        <p:txBody>
          <a:bodyPr>
            <a:normAutofit/>
          </a:bodyPr>
          <a:lstStyle/>
          <a:p>
            <a:r>
              <a:rPr lang="en-US" altLang="zh-TW" sz="3600" dirty="0" err="1"/>
              <a:t>Operarting</a:t>
            </a:r>
            <a:r>
              <a:rPr lang="en-US" altLang="zh-TW" sz="3600" dirty="0"/>
              <a:t> System – Different Linux Kernel</a:t>
            </a:r>
            <a:endParaRPr lang="zh-TW" altLang="en-US" sz="3600" dirty="0"/>
          </a:p>
        </p:txBody>
      </p:sp>
      <p:sp>
        <p:nvSpPr>
          <p:cNvPr id="3" name="內容版面配置區 2"/>
          <p:cNvSpPr>
            <a:spLocks noGrp="1"/>
          </p:cNvSpPr>
          <p:nvPr>
            <p:ph idx="1"/>
          </p:nvPr>
        </p:nvSpPr>
        <p:spPr>
          <a:xfrm>
            <a:off x="456063" y="1475688"/>
            <a:ext cx="11353800" cy="4788634"/>
          </a:xfrm>
        </p:spPr>
        <p:txBody>
          <a:bodyPr>
            <a:normAutofit/>
          </a:bodyPr>
          <a:lstStyle/>
          <a:p>
            <a:pPr>
              <a:lnSpc>
                <a:spcPct val="150000"/>
              </a:lnSpc>
              <a:buFontTx/>
              <a:buChar char="-"/>
            </a:pPr>
            <a:r>
              <a:rPr lang="en-US" altLang="zh-TW" sz="3200" dirty="0"/>
              <a:t>These differences may also exist between </a:t>
            </a:r>
            <a:r>
              <a:rPr lang="en-US" altLang="zh-TW" sz="3200" b="1" dirty="0"/>
              <a:t>different versions</a:t>
            </a:r>
            <a:r>
              <a:rPr lang="en-US" altLang="zh-TW" sz="3200" dirty="0"/>
              <a:t> of the Linux kernel, and </a:t>
            </a:r>
            <a:r>
              <a:rPr lang="en-US" altLang="zh-TW" sz="3200" b="1" dirty="0"/>
              <a:t>custom modifications</a:t>
            </a:r>
            <a:r>
              <a:rPr lang="en-US" altLang="zh-TW" sz="3200" dirty="0"/>
              <a:t> are not too rare in the world of embedded devices</a:t>
            </a:r>
            <a:r>
              <a:rPr lang="en-US" altLang="zh-TW" sz="3200" dirty="0" smtClean="0"/>
              <a:t>.</a:t>
            </a:r>
          </a:p>
          <a:p>
            <a:pPr marL="0" indent="0">
              <a:lnSpc>
                <a:spcPct val="150000"/>
              </a:lnSpc>
              <a:buNone/>
            </a:pPr>
            <a:r>
              <a:rPr lang="zh-TW" altLang="en-US" sz="3200" dirty="0" smtClean="0"/>
              <a:t>不知道怎樣</a:t>
            </a:r>
            <a:r>
              <a:rPr lang="en-US" altLang="zh-TW" sz="3200" dirty="0" smtClean="0"/>
              <a:t>compile</a:t>
            </a:r>
            <a:r>
              <a:rPr lang="zh-TW" altLang="en-US" sz="3200" dirty="0" smtClean="0"/>
              <a:t>、不知道平台是</a:t>
            </a:r>
            <a:r>
              <a:rPr lang="zh-TW" altLang="en-US" sz="3200" dirty="0"/>
              <a:t>啥</a:t>
            </a:r>
            <a:endParaRPr lang="en-US" altLang="zh-TW"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21</a:t>
            </a:fld>
            <a:endParaRPr lang="zh-TW" altLang="en-US"/>
          </a:p>
        </p:txBody>
      </p:sp>
    </p:spTree>
    <p:extLst>
      <p:ext uri="{BB962C8B-B14F-4D97-AF65-F5344CB8AC3E}">
        <p14:creationId xmlns:p14="http://schemas.microsoft.com/office/powerpoint/2010/main" val="2049900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9836" y="150125"/>
            <a:ext cx="10515600" cy="1325563"/>
          </a:xfrm>
        </p:spPr>
        <p:txBody>
          <a:bodyPr>
            <a:normAutofit/>
          </a:bodyPr>
          <a:lstStyle/>
          <a:p>
            <a:r>
              <a:rPr lang="en-US" altLang="zh-TW" sz="3600" dirty="0" err="1"/>
              <a:t>Operarting</a:t>
            </a:r>
            <a:r>
              <a:rPr lang="en-US" altLang="zh-TW" sz="3600" dirty="0"/>
              <a:t> System – Conclusion</a:t>
            </a:r>
            <a:endParaRPr lang="zh-TW" altLang="en-US" sz="3600" dirty="0"/>
          </a:p>
        </p:txBody>
      </p:sp>
      <p:sp>
        <p:nvSpPr>
          <p:cNvPr id="3" name="內容版面配置區 2"/>
          <p:cNvSpPr>
            <a:spLocks noGrp="1"/>
          </p:cNvSpPr>
          <p:nvPr>
            <p:ph idx="1"/>
          </p:nvPr>
        </p:nvSpPr>
        <p:spPr>
          <a:xfrm>
            <a:off x="456063" y="1475688"/>
            <a:ext cx="11353800" cy="4788634"/>
          </a:xfrm>
        </p:spPr>
        <p:txBody>
          <a:bodyPr>
            <a:normAutofit/>
          </a:bodyPr>
          <a:lstStyle/>
          <a:p>
            <a:pPr marL="0" indent="0">
              <a:lnSpc>
                <a:spcPct val="150000"/>
              </a:lnSpc>
              <a:buNone/>
            </a:pPr>
            <a:r>
              <a:rPr lang="en-US" altLang="zh-TW" sz="3200" dirty="0"/>
              <a:t>This has two important consequences for our work: </a:t>
            </a:r>
          </a:p>
          <a:p>
            <a:pPr>
              <a:lnSpc>
                <a:spcPct val="150000"/>
              </a:lnSpc>
              <a:buFontTx/>
              <a:buChar char="-"/>
            </a:pPr>
            <a:r>
              <a:rPr lang="en-US" altLang="zh-TW" sz="3200" dirty="0"/>
              <a:t>On the one hand, it makes it </a:t>
            </a:r>
            <a:r>
              <a:rPr lang="en-US" altLang="zh-TW" sz="3200" b="1" dirty="0"/>
              <a:t>hard to compile a dataset</a:t>
            </a:r>
            <a:r>
              <a:rPr lang="en-US" altLang="zh-TW" sz="3200" dirty="0"/>
              <a:t> of Linux-based malware. </a:t>
            </a:r>
          </a:p>
          <a:p>
            <a:pPr>
              <a:lnSpc>
                <a:spcPct val="150000"/>
              </a:lnSpc>
              <a:buFontTx/>
              <a:buChar char="-"/>
            </a:pPr>
            <a:r>
              <a:rPr lang="en-US" altLang="zh-TW" sz="3200" dirty="0"/>
              <a:t>On the other hand, this also results in the fact that even well-formed Linux binaries may not be guaranteed to </a:t>
            </a:r>
            <a:r>
              <a:rPr lang="en-US" altLang="zh-TW" sz="3200" b="1" dirty="0"/>
              <a:t>run correctly in a generic Linux system</a:t>
            </a:r>
            <a:r>
              <a:rPr lang="en-US" altLang="zh-TW" sz="3200" dirty="0"/>
              <a:t>.</a:t>
            </a:r>
            <a:endParaRPr lang="zh-TW" altLang="en-US"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22</a:t>
            </a:fld>
            <a:endParaRPr lang="zh-TW" altLang="en-US"/>
          </a:p>
        </p:txBody>
      </p:sp>
    </p:spTree>
    <p:extLst>
      <p:ext uri="{BB962C8B-B14F-4D97-AF65-F5344CB8AC3E}">
        <p14:creationId xmlns:p14="http://schemas.microsoft.com/office/powerpoint/2010/main" val="1108364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9836" y="150125"/>
            <a:ext cx="10515600" cy="1325563"/>
          </a:xfrm>
        </p:spPr>
        <p:txBody>
          <a:bodyPr>
            <a:normAutofit/>
          </a:bodyPr>
          <a:lstStyle/>
          <a:p>
            <a:r>
              <a:rPr lang="en-US" altLang="zh-TW" sz="3600" dirty="0"/>
              <a:t>Static Linking </a:t>
            </a:r>
            <a:r>
              <a:rPr lang="en-US" altLang="zh-TW" sz="3600" dirty="0" err="1"/>
              <a:t>v.s</a:t>
            </a:r>
            <a:r>
              <a:rPr lang="en-US" altLang="zh-TW" sz="3600" dirty="0"/>
              <a:t> Dynamic Linking</a:t>
            </a:r>
            <a:endParaRPr lang="zh-TW" altLang="en-US" sz="3600" dirty="0"/>
          </a:p>
        </p:txBody>
      </p:sp>
      <p:sp>
        <p:nvSpPr>
          <p:cNvPr id="3" name="內容版面配置區 2"/>
          <p:cNvSpPr>
            <a:spLocks noGrp="1"/>
          </p:cNvSpPr>
          <p:nvPr>
            <p:ph idx="1"/>
          </p:nvPr>
        </p:nvSpPr>
        <p:spPr>
          <a:xfrm>
            <a:off x="456063" y="1475688"/>
            <a:ext cx="11353800" cy="5034294"/>
          </a:xfrm>
        </p:spPr>
        <p:txBody>
          <a:bodyPr>
            <a:normAutofit/>
          </a:bodyPr>
          <a:lstStyle/>
          <a:p>
            <a:pPr marL="0" indent="0">
              <a:lnSpc>
                <a:spcPct val="150000"/>
              </a:lnSpc>
              <a:buNone/>
            </a:pPr>
            <a:r>
              <a:rPr lang="en-US" altLang="zh-TW" sz="3200" dirty="0"/>
              <a:t>When a binary is statically linked, all its library dependencies are included in the resulting binary as part of the compilation process.</a:t>
            </a:r>
          </a:p>
          <a:p>
            <a:pPr>
              <a:lnSpc>
                <a:spcPct val="150000"/>
              </a:lnSpc>
              <a:buFontTx/>
              <a:buChar char="-"/>
            </a:pPr>
            <a:r>
              <a:rPr lang="en-US" altLang="zh-TW" sz="3200" dirty="0"/>
              <a:t>More portable but harder to reverse engineer</a:t>
            </a:r>
          </a:p>
          <a:p>
            <a:pPr>
              <a:lnSpc>
                <a:spcPct val="150000"/>
              </a:lnSpc>
              <a:buFontTx/>
              <a:buChar char="-"/>
            </a:pPr>
            <a:r>
              <a:rPr lang="en-US" altLang="zh-TW" sz="3200" dirty="0"/>
              <a:t>Statically linked binaries are more portable from a library dependency point of view, but less portable as they may crash at runtime if the </a:t>
            </a:r>
            <a:r>
              <a:rPr lang="en-US" altLang="zh-TW" sz="3200" b="1" dirty="0"/>
              <a:t>kernel ABI is different </a:t>
            </a:r>
            <a:r>
              <a:rPr lang="en-US" altLang="zh-TW" sz="3200" dirty="0"/>
              <a:t>from what they expected</a:t>
            </a:r>
            <a:endParaRPr lang="zh-TW" altLang="en-US"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23</a:t>
            </a:fld>
            <a:endParaRPr lang="zh-TW" altLang="en-US"/>
          </a:p>
        </p:txBody>
      </p:sp>
    </p:spTree>
    <p:extLst>
      <p:ext uri="{BB962C8B-B14F-4D97-AF65-F5344CB8AC3E}">
        <p14:creationId xmlns:p14="http://schemas.microsoft.com/office/powerpoint/2010/main" val="1433582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9836" y="150125"/>
            <a:ext cx="10515600" cy="1325563"/>
          </a:xfrm>
        </p:spPr>
        <p:txBody>
          <a:bodyPr>
            <a:normAutofit/>
          </a:bodyPr>
          <a:lstStyle/>
          <a:p>
            <a:r>
              <a:rPr lang="en-US" altLang="zh-TW" sz="3600" dirty="0"/>
              <a:t>Analysis Environment  - Malware Privileges</a:t>
            </a:r>
            <a:endParaRPr lang="zh-TW" altLang="en-US" sz="3600" dirty="0"/>
          </a:p>
        </p:txBody>
      </p:sp>
      <p:sp>
        <p:nvSpPr>
          <p:cNvPr id="3" name="內容版面配置區 2"/>
          <p:cNvSpPr>
            <a:spLocks noGrp="1"/>
          </p:cNvSpPr>
          <p:nvPr>
            <p:ph idx="1"/>
          </p:nvPr>
        </p:nvSpPr>
        <p:spPr>
          <a:xfrm>
            <a:off x="456063" y="1475688"/>
            <a:ext cx="11353800" cy="5034294"/>
          </a:xfrm>
        </p:spPr>
        <p:txBody>
          <a:bodyPr>
            <a:normAutofit/>
          </a:bodyPr>
          <a:lstStyle/>
          <a:p>
            <a:pPr>
              <a:lnSpc>
                <a:spcPct val="150000"/>
              </a:lnSpc>
              <a:buFontTx/>
              <a:buChar char="-"/>
            </a:pPr>
            <a:r>
              <a:rPr lang="en-US" altLang="zh-TW" sz="3200" dirty="0"/>
              <a:t>Typically, malware analysis sandboxes execute samples as a normal, unprivileged user. </a:t>
            </a:r>
          </a:p>
          <a:p>
            <a:pPr>
              <a:lnSpc>
                <a:spcPct val="150000"/>
              </a:lnSpc>
              <a:buFontTx/>
              <a:buChar char="-"/>
            </a:pPr>
            <a:r>
              <a:rPr lang="en-US" altLang="zh-TW" sz="3200" dirty="0"/>
              <a:t>Administration privileges would give the malware the ability to tamper with the sandbox itself and would make the instrumentation and observation of the program behavior much more complex.</a:t>
            </a:r>
            <a:endParaRPr lang="zh-TW" altLang="en-US"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24</a:t>
            </a:fld>
            <a:endParaRPr lang="zh-TW" altLang="en-US"/>
          </a:p>
        </p:txBody>
      </p:sp>
    </p:spTree>
    <p:extLst>
      <p:ext uri="{BB962C8B-B14F-4D97-AF65-F5344CB8AC3E}">
        <p14:creationId xmlns:p14="http://schemas.microsoft.com/office/powerpoint/2010/main" val="2632958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9836" y="150125"/>
            <a:ext cx="10515600" cy="1325563"/>
          </a:xfrm>
        </p:spPr>
        <p:txBody>
          <a:bodyPr>
            <a:normAutofit/>
          </a:bodyPr>
          <a:lstStyle/>
          <a:p>
            <a:r>
              <a:rPr lang="en-US" altLang="zh-TW" sz="3600" dirty="0"/>
              <a:t>Analysis Environment  - Windows </a:t>
            </a:r>
            <a:r>
              <a:rPr lang="en-US" altLang="zh-TW" sz="3600" dirty="0" err="1"/>
              <a:t>v.s</a:t>
            </a:r>
            <a:r>
              <a:rPr lang="en-US" altLang="zh-TW" sz="3600" dirty="0"/>
              <a:t> Linux</a:t>
            </a:r>
            <a:endParaRPr lang="zh-TW" altLang="en-US" sz="3600" dirty="0"/>
          </a:p>
        </p:txBody>
      </p:sp>
      <p:sp>
        <p:nvSpPr>
          <p:cNvPr id="3" name="內容版面配置區 2"/>
          <p:cNvSpPr>
            <a:spLocks noGrp="1"/>
          </p:cNvSpPr>
          <p:nvPr>
            <p:ph idx="1"/>
          </p:nvPr>
        </p:nvSpPr>
        <p:spPr>
          <a:xfrm>
            <a:off x="456063" y="1475688"/>
            <a:ext cx="11353800" cy="5034294"/>
          </a:xfrm>
        </p:spPr>
        <p:txBody>
          <a:bodyPr>
            <a:normAutofit/>
          </a:bodyPr>
          <a:lstStyle/>
          <a:p>
            <a:pPr>
              <a:lnSpc>
                <a:spcPct val="150000"/>
              </a:lnSpc>
              <a:buFontTx/>
              <a:buChar char="-"/>
            </a:pPr>
            <a:r>
              <a:rPr lang="en-US" altLang="zh-TW" sz="3200" dirty="0"/>
              <a:t>It is very uncommon for a Windows sample to expect super-user privileges to work.</a:t>
            </a:r>
          </a:p>
          <a:p>
            <a:pPr>
              <a:lnSpc>
                <a:spcPct val="150000"/>
              </a:lnSpc>
              <a:buFontTx/>
              <a:buChar char="-"/>
            </a:pPr>
            <a:r>
              <a:rPr lang="en-US" altLang="zh-TW" sz="3200" dirty="0"/>
              <a:t>Linux malware is often written with the assumption (true for some classes of embedded targets) that its code would run with root privileges.</a:t>
            </a:r>
            <a:endParaRPr lang="zh-TW" altLang="en-US"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25</a:t>
            </a:fld>
            <a:endParaRPr lang="zh-TW" altLang="en-US"/>
          </a:p>
        </p:txBody>
      </p:sp>
    </p:spTree>
    <p:extLst>
      <p:ext uri="{BB962C8B-B14F-4D97-AF65-F5344CB8AC3E}">
        <p14:creationId xmlns:p14="http://schemas.microsoft.com/office/powerpoint/2010/main" val="1079616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9836" y="150125"/>
            <a:ext cx="10515600" cy="1325563"/>
          </a:xfrm>
        </p:spPr>
        <p:txBody>
          <a:bodyPr>
            <a:normAutofit/>
          </a:bodyPr>
          <a:lstStyle/>
          <a:p>
            <a:r>
              <a:rPr lang="en-US" altLang="zh-TW" sz="3600" dirty="0"/>
              <a:t>Lack of Previous Studies</a:t>
            </a:r>
            <a:endParaRPr lang="zh-TW" altLang="en-US" sz="3600" dirty="0"/>
          </a:p>
        </p:txBody>
      </p:sp>
      <p:sp>
        <p:nvSpPr>
          <p:cNvPr id="3" name="內容版面配置區 2"/>
          <p:cNvSpPr>
            <a:spLocks noGrp="1"/>
          </p:cNvSpPr>
          <p:nvPr>
            <p:ph idx="1"/>
          </p:nvPr>
        </p:nvSpPr>
        <p:spPr>
          <a:xfrm>
            <a:off x="456063" y="1475688"/>
            <a:ext cx="11353800" cy="5034294"/>
          </a:xfrm>
        </p:spPr>
        <p:txBody>
          <a:bodyPr>
            <a:normAutofit/>
          </a:bodyPr>
          <a:lstStyle/>
          <a:p>
            <a:pPr>
              <a:lnSpc>
                <a:spcPct val="150000"/>
              </a:lnSpc>
              <a:buFontTx/>
              <a:buChar char="-"/>
            </a:pPr>
            <a:r>
              <a:rPr lang="en-US" altLang="zh-TW" sz="3200" dirty="0"/>
              <a:t>It is not clear how to design and implement an analysis pipeline specifically tailored for Linux malware.</a:t>
            </a:r>
          </a:p>
          <a:p>
            <a:pPr>
              <a:lnSpc>
                <a:spcPct val="150000"/>
              </a:lnSpc>
              <a:buFontTx/>
              <a:buChar char="-"/>
            </a:pPr>
            <a:r>
              <a:rPr lang="en-US" altLang="zh-TW" sz="3200" dirty="0"/>
              <a:t>In fact, analysis tools are specific to the characteristics of the existing malware samples</a:t>
            </a:r>
          </a:p>
          <a:p>
            <a:pPr>
              <a:lnSpc>
                <a:spcPct val="150000"/>
              </a:lnSpc>
              <a:buFontTx/>
              <a:buChar char="-"/>
            </a:pPr>
            <a:r>
              <a:rPr lang="en-US" altLang="zh-TW" sz="3200" dirty="0"/>
              <a:t>Which aspects should we focus on? Which architectures do we need to support?</a:t>
            </a:r>
            <a:endParaRPr lang="zh-TW" altLang="en-US"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26</a:t>
            </a:fld>
            <a:endParaRPr lang="zh-TW" altLang="en-US"/>
          </a:p>
        </p:txBody>
      </p:sp>
    </p:spTree>
    <p:extLst>
      <p:ext uri="{BB962C8B-B14F-4D97-AF65-F5344CB8AC3E}">
        <p14:creationId xmlns:p14="http://schemas.microsoft.com/office/powerpoint/2010/main" val="3658806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9836" y="150125"/>
            <a:ext cx="10515600" cy="1325563"/>
          </a:xfrm>
        </p:spPr>
        <p:txBody>
          <a:bodyPr>
            <a:normAutofit/>
          </a:bodyPr>
          <a:lstStyle/>
          <a:p>
            <a:r>
              <a:rPr lang="en-US" altLang="zh-TW" sz="3600" dirty="0"/>
              <a:t>Lack of Dataset</a:t>
            </a:r>
            <a:endParaRPr lang="zh-TW" altLang="en-US" sz="3600" dirty="0"/>
          </a:p>
        </p:txBody>
      </p:sp>
      <p:sp>
        <p:nvSpPr>
          <p:cNvPr id="3" name="內容版面配置區 2"/>
          <p:cNvSpPr>
            <a:spLocks noGrp="1"/>
          </p:cNvSpPr>
          <p:nvPr>
            <p:ph idx="1"/>
          </p:nvPr>
        </p:nvSpPr>
        <p:spPr>
          <a:xfrm>
            <a:off x="456063" y="1475688"/>
            <a:ext cx="11353800" cy="5034294"/>
          </a:xfrm>
        </p:spPr>
        <p:txBody>
          <a:bodyPr>
            <a:normAutofit/>
          </a:bodyPr>
          <a:lstStyle/>
          <a:p>
            <a:pPr>
              <a:lnSpc>
                <a:spcPct val="150000"/>
              </a:lnSpc>
              <a:buFontTx/>
              <a:buChar char="-"/>
            </a:pPr>
            <a:r>
              <a:rPr lang="en-US" altLang="zh-TW" sz="3200" dirty="0"/>
              <a:t>This domain is the lack of a comprehensive dataset.</a:t>
            </a:r>
          </a:p>
          <a:p>
            <a:pPr>
              <a:lnSpc>
                <a:spcPct val="150000"/>
              </a:lnSpc>
              <a:buFontTx/>
              <a:buChar char="-"/>
            </a:pPr>
            <a:r>
              <a:rPr lang="en-US" altLang="zh-TW" sz="3200" dirty="0"/>
              <a:t>One of the few works looking at Linux-based malware focused only on </a:t>
            </a:r>
            <a:r>
              <a:rPr lang="en-US" altLang="zh-TW" sz="3200" b="1" dirty="0"/>
              <a:t>botnets</a:t>
            </a:r>
            <a:r>
              <a:rPr lang="en-US" altLang="zh-TW" sz="3200" dirty="0"/>
              <a:t>, thus using </a:t>
            </a:r>
            <a:r>
              <a:rPr lang="en-US" altLang="zh-TW" sz="3200" b="1" dirty="0"/>
              <a:t>honeypots</a:t>
            </a:r>
            <a:r>
              <a:rPr lang="en-US" altLang="zh-TW" sz="3200" dirty="0"/>
              <a:t> to build a representative dataset.</a:t>
            </a:r>
            <a:endParaRPr lang="zh-TW" altLang="en-US"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27</a:t>
            </a:fld>
            <a:endParaRPr lang="zh-TW" altLang="en-US"/>
          </a:p>
        </p:txBody>
      </p:sp>
    </p:spTree>
    <p:extLst>
      <p:ext uri="{BB962C8B-B14F-4D97-AF65-F5344CB8AC3E}">
        <p14:creationId xmlns:p14="http://schemas.microsoft.com/office/powerpoint/2010/main" val="1804898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fontScale="90000"/>
          </a:bodyPr>
          <a:lstStyle/>
          <a:p>
            <a:pPr algn="ctr"/>
            <a:r>
              <a:rPr lang="en-US" altLang="zh-TW" sz="7200" b="1" dirty="0">
                <a:latin typeface="+mn-lt"/>
              </a:rPr>
              <a:t>Analysis Infrastructure</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28</a:t>
            </a:fld>
            <a:endParaRPr lang="zh-TW" altLang="en-US"/>
          </a:p>
        </p:txBody>
      </p:sp>
    </p:spTree>
    <p:extLst>
      <p:ext uri="{BB962C8B-B14F-4D97-AF65-F5344CB8AC3E}">
        <p14:creationId xmlns:p14="http://schemas.microsoft.com/office/powerpoint/2010/main" val="1155819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marL="0" indent="0">
              <a:lnSpc>
                <a:spcPct val="150000"/>
              </a:lnSpc>
              <a:buNone/>
            </a:pPr>
            <a:r>
              <a:rPr lang="en-US" altLang="zh-TW" sz="3200" dirty="0"/>
              <a:t>Despite our extensive experience in analyzing malicious files for Windows and Android, we only had an anecdotal knowledge of Linux-based malware that we obtained by reading online reports describing manual analysis of specific families.</a:t>
            </a:r>
            <a:endParaRPr lang="zh-TW" altLang="en-US"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29</a:t>
            </a:fld>
            <a:endParaRPr lang="zh-TW" altLang="en-US"/>
          </a:p>
        </p:txBody>
      </p:sp>
    </p:spTree>
    <p:extLst>
      <p:ext uri="{BB962C8B-B14F-4D97-AF65-F5344CB8AC3E}">
        <p14:creationId xmlns:p14="http://schemas.microsoft.com/office/powerpoint/2010/main" val="3682030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Contribution</a:t>
            </a:r>
            <a:endParaRPr lang="zh-TW" altLang="en-US" dirty="0"/>
          </a:p>
        </p:txBody>
      </p:sp>
      <p:sp>
        <p:nvSpPr>
          <p:cNvPr id="3" name="內容版面配置區 2"/>
          <p:cNvSpPr>
            <a:spLocks noGrp="1"/>
          </p:cNvSpPr>
          <p:nvPr>
            <p:ph idx="1"/>
          </p:nvPr>
        </p:nvSpPr>
        <p:spPr>
          <a:xfrm>
            <a:off x="838200" y="1375248"/>
            <a:ext cx="10515600" cy="1381600"/>
          </a:xfrm>
        </p:spPr>
        <p:txBody>
          <a:bodyPr>
            <a:normAutofit/>
          </a:bodyPr>
          <a:lstStyle/>
          <a:p>
            <a:pPr marL="0" indent="0">
              <a:lnSpc>
                <a:spcPct val="150000"/>
              </a:lnSpc>
              <a:buNone/>
            </a:pPr>
            <a:r>
              <a:rPr lang="en-US" altLang="zh-TW" dirty="0"/>
              <a:t>Design and implementation details of the first malware analysis pipeline specifically tailored for Linux malware.</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26" y="2756848"/>
            <a:ext cx="11189010" cy="3534770"/>
          </a:xfrm>
          <a:prstGeom prst="rect">
            <a:avLst/>
          </a:prstGeom>
        </p:spPr>
      </p:pic>
      <p:sp>
        <p:nvSpPr>
          <p:cNvPr id="5" name="投影片編號版面配置區 4"/>
          <p:cNvSpPr>
            <a:spLocks noGrp="1"/>
          </p:cNvSpPr>
          <p:nvPr>
            <p:ph type="sldNum" sz="quarter" idx="12"/>
          </p:nvPr>
        </p:nvSpPr>
        <p:spPr/>
        <p:txBody>
          <a:bodyPr/>
          <a:lstStyle/>
          <a:p>
            <a:fld id="{77D1BCE1-CA20-4848-BB9E-9A4332B2FF9D}" type="slidenum">
              <a:rPr lang="zh-TW" altLang="en-US" smtClean="0"/>
              <a:t>3</a:t>
            </a:fld>
            <a:endParaRPr lang="zh-TW" altLang="en-US"/>
          </a:p>
        </p:txBody>
      </p:sp>
    </p:spTree>
    <p:extLst>
      <p:ext uri="{BB962C8B-B14F-4D97-AF65-F5344CB8AC3E}">
        <p14:creationId xmlns:p14="http://schemas.microsoft.com/office/powerpoint/2010/main" val="4170318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Independent Component for Analysis Task</a:t>
            </a:r>
            <a:endParaRPr lang="zh-TW" altLang="en-US" dirty="0"/>
          </a:p>
        </p:txBody>
      </p:sp>
      <p:sp>
        <p:nvSpPr>
          <p:cNvPr id="3" name="內容版面配置區 2"/>
          <p:cNvSpPr>
            <a:spLocks noGrp="1"/>
          </p:cNvSpPr>
          <p:nvPr>
            <p:ph idx="1"/>
          </p:nvPr>
        </p:nvSpPr>
        <p:spPr>
          <a:xfrm>
            <a:off x="838200" y="1825625"/>
            <a:ext cx="10515600" cy="3005682"/>
          </a:xfrm>
        </p:spPr>
        <p:txBody>
          <a:bodyPr>
            <a:normAutofit/>
          </a:bodyPr>
          <a:lstStyle/>
          <a:p>
            <a:pPr marL="0" indent="0">
              <a:lnSpc>
                <a:spcPct val="150000"/>
              </a:lnSpc>
              <a:buNone/>
            </a:pPr>
            <a:r>
              <a:rPr lang="en-US" altLang="zh-TW" dirty="0"/>
              <a:t>- The tasks were integrated in an interactive framework responsible to </a:t>
            </a:r>
            <a:r>
              <a:rPr lang="en-US" altLang="zh-TW" b="1" dirty="0"/>
              <a:t>distribute the jobs execution </a:t>
            </a:r>
            <a:r>
              <a:rPr lang="en-US" altLang="zh-TW" dirty="0"/>
              <a:t>among multiple parallel workers and to provide a rich interface for human analysts to inspect and visualize the data.</a:t>
            </a:r>
            <a:endParaRPr lang="zh-TW" altLang="en-US"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30</a:t>
            </a:fld>
            <a:endParaRPr lang="zh-TW" altLang="en-US"/>
          </a:p>
        </p:txBody>
      </p:sp>
    </p:spTree>
    <p:extLst>
      <p:ext uri="{BB962C8B-B14F-4D97-AF65-F5344CB8AC3E}">
        <p14:creationId xmlns:p14="http://schemas.microsoft.com/office/powerpoint/2010/main" val="8293965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System Report</a:t>
            </a:r>
            <a:endParaRPr lang="zh-TW" altLang="en-US" dirty="0"/>
          </a:p>
        </p:txBody>
      </p:sp>
      <p:sp>
        <p:nvSpPr>
          <p:cNvPr id="3" name="內容版面配置區 2"/>
          <p:cNvSpPr>
            <a:spLocks noGrp="1"/>
          </p:cNvSpPr>
          <p:nvPr>
            <p:ph idx="1"/>
          </p:nvPr>
        </p:nvSpPr>
        <p:spPr>
          <a:xfrm>
            <a:off x="838200" y="1690688"/>
            <a:ext cx="10515600" cy="4351338"/>
          </a:xfrm>
        </p:spPr>
        <p:txBody>
          <a:bodyPr/>
          <a:lstStyle/>
          <a:p>
            <a:pPr marL="0" indent="0">
              <a:lnSpc>
                <a:spcPct val="150000"/>
              </a:lnSpc>
              <a:buNone/>
            </a:pPr>
            <a:r>
              <a:rPr lang="en-US" altLang="zh-TW" dirty="0"/>
              <a:t>The system identified and reported any anomaly in the results or any problem that was encountered in the execution of existing modules</a:t>
            </a:r>
          </a:p>
          <a:p>
            <a:pPr>
              <a:lnSpc>
                <a:spcPct val="150000"/>
              </a:lnSpc>
              <a:buFontTx/>
              <a:buChar char="-"/>
            </a:pPr>
            <a:r>
              <a:rPr lang="en-US" altLang="zh-TW" dirty="0"/>
              <a:t>new and unsupported architectures</a:t>
            </a:r>
          </a:p>
          <a:p>
            <a:pPr>
              <a:lnSpc>
                <a:spcPct val="150000"/>
              </a:lnSpc>
              <a:buFontTx/>
              <a:buChar char="-"/>
            </a:pPr>
            <a:r>
              <a:rPr lang="en-US" altLang="zh-TW" dirty="0"/>
              <a:t>errors that prevented a sample from being correctly executed in our sandboxes</a:t>
            </a:r>
          </a:p>
          <a:p>
            <a:pPr>
              <a:lnSpc>
                <a:spcPct val="150000"/>
              </a:lnSpc>
              <a:buFontTx/>
              <a:buChar char="-"/>
            </a:pPr>
            <a:r>
              <a:rPr lang="en-US" altLang="zh-TW" dirty="0"/>
              <a:t>unexpected crashes in the adopted tools</a:t>
            </a:r>
            <a:endParaRPr lang="zh-TW" altLang="en-US"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31</a:t>
            </a:fld>
            <a:endParaRPr lang="zh-TW" altLang="en-US"/>
          </a:p>
        </p:txBody>
      </p:sp>
    </p:spTree>
    <p:extLst>
      <p:ext uri="{BB962C8B-B14F-4D97-AF65-F5344CB8AC3E}">
        <p14:creationId xmlns:p14="http://schemas.microsoft.com/office/powerpoint/2010/main" val="3943085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When we add new modules ?</a:t>
            </a:r>
            <a:endParaRPr lang="zh-TW" altLang="en-US" dirty="0"/>
          </a:p>
        </p:txBody>
      </p:sp>
      <p:sp>
        <p:nvSpPr>
          <p:cNvPr id="3" name="內容版面配置區 2"/>
          <p:cNvSpPr>
            <a:spLocks noGrp="1"/>
          </p:cNvSpPr>
          <p:nvPr>
            <p:ph idx="1"/>
          </p:nvPr>
        </p:nvSpPr>
        <p:spPr/>
        <p:txBody>
          <a:bodyPr>
            <a:normAutofit/>
          </a:bodyPr>
          <a:lstStyle/>
          <a:p>
            <a:pPr marL="0" indent="0">
              <a:lnSpc>
                <a:spcPct val="150000"/>
              </a:lnSpc>
              <a:buNone/>
            </a:pPr>
            <a:r>
              <a:rPr lang="en-US" altLang="zh-TW" sz="3200" dirty="0"/>
              <a:t>Whenever a certain issue became </a:t>
            </a:r>
            <a:r>
              <a:rPr lang="en-US" altLang="zh-TW" sz="3200" b="1" dirty="0"/>
              <a:t>widespread enough </a:t>
            </a:r>
            <a:r>
              <a:rPr lang="en-US" altLang="zh-TW" sz="3200" dirty="0"/>
              <a:t>to impact the successful analysis of a considerable number of samples, we introduced </a:t>
            </a:r>
            <a:r>
              <a:rPr lang="en-US" altLang="zh-TW" sz="3200" b="1" dirty="0"/>
              <a:t>new analysis modules and designed new techniques</a:t>
            </a:r>
            <a:r>
              <a:rPr lang="en-US" altLang="zh-TW" sz="3200" dirty="0"/>
              <a:t> to address the problem.</a:t>
            </a:r>
            <a:endParaRPr lang="zh-TW" altLang="en-US"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32</a:t>
            </a:fld>
            <a:endParaRPr lang="zh-TW" altLang="en-US"/>
          </a:p>
        </p:txBody>
      </p:sp>
    </p:spTree>
    <p:extLst>
      <p:ext uri="{BB962C8B-B14F-4D97-AF65-F5344CB8AC3E}">
        <p14:creationId xmlns:p14="http://schemas.microsoft.com/office/powerpoint/2010/main" val="16920999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Used Tools</a:t>
            </a:r>
            <a:endParaRPr lang="zh-TW" altLang="en-US" dirty="0"/>
          </a:p>
        </p:txBody>
      </p:sp>
      <p:sp>
        <p:nvSpPr>
          <p:cNvPr id="3" name="內容版面配置區 2"/>
          <p:cNvSpPr>
            <a:spLocks noGrp="1"/>
          </p:cNvSpPr>
          <p:nvPr>
            <p:ph idx="1"/>
          </p:nvPr>
        </p:nvSpPr>
        <p:spPr/>
        <p:txBody>
          <a:bodyPr>
            <a:normAutofit/>
          </a:bodyPr>
          <a:lstStyle/>
          <a:p>
            <a:pPr marL="0" indent="0">
              <a:lnSpc>
                <a:spcPct val="150000"/>
              </a:lnSpc>
              <a:buNone/>
            </a:pPr>
            <a:r>
              <a:rPr lang="en-US" altLang="zh-TW" sz="3200" dirty="0"/>
              <a:t>Our final analysis pipeline included a collection of existing state-of-the-art solutions </a:t>
            </a:r>
          </a:p>
          <a:p>
            <a:pPr marL="0" indent="0">
              <a:lnSpc>
                <a:spcPct val="150000"/>
              </a:lnSpc>
              <a:buNone/>
            </a:pPr>
            <a:r>
              <a:rPr lang="en-US" altLang="zh-TW" sz="3200" dirty="0"/>
              <a:t>- </a:t>
            </a:r>
            <a:r>
              <a:rPr lang="en-US" altLang="zh-TW" sz="3200" dirty="0" err="1"/>
              <a:t>AVClass</a:t>
            </a:r>
            <a:r>
              <a:rPr lang="en-US" altLang="zh-TW" sz="3200" dirty="0"/>
              <a:t>, IDA Pro, radare2 , as well as completely new tools we explicitly designed for this paper.</a:t>
            </a:r>
            <a:endParaRPr lang="zh-TW" altLang="en-US"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33</a:t>
            </a:fld>
            <a:endParaRPr lang="zh-TW" altLang="en-US"/>
          </a:p>
        </p:txBody>
      </p:sp>
    </p:spTree>
    <p:extLst>
      <p:ext uri="{BB962C8B-B14F-4D97-AF65-F5344CB8AC3E}">
        <p14:creationId xmlns:p14="http://schemas.microsoft.com/office/powerpoint/2010/main" val="1615171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9004"/>
            <a:ext cx="12143353" cy="3044758"/>
          </a:xfrm>
          <a:prstGeom prst="rect">
            <a:avLst/>
          </a:prstGeom>
        </p:spPr>
      </p:pic>
      <p:sp>
        <p:nvSpPr>
          <p:cNvPr id="2" name="投影片編號版面配置區 1"/>
          <p:cNvSpPr>
            <a:spLocks noGrp="1"/>
          </p:cNvSpPr>
          <p:nvPr>
            <p:ph type="sldNum" sz="quarter" idx="12"/>
          </p:nvPr>
        </p:nvSpPr>
        <p:spPr/>
        <p:txBody>
          <a:bodyPr/>
          <a:lstStyle/>
          <a:p>
            <a:fld id="{77D1BCE1-CA20-4848-BB9E-9A4332B2FF9D}" type="slidenum">
              <a:rPr lang="zh-TW" altLang="en-US" smtClean="0"/>
              <a:t>34</a:t>
            </a:fld>
            <a:endParaRPr lang="zh-TW" altLang="en-US"/>
          </a:p>
        </p:txBody>
      </p:sp>
    </p:spTree>
    <p:extLst>
      <p:ext uri="{BB962C8B-B14F-4D97-AF65-F5344CB8AC3E}">
        <p14:creationId xmlns:p14="http://schemas.microsoft.com/office/powerpoint/2010/main" val="3026854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pPr marL="0" indent="0">
              <a:lnSpc>
                <a:spcPct val="150000"/>
              </a:lnSpc>
              <a:buNone/>
            </a:pPr>
            <a:r>
              <a:rPr lang="en-US" altLang="zh-TW" sz="3200" dirty="0"/>
              <a:t>Due to space limitations </a:t>
            </a:r>
            <a:r>
              <a:rPr lang="en-US" altLang="zh-TW" sz="3200" b="1" dirty="0"/>
              <a:t>we cannot present each component in details.</a:t>
            </a:r>
            <a:r>
              <a:rPr lang="en-US" altLang="zh-TW" sz="3200" dirty="0"/>
              <a:t> Instead, in the rest of this section we briefly summarize some of the techniques we used in our experiments, organized in three different groups: </a:t>
            </a:r>
          </a:p>
          <a:p>
            <a:pPr marL="0" indent="0">
              <a:lnSpc>
                <a:spcPct val="150000"/>
              </a:lnSpc>
              <a:buNone/>
            </a:pPr>
            <a:r>
              <a:rPr lang="en-US" altLang="zh-TW" sz="3200" dirty="0"/>
              <a:t>- File and Metadata Analysis,</a:t>
            </a:r>
          </a:p>
          <a:p>
            <a:pPr marL="0" indent="0">
              <a:lnSpc>
                <a:spcPct val="150000"/>
              </a:lnSpc>
              <a:buNone/>
            </a:pPr>
            <a:r>
              <a:rPr lang="en-US" altLang="zh-TW" sz="3200" dirty="0"/>
              <a:t>- Static Analysis</a:t>
            </a:r>
          </a:p>
          <a:p>
            <a:pPr marL="0" indent="0">
              <a:lnSpc>
                <a:spcPct val="150000"/>
              </a:lnSpc>
              <a:buNone/>
            </a:pPr>
            <a:r>
              <a:rPr lang="en-US" altLang="zh-TW" sz="3200" dirty="0"/>
              <a:t>- Dynamic Analysis components.</a:t>
            </a:r>
            <a:endParaRPr lang="zh-TW" altLang="en-US"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35</a:t>
            </a:fld>
            <a:endParaRPr lang="zh-TW" altLang="en-US"/>
          </a:p>
        </p:txBody>
      </p:sp>
    </p:spTree>
    <p:extLst>
      <p:ext uri="{BB962C8B-B14F-4D97-AF65-F5344CB8AC3E}">
        <p14:creationId xmlns:p14="http://schemas.microsoft.com/office/powerpoint/2010/main" val="2340117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 y="1528761"/>
            <a:ext cx="12052354" cy="3807513"/>
          </a:xfrm>
          <a:prstGeom prst="rect">
            <a:avLst/>
          </a:prstGeom>
        </p:spPr>
      </p:pic>
      <p:sp>
        <p:nvSpPr>
          <p:cNvPr id="3" name="投影片編號版面配置區 2"/>
          <p:cNvSpPr>
            <a:spLocks noGrp="1"/>
          </p:cNvSpPr>
          <p:nvPr>
            <p:ph type="sldNum" sz="quarter" idx="12"/>
          </p:nvPr>
        </p:nvSpPr>
        <p:spPr/>
        <p:txBody>
          <a:bodyPr/>
          <a:lstStyle/>
          <a:p>
            <a:fld id="{77D1BCE1-CA20-4848-BB9E-9A4332B2FF9D}" type="slidenum">
              <a:rPr lang="zh-TW" altLang="en-US" smtClean="0"/>
              <a:t>36</a:t>
            </a:fld>
            <a:endParaRPr lang="zh-TW" altLang="en-US"/>
          </a:p>
        </p:txBody>
      </p:sp>
    </p:spTree>
    <p:extLst>
      <p:ext uri="{BB962C8B-B14F-4D97-AF65-F5344CB8AC3E}">
        <p14:creationId xmlns:p14="http://schemas.microsoft.com/office/powerpoint/2010/main" val="3460361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fontScale="90000"/>
          </a:bodyPr>
          <a:lstStyle/>
          <a:p>
            <a:pPr algn="ctr"/>
            <a:r>
              <a:rPr lang="en-US" altLang="zh-TW" sz="7200" b="1" dirty="0">
                <a:latin typeface="+mn-lt"/>
              </a:rPr>
              <a:t>Data Collection</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37</a:t>
            </a:fld>
            <a:endParaRPr lang="zh-TW" altLang="en-US"/>
          </a:p>
        </p:txBody>
      </p:sp>
    </p:spTree>
    <p:extLst>
      <p:ext uri="{BB962C8B-B14F-4D97-AF65-F5344CB8AC3E}">
        <p14:creationId xmlns:p14="http://schemas.microsoft.com/office/powerpoint/2010/main" val="1502345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498079"/>
            <a:ext cx="10515600" cy="5093790"/>
          </a:xfrm>
        </p:spPr>
        <p:txBody>
          <a:bodyPr>
            <a:normAutofit/>
          </a:bodyPr>
          <a:lstStyle/>
          <a:p>
            <a:pPr marL="0" indent="0">
              <a:lnSpc>
                <a:spcPct val="150000"/>
              </a:lnSpc>
              <a:buNone/>
            </a:pPr>
            <a:r>
              <a:rPr lang="en-US" altLang="zh-TW" sz="3200" dirty="0"/>
              <a:t>- We used the </a:t>
            </a:r>
            <a:r>
              <a:rPr lang="en-US" altLang="zh-TW" sz="3200" dirty="0" err="1"/>
              <a:t>VirusTotal</a:t>
            </a:r>
            <a:r>
              <a:rPr lang="en-US" altLang="zh-TW" sz="3200" dirty="0"/>
              <a:t> intelligence API to fetch the reports of </a:t>
            </a:r>
            <a:r>
              <a:rPr lang="en-US" altLang="zh-TW" sz="3200" b="1" dirty="0"/>
              <a:t>every ELF file</a:t>
            </a:r>
            <a:r>
              <a:rPr lang="en-US" altLang="zh-TW" sz="3200" dirty="0"/>
              <a:t> submitted between November 2016 and November 2017</a:t>
            </a:r>
          </a:p>
          <a:p>
            <a:pPr marL="0" indent="0">
              <a:lnSpc>
                <a:spcPct val="150000"/>
              </a:lnSpc>
              <a:buNone/>
            </a:pPr>
            <a:r>
              <a:rPr lang="en-US" altLang="zh-TW" sz="3200" dirty="0"/>
              <a:t>- Based on the content of the reports, we downloaded 200 candidate samples per day.</a:t>
            </a:r>
          </a:p>
        </p:txBody>
      </p:sp>
      <p:sp>
        <p:nvSpPr>
          <p:cNvPr id="4" name="標題 3"/>
          <p:cNvSpPr>
            <a:spLocks noGrp="1"/>
          </p:cNvSpPr>
          <p:nvPr>
            <p:ph type="title"/>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38</a:t>
            </a:fld>
            <a:endParaRPr lang="zh-TW" altLang="en-US"/>
          </a:p>
        </p:txBody>
      </p:sp>
    </p:spTree>
    <p:extLst>
      <p:ext uri="{BB962C8B-B14F-4D97-AF65-F5344CB8AC3E}">
        <p14:creationId xmlns:p14="http://schemas.microsoft.com/office/powerpoint/2010/main" val="13141549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498079"/>
            <a:ext cx="10515600" cy="5093790"/>
          </a:xfrm>
        </p:spPr>
        <p:txBody>
          <a:bodyPr>
            <a:normAutofit/>
          </a:bodyPr>
          <a:lstStyle/>
          <a:p>
            <a:pPr>
              <a:lnSpc>
                <a:spcPct val="150000"/>
              </a:lnSpc>
              <a:buFontTx/>
              <a:buChar char="-"/>
            </a:pPr>
            <a:r>
              <a:rPr lang="en-US" altLang="zh-TW" sz="3200" dirty="0"/>
              <a:t>Our selection criteria were designed to </a:t>
            </a:r>
            <a:r>
              <a:rPr lang="en-US" altLang="zh-TW" sz="3200" b="1" dirty="0"/>
              <a:t>minimize non-Linux binaries</a:t>
            </a:r>
            <a:r>
              <a:rPr lang="en-US" altLang="zh-TW" sz="3200" dirty="0"/>
              <a:t> and to select </a:t>
            </a:r>
            <a:r>
              <a:rPr lang="en-US" altLang="zh-TW" sz="3200" b="1" dirty="0"/>
              <a:t>at least one sample for each family </a:t>
            </a:r>
            <a:r>
              <a:rPr lang="en-US" altLang="zh-TW" sz="3200" dirty="0"/>
              <a:t>observed during the day.</a:t>
            </a:r>
          </a:p>
          <a:p>
            <a:pPr>
              <a:lnSpc>
                <a:spcPct val="150000"/>
              </a:lnSpc>
              <a:buFontTx/>
              <a:buChar char="-"/>
            </a:pPr>
            <a:r>
              <a:rPr lang="en-US" altLang="zh-TW" sz="3200" dirty="0"/>
              <a:t>We also split our selection in two groups: 140 samples taken from those with </a:t>
            </a:r>
            <a:r>
              <a:rPr lang="en-US" altLang="zh-TW" sz="3200" b="1" dirty="0"/>
              <a:t>more than five AV positive matches</a:t>
            </a:r>
            <a:r>
              <a:rPr lang="en-US" altLang="zh-TW" sz="3200" dirty="0"/>
              <a:t>, and 60 samples with an </a:t>
            </a:r>
            <a:r>
              <a:rPr lang="en-US" altLang="zh-TW" sz="3200" b="1" dirty="0" smtClean="0"/>
              <a:t>AV score between one and five</a:t>
            </a:r>
            <a:r>
              <a:rPr lang="en-US" altLang="zh-TW" sz="3200" dirty="0" smtClean="0"/>
              <a:t>.</a:t>
            </a:r>
            <a:endParaRPr lang="en-US" altLang="zh-TW" sz="3200" dirty="0"/>
          </a:p>
        </p:txBody>
      </p:sp>
      <p:sp>
        <p:nvSpPr>
          <p:cNvPr id="4" name="標題 3"/>
          <p:cNvSpPr>
            <a:spLocks noGrp="1"/>
          </p:cNvSpPr>
          <p:nvPr>
            <p:ph type="title"/>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39</a:t>
            </a:fld>
            <a:endParaRPr lang="zh-TW" altLang="en-US"/>
          </a:p>
        </p:txBody>
      </p:sp>
    </p:spTree>
    <p:extLst>
      <p:ext uri="{BB962C8B-B14F-4D97-AF65-F5344CB8AC3E}">
        <p14:creationId xmlns:p14="http://schemas.microsoft.com/office/powerpoint/2010/main" val="413013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Malware Samples</a:t>
            </a:r>
            <a:endParaRPr lang="zh-TW" altLang="en-US" dirty="0"/>
          </a:p>
        </p:txBody>
      </p:sp>
      <p:sp>
        <p:nvSpPr>
          <p:cNvPr id="3" name="內容版面配置區 2"/>
          <p:cNvSpPr>
            <a:spLocks noGrp="1"/>
          </p:cNvSpPr>
          <p:nvPr>
            <p:ph idx="1"/>
          </p:nvPr>
        </p:nvSpPr>
        <p:spPr>
          <a:xfrm>
            <a:off x="838200" y="1825625"/>
            <a:ext cx="11076296" cy="4351338"/>
          </a:xfrm>
        </p:spPr>
        <p:txBody>
          <a:bodyPr/>
          <a:lstStyle/>
          <a:p>
            <a:pPr marL="0" indent="0">
              <a:lnSpc>
                <a:spcPct val="150000"/>
              </a:lnSpc>
              <a:buNone/>
            </a:pPr>
            <a:r>
              <a:rPr lang="en-US" altLang="zh-TW" sz="3600" dirty="0"/>
              <a:t>Present the results of the first large-scale measurement study conducted on </a:t>
            </a:r>
            <a:r>
              <a:rPr lang="en-US" altLang="zh-TW" sz="3600" b="1" dirty="0"/>
              <a:t>10,548 malware samples </a:t>
            </a:r>
            <a:r>
              <a:rPr lang="en-US" altLang="zh-TW" sz="3600" dirty="0"/>
              <a:t>(collected over a time frame of one year) documenting detailed statistics and insights</a:t>
            </a:r>
            <a:endParaRPr lang="zh-TW" altLang="en-US" sz="36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4</a:t>
            </a:fld>
            <a:endParaRPr lang="zh-TW" altLang="en-US"/>
          </a:p>
        </p:txBody>
      </p:sp>
    </p:spTree>
    <p:extLst>
      <p:ext uri="{BB962C8B-B14F-4D97-AF65-F5344CB8AC3E}">
        <p14:creationId xmlns:p14="http://schemas.microsoft.com/office/powerpoint/2010/main" val="40320288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fontScale="90000"/>
          </a:bodyPr>
          <a:lstStyle/>
          <a:p>
            <a:pPr algn="ctr"/>
            <a:r>
              <a:rPr lang="en-US" altLang="zh-TW" sz="7200" b="1" dirty="0">
                <a:latin typeface="+mn-lt"/>
              </a:rPr>
              <a:t>Dataset</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40</a:t>
            </a:fld>
            <a:endParaRPr lang="zh-TW" altLang="en-US"/>
          </a:p>
        </p:txBody>
      </p:sp>
    </p:spTree>
    <p:extLst>
      <p:ext uri="{BB962C8B-B14F-4D97-AF65-F5344CB8AC3E}">
        <p14:creationId xmlns:p14="http://schemas.microsoft.com/office/powerpoint/2010/main" val="32897644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4544" y="5930920"/>
            <a:ext cx="11486866" cy="738664"/>
          </a:xfrm>
          <a:prstGeom prst="rect">
            <a:avLst/>
          </a:prstGeom>
        </p:spPr>
        <p:txBody>
          <a:bodyPr wrap="square">
            <a:spAutoFit/>
          </a:bodyPr>
          <a:lstStyle/>
          <a:p>
            <a:pPr>
              <a:lnSpc>
                <a:spcPct val="150000"/>
              </a:lnSpc>
            </a:pPr>
            <a:r>
              <a:rPr lang="en-US" altLang="zh-TW" sz="2800" dirty="0"/>
              <a:t>Our final dataset, after the filtering stage, consisted of 10,548 ELF executables</a:t>
            </a:r>
            <a:endParaRPr lang="zh-TW" altLang="en-US" sz="28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487" y="0"/>
            <a:ext cx="8422979" cy="5722199"/>
          </a:xfrm>
          <a:prstGeom prst="rect">
            <a:avLst/>
          </a:prstGeom>
        </p:spPr>
      </p:pic>
      <p:sp>
        <p:nvSpPr>
          <p:cNvPr id="2" name="投影片編號版面配置區 1"/>
          <p:cNvSpPr>
            <a:spLocks noGrp="1"/>
          </p:cNvSpPr>
          <p:nvPr>
            <p:ph type="sldNum" sz="quarter" idx="12"/>
          </p:nvPr>
        </p:nvSpPr>
        <p:spPr/>
        <p:txBody>
          <a:bodyPr/>
          <a:lstStyle/>
          <a:p>
            <a:fld id="{77D1BCE1-CA20-4848-BB9E-9A4332B2FF9D}" type="slidenum">
              <a:rPr lang="zh-TW" altLang="en-US" smtClean="0"/>
              <a:t>41</a:t>
            </a:fld>
            <a:endParaRPr lang="zh-TW" altLang="en-US"/>
          </a:p>
        </p:txBody>
      </p:sp>
    </p:spTree>
    <p:extLst>
      <p:ext uri="{BB962C8B-B14F-4D97-AF65-F5344CB8AC3E}">
        <p14:creationId xmlns:p14="http://schemas.microsoft.com/office/powerpoint/2010/main" val="2478834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18365" y="1325563"/>
            <a:ext cx="11750722" cy="4954135"/>
          </a:xfrm>
        </p:spPr>
        <p:txBody>
          <a:bodyPr>
            <a:noAutofit/>
          </a:bodyPr>
          <a:lstStyle/>
          <a:p>
            <a:pPr>
              <a:lnSpc>
                <a:spcPct val="150000"/>
              </a:lnSpc>
              <a:buFontTx/>
              <a:buChar char="-"/>
            </a:pPr>
            <a:r>
              <a:rPr lang="en-US" altLang="zh-TW" sz="2400" dirty="0"/>
              <a:t>Our set of Linux-based malware vary considerably in size, from a minimum of 134 bytes (a simple backdoor) to a maximum of 14.8 megabytes (a botnet coded in Go).</a:t>
            </a:r>
          </a:p>
          <a:p>
            <a:pPr>
              <a:lnSpc>
                <a:spcPct val="150000"/>
              </a:lnSpc>
              <a:buFontTx/>
              <a:buChar char="-"/>
            </a:pPr>
            <a:r>
              <a:rPr lang="en-US" altLang="zh-TW" sz="2400" dirty="0"/>
              <a:t>IDA Pro was able to recognize (in dynamically linked binaries) from a minimum of zero (in two samples) to a maximum of 5685 unique functions.</a:t>
            </a:r>
          </a:p>
        </p:txBody>
      </p:sp>
      <p:sp>
        <p:nvSpPr>
          <p:cNvPr id="4" name="標題 3"/>
          <p:cNvSpPr>
            <a:spLocks noGrp="1"/>
          </p:cNvSpPr>
          <p:nvPr>
            <p:ph type="title"/>
          </p:nvPr>
        </p:nvSpPr>
        <p:spPr>
          <a:xfrm>
            <a:off x="332663" y="0"/>
            <a:ext cx="11226421" cy="1325563"/>
          </a:xfrm>
        </p:spPr>
        <p:txBody>
          <a:bodyPr>
            <a:normAutofit/>
          </a:bodyPr>
          <a:lstStyle/>
          <a:p>
            <a:r>
              <a:rPr lang="en-US" altLang="zh-TW" sz="3600" dirty="0"/>
              <a:t>Statistical Information</a:t>
            </a:r>
            <a:endParaRPr lang="zh-TW" altLang="en-US" sz="3600"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42</a:t>
            </a:fld>
            <a:endParaRPr lang="zh-TW" altLang="en-US"/>
          </a:p>
        </p:txBody>
      </p:sp>
    </p:spTree>
    <p:extLst>
      <p:ext uri="{BB962C8B-B14F-4D97-AF65-F5344CB8AC3E}">
        <p14:creationId xmlns:p14="http://schemas.microsoft.com/office/powerpoint/2010/main" val="11799373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18365" y="1009935"/>
            <a:ext cx="11750722" cy="5269764"/>
          </a:xfrm>
        </p:spPr>
        <p:txBody>
          <a:bodyPr>
            <a:noAutofit/>
          </a:bodyPr>
          <a:lstStyle/>
          <a:p>
            <a:pPr>
              <a:lnSpc>
                <a:spcPct val="150000"/>
              </a:lnSpc>
              <a:buFontTx/>
              <a:buChar char="-"/>
            </a:pPr>
            <a:r>
              <a:rPr lang="en-US" altLang="zh-TW" sz="2400" dirty="0"/>
              <a:t>we extracted the symbols imported from external libraries—which can give an idea of the most commonly used functionalities from the ELF header of dynamically linked malware.</a:t>
            </a:r>
          </a:p>
          <a:p>
            <a:pPr>
              <a:lnSpc>
                <a:spcPct val="150000"/>
              </a:lnSpc>
              <a:buFontTx/>
              <a:buChar char="-"/>
            </a:pPr>
            <a:r>
              <a:rPr lang="en-US" altLang="zh-TW" sz="2400" dirty="0"/>
              <a:t>Most samples import between 10 and 100 symbols. Interestingly, there are more than 10% of the samples </a:t>
            </a:r>
            <a:r>
              <a:rPr lang="en-US" altLang="zh-TW" sz="2400" b="1" dirty="0"/>
              <a:t>that use </a:t>
            </a:r>
            <a:r>
              <a:rPr lang="en-US" altLang="zh-TW" sz="2400" b="1" dirty="0" err="1"/>
              <a:t>malloc</a:t>
            </a:r>
            <a:r>
              <a:rPr lang="en-US" altLang="zh-TW" sz="2400" b="1" dirty="0"/>
              <a:t> but never use free</a:t>
            </a:r>
            <a:r>
              <a:rPr lang="en-US" altLang="zh-TW" sz="2400" dirty="0"/>
              <a:t>. And while socket is one of the most common functions, less than 50% of the binaries requests file-based routines (such as </a:t>
            </a:r>
            <a:r>
              <a:rPr lang="en-US" altLang="zh-TW" sz="2400" dirty="0" err="1"/>
              <a:t>fopen</a:t>
            </a:r>
            <a:r>
              <a:rPr lang="en-US" altLang="zh-TW" sz="2400" dirty="0"/>
              <a:t>)</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43</a:t>
            </a:fld>
            <a:endParaRPr lang="zh-TW" altLang="en-US"/>
          </a:p>
        </p:txBody>
      </p:sp>
    </p:spTree>
    <p:extLst>
      <p:ext uri="{BB962C8B-B14F-4D97-AF65-F5344CB8AC3E}">
        <p14:creationId xmlns:p14="http://schemas.microsoft.com/office/powerpoint/2010/main" val="21595827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18365" y="1325563"/>
            <a:ext cx="11750722" cy="4954135"/>
          </a:xfrm>
        </p:spPr>
        <p:txBody>
          <a:bodyPr>
            <a:noAutofit/>
          </a:bodyPr>
          <a:lstStyle/>
          <a:p>
            <a:pPr>
              <a:lnSpc>
                <a:spcPct val="150000"/>
              </a:lnSpc>
              <a:buFontTx/>
              <a:buChar char="-"/>
            </a:pPr>
            <a:r>
              <a:rPr lang="en-US" altLang="zh-TW" sz="2400" dirty="0"/>
              <a:t>The </a:t>
            </a:r>
            <a:r>
              <a:rPr lang="en-US" altLang="zh-TW" sz="2400" dirty="0" err="1"/>
              <a:t>AVClass</a:t>
            </a:r>
            <a:r>
              <a:rPr lang="en-US" altLang="zh-TW" sz="2400" dirty="0"/>
              <a:t> tool was able to associate a family (108 in total) to 83% of the samples in our dataset.</a:t>
            </a:r>
          </a:p>
          <a:p>
            <a:pPr>
              <a:lnSpc>
                <a:spcPct val="150000"/>
              </a:lnSpc>
              <a:buFontTx/>
              <a:buChar char="-"/>
            </a:pPr>
            <a:r>
              <a:rPr lang="en-US" altLang="zh-TW" sz="2400" dirty="0"/>
              <a:t>As expected</a:t>
            </a:r>
            <a:r>
              <a:rPr lang="en-US" altLang="zh-TW" sz="2400" b="1" dirty="0"/>
              <a:t>, botnets</a:t>
            </a:r>
            <a:r>
              <a:rPr lang="en-US" altLang="zh-TW" sz="2400" dirty="0"/>
              <a:t>, often dedicated to run </a:t>
            </a:r>
            <a:r>
              <a:rPr lang="en-US" altLang="zh-TW" sz="2400" dirty="0" err="1"/>
              <a:t>DDoS</a:t>
            </a:r>
            <a:r>
              <a:rPr lang="en-US" altLang="zh-TW" sz="2400" dirty="0"/>
              <a:t> attacks, dominate the Linux- based malware landscape—accounting for 69% of our samples spread over more than 25 families.</a:t>
            </a:r>
          </a:p>
          <a:p>
            <a:pPr marL="0" indent="0">
              <a:lnSpc>
                <a:spcPct val="150000"/>
              </a:lnSpc>
              <a:buNone/>
            </a:pPr>
            <a:r>
              <a:rPr lang="en-US" altLang="zh-TW" sz="2400" dirty="0"/>
              <a:t>- One of the reasons for this prevalence is that attackers often harvest poorly protected </a:t>
            </a:r>
            <a:r>
              <a:rPr lang="en-US" altLang="zh-TW" sz="2400" dirty="0" err="1"/>
              <a:t>IoT</a:t>
            </a:r>
            <a:r>
              <a:rPr lang="en-US" altLang="zh-TW" sz="2400" dirty="0"/>
              <a:t> devices to join large remotely controlled botnets.</a:t>
            </a:r>
          </a:p>
        </p:txBody>
      </p:sp>
      <p:sp>
        <p:nvSpPr>
          <p:cNvPr id="4" name="標題 3"/>
          <p:cNvSpPr>
            <a:spLocks noGrp="1"/>
          </p:cNvSpPr>
          <p:nvPr>
            <p:ph type="title"/>
          </p:nvPr>
        </p:nvSpPr>
        <p:spPr>
          <a:xfrm>
            <a:off x="332663" y="0"/>
            <a:ext cx="11226421" cy="1325563"/>
          </a:xfrm>
        </p:spPr>
        <p:txBody>
          <a:bodyPr>
            <a:normAutofit/>
          </a:bodyPr>
          <a:lstStyle/>
          <a:p>
            <a:r>
              <a:rPr lang="en-US" altLang="zh-TW" sz="3600" dirty="0"/>
              <a:t>Malware Families - Botnet</a:t>
            </a:r>
            <a:endParaRPr lang="zh-TW" altLang="en-US" sz="3600"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44</a:t>
            </a:fld>
            <a:endParaRPr lang="zh-TW" altLang="en-US"/>
          </a:p>
        </p:txBody>
      </p:sp>
    </p:spTree>
    <p:extLst>
      <p:ext uri="{BB962C8B-B14F-4D97-AF65-F5344CB8AC3E}">
        <p14:creationId xmlns:p14="http://schemas.microsoft.com/office/powerpoint/2010/main" val="28792865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68654" y="2189461"/>
            <a:ext cx="10754437" cy="3973226"/>
          </a:xfrm>
        </p:spPr>
        <p:txBody>
          <a:bodyPr numCol="2">
            <a:noAutofit/>
          </a:bodyPr>
          <a:lstStyle/>
          <a:p>
            <a:pPr marL="0" indent="0">
              <a:lnSpc>
                <a:spcPct val="150000"/>
              </a:lnSpc>
              <a:buNone/>
            </a:pPr>
            <a:r>
              <a:rPr lang="en-US" altLang="zh-TW" sz="2400" dirty="0"/>
              <a:t>- backdoors </a:t>
            </a:r>
          </a:p>
          <a:p>
            <a:pPr>
              <a:lnSpc>
                <a:spcPct val="150000"/>
              </a:lnSpc>
              <a:buFontTx/>
              <a:buChar char="-"/>
            </a:pPr>
            <a:r>
              <a:rPr lang="en-US" altLang="zh-TW" sz="2400" dirty="0"/>
              <a:t>ransomware</a:t>
            </a:r>
          </a:p>
          <a:p>
            <a:pPr>
              <a:lnSpc>
                <a:spcPct val="150000"/>
              </a:lnSpc>
              <a:buFontTx/>
              <a:buChar char="-"/>
            </a:pPr>
            <a:r>
              <a:rPr lang="en-US" altLang="zh-TW" sz="2400" dirty="0"/>
              <a:t>cryptocurrency miners,</a:t>
            </a:r>
          </a:p>
          <a:p>
            <a:pPr>
              <a:lnSpc>
                <a:spcPct val="150000"/>
              </a:lnSpc>
              <a:buFontTx/>
              <a:buChar char="-"/>
            </a:pPr>
            <a:r>
              <a:rPr lang="en-US" altLang="zh-TW" sz="2400" dirty="0"/>
              <a:t>bankers</a:t>
            </a:r>
          </a:p>
          <a:p>
            <a:pPr>
              <a:lnSpc>
                <a:spcPct val="150000"/>
              </a:lnSpc>
              <a:buFontTx/>
              <a:buChar char="-"/>
            </a:pPr>
            <a:r>
              <a:rPr lang="en-US" altLang="zh-TW" sz="2400" dirty="0"/>
              <a:t>traditional file infectors,</a:t>
            </a:r>
          </a:p>
          <a:p>
            <a:pPr>
              <a:lnSpc>
                <a:spcPct val="150000"/>
              </a:lnSpc>
              <a:buFontTx/>
              <a:buChar char="-"/>
            </a:pPr>
            <a:endParaRPr lang="en-US" altLang="zh-TW" sz="2400" dirty="0"/>
          </a:p>
          <a:p>
            <a:pPr>
              <a:lnSpc>
                <a:spcPct val="150000"/>
              </a:lnSpc>
              <a:buFontTx/>
              <a:buChar char="-"/>
            </a:pPr>
            <a:r>
              <a:rPr lang="en-US" altLang="zh-TW" sz="2400" dirty="0"/>
              <a:t>privilege escalation tools</a:t>
            </a:r>
          </a:p>
          <a:p>
            <a:pPr>
              <a:lnSpc>
                <a:spcPct val="150000"/>
              </a:lnSpc>
              <a:buFontTx/>
              <a:buChar char="-"/>
            </a:pPr>
            <a:r>
              <a:rPr lang="en-US" altLang="zh-TW" sz="2400" dirty="0"/>
              <a:t>Rootkits</a:t>
            </a:r>
          </a:p>
          <a:p>
            <a:pPr>
              <a:lnSpc>
                <a:spcPct val="150000"/>
              </a:lnSpc>
              <a:buFontTx/>
              <a:buChar char="-"/>
            </a:pPr>
            <a:r>
              <a:rPr lang="en-US" altLang="zh-TW" sz="2400" dirty="0"/>
              <a:t>mailers, worms, RAT programs used in APT campaigns, and even CGI- based binary </a:t>
            </a:r>
            <a:r>
              <a:rPr lang="en-US" altLang="zh-TW" sz="2400" dirty="0" err="1"/>
              <a:t>webshells</a:t>
            </a:r>
            <a:r>
              <a:rPr lang="en-US" altLang="zh-TW" sz="2400" dirty="0"/>
              <a:t>.</a:t>
            </a:r>
          </a:p>
        </p:txBody>
      </p:sp>
      <p:sp>
        <p:nvSpPr>
          <p:cNvPr id="4" name="標題 3"/>
          <p:cNvSpPr>
            <a:spLocks noGrp="1"/>
          </p:cNvSpPr>
          <p:nvPr>
            <p:ph type="title"/>
          </p:nvPr>
        </p:nvSpPr>
        <p:spPr>
          <a:xfrm>
            <a:off x="332663" y="0"/>
            <a:ext cx="11226421" cy="1325563"/>
          </a:xfrm>
        </p:spPr>
        <p:txBody>
          <a:bodyPr>
            <a:normAutofit/>
          </a:bodyPr>
          <a:lstStyle/>
          <a:p>
            <a:r>
              <a:rPr lang="en-US" altLang="zh-TW" sz="3600" dirty="0"/>
              <a:t>Malware Families - Others</a:t>
            </a:r>
            <a:endParaRPr lang="zh-TW" altLang="en-US" sz="3600" dirty="0"/>
          </a:p>
        </p:txBody>
      </p:sp>
      <p:sp>
        <p:nvSpPr>
          <p:cNvPr id="2" name="矩形 1"/>
          <p:cNvSpPr/>
          <p:nvPr/>
        </p:nvSpPr>
        <p:spPr>
          <a:xfrm>
            <a:off x="568654" y="1325563"/>
            <a:ext cx="10226721" cy="646331"/>
          </a:xfrm>
          <a:prstGeom prst="rect">
            <a:avLst/>
          </a:prstGeom>
        </p:spPr>
        <p:txBody>
          <a:bodyPr wrap="square">
            <a:spAutoFit/>
          </a:bodyPr>
          <a:lstStyle/>
          <a:p>
            <a:pPr>
              <a:lnSpc>
                <a:spcPct val="150000"/>
              </a:lnSpc>
            </a:pPr>
            <a:r>
              <a:rPr lang="en-US" altLang="zh-TW" sz="2400" dirty="0"/>
              <a:t>Our dataset contains also thousands of samples belonging to other categories:</a:t>
            </a:r>
          </a:p>
        </p:txBody>
      </p:sp>
      <p:sp>
        <p:nvSpPr>
          <p:cNvPr id="5" name="投影片編號版面配置區 4"/>
          <p:cNvSpPr>
            <a:spLocks noGrp="1"/>
          </p:cNvSpPr>
          <p:nvPr>
            <p:ph type="sldNum" sz="quarter" idx="12"/>
          </p:nvPr>
        </p:nvSpPr>
        <p:spPr/>
        <p:txBody>
          <a:bodyPr/>
          <a:lstStyle/>
          <a:p>
            <a:fld id="{77D1BCE1-CA20-4848-BB9E-9A4332B2FF9D}" type="slidenum">
              <a:rPr lang="zh-TW" altLang="en-US" smtClean="0"/>
              <a:t>45</a:t>
            </a:fld>
            <a:endParaRPr lang="zh-TW" altLang="en-US"/>
          </a:p>
        </p:txBody>
      </p:sp>
    </p:spTree>
    <p:extLst>
      <p:ext uri="{BB962C8B-B14F-4D97-AF65-F5344CB8AC3E}">
        <p14:creationId xmlns:p14="http://schemas.microsoft.com/office/powerpoint/2010/main" val="1347198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45839" y="292963"/>
            <a:ext cx="10900321" cy="6106380"/>
          </a:xfrm>
        </p:spPr>
        <p:txBody>
          <a:bodyPr>
            <a:noAutofit/>
          </a:bodyPr>
          <a:lstStyle/>
          <a:p>
            <a:pPr marL="0" indent="0">
              <a:lnSpc>
                <a:spcPct val="150000"/>
              </a:lnSpc>
              <a:buNone/>
            </a:pPr>
            <a:r>
              <a:rPr lang="en-US" altLang="zh-TW" sz="2400" b="1" dirty="0"/>
              <a:t>Rootkit</a:t>
            </a:r>
          </a:p>
          <a:p>
            <a:pPr>
              <a:lnSpc>
                <a:spcPct val="150000"/>
              </a:lnSpc>
              <a:buFontTx/>
              <a:buChar char="-"/>
            </a:pPr>
            <a:r>
              <a:rPr lang="en-US" altLang="zh-TW" sz="2400" dirty="0"/>
              <a:t>a rootkit was a collection of tools that enabled administrator-level access to a computer or network</a:t>
            </a:r>
            <a:r>
              <a:rPr lang="en-US" altLang="zh-TW" sz="2400" dirty="0" smtClean="0"/>
              <a:t>.</a:t>
            </a:r>
            <a:r>
              <a:rPr lang="zh-TW" altLang="en-US" sz="2400" dirty="0" smtClean="0"/>
              <a:t> 進到</a:t>
            </a:r>
            <a:r>
              <a:rPr lang="en-US" altLang="zh-TW" sz="2400" dirty="0" smtClean="0"/>
              <a:t>kernel</a:t>
            </a:r>
            <a:r>
              <a:rPr lang="zh-TW" altLang="en-US" sz="2400" dirty="0" smtClean="0"/>
              <a:t>的惡意程式</a:t>
            </a:r>
            <a:endParaRPr lang="en-US" altLang="zh-TW" sz="2400" dirty="0"/>
          </a:p>
          <a:p>
            <a:pPr marL="0" indent="0">
              <a:lnSpc>
                <a:spcPct val="150000"/>
              </a:lnSpc>
              <a:buNone/>
            </a:pPr>
            <a:r>
              <a:rPr lang="en-US" altLang="zh-TW" sz="2400" b="1" dirty="0"/>
              <a:t>Remote Access Trojan(RAT)</a:t>
            </a:r>
          </a:p>
          <a:p>
            <a:pPr>
              <a:lnSpc>
                <a:spcPct val="150000"/>
              </a:lnSpc>
              <a:buFontTx/>
              <a:buChar char="-"/>
            </a:pPr>
            <a:r>
              <a:rPr lang="en-US" altLang="zh-TW" sz="2400" dirty="0"/>
              <a:t>A remote access Trojan (RAT) is a malware program that includes a back door for administrative control over the target computer</a:t>
            </a:r>
            <a:r>
              <a:rPr lang="en-US" altLang="zh-TW" sz="2400" dirty="0" smtClean="0"/>
              <a:t>.</a:t>
            </a:r>
            <a:r>
              <a:rPr lang="zh-TW" altLang="en-US" sz="2400" dirty="0" smtClean="0"/>
              <a:t> 類似</a:t>
            </a:r>
            <a:r>
              <a:rPr lang="en-US" altLang="zh-TW" sz="2400" dirty="0" smtClean="0"/>
              <a:t>backdoor</a:t>
            </a:r>
            <a:r>
              <a:rPr lang="zh-TW" altLang="en-US" sz="2400" dirty="0" smtClean="0"/>
              <a:t>遠端控</a:t>
            </a:r>
            <a:r>
              <a:rPr lang="zh-TW" altLang="en-US" sz="2400" dirty="0"/>
              <a:t>制</a:t>
            </a:r>
            <a:endParaRPr lang="en-US" altLang="zh-TW" sz="2400" dirty="0"/>
          </a:p>
          <a:p>
            <a:pPr marL="0" indent="0">
              <a:lnSpc>
                <a:spcPct val="150000"/>
              </a:lnSpc>
              <a:buNone/>
            </a:pPr>
            <a:r>
              <a:rPr lang="en-US" altLang="zh-TW" sz="2400" b="1" dirty="0"/>
              <a:t>Web Shell</a:t>
            </a:r>
          </a:p>
          <a:p>
            <a:pPr marL="0" indent="0">
              <a:lnSpc>
                <a:spcPct val="150000"/>
              </a:lnSpc>
              <a:buNone/>
            </a:pPr>
            <a:r>
              <a:rPr lang="en-US" altLang="zh-TW" sz="2400" b="1" dirty="0"/>
              <a:t>- </a:t>
            </a:r>
            <a:r>
              <a:rPr lang="en-US" altLang="zh-TW" sz="2400" dirty="0"/>
              <a:t>Programs that are written for a specific purpose in Web scripting languages, such as PHP, ASP, ASP.NET, JSP, PERL-CGI, etc. Web shells provide a means to communicate with the server’s operating system via the interpreter of the web scripting languages. </a:t>
            </a:r>
            <a:r>
              <a:rPr lang="zh-TW" altLang="en-US" sz="2400" dirty="0" smtClean="0"/>
              <a:t>從網頁去下指令</a:t>
            </a:r>
            <a:endParaRPr lang="en-US" altLang="zh-TW" sz="2400"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46</a:t>
            </a:fld>
            <a:endParaRPr lang="zh-TW" altLang="en-US"/>
          </a:p>
        </p:txBody>
      </p:sp>
    </p:spTree>
    <p:extLst>
      <p:ext uri="{BB962C8B-B14F-4D97-AF65-F5344CB8AC3E}">
        <p14:creationId xmlns:p14="http://schemas.microsoft.com/office/powerpoint/2010/main" val="17900227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fontScale="90000"/>
          </a:bodyPr>
          <a:lstStyle/>
          <a:p>
            <a:pPr algn="ctr"/>
            <a:r>
              <a:rPr lang="en-US" altLang="zh-TW" sz="7200" b="1" dirty="0">
                <a:latin typeface="+mn-lt"/>
              </a:rPr>
              <a:t>File &amp; Metadata Analysis</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47</a:t>
            </a:fld>
            <a:endParaRPr lang="zh-TW" altLang="en-US"/>
          </a:p>
        </p:txBody>
      </p:sp>
    </p:spTree>
    <p:extLst>
      <p:ext uri="{BB962C8B-B14F-4D97-AF65-F5344CB8AC3E}">
        <p14:creationId xmlns:p14="http://schemas.microsoft.com/office/powerpoint/2010/main" val="39702418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51597" y="624623"/>
            <a:ext cx="11458432" cy="5844416"/>
          </a:xfrm>
        </p:spPr>
        <p:txBody>
          <a:bodyPr>
            <a:normAutofit/>
          </a:bodyPr>
          <a:lstStyle/>
          <a:p>
            <a:pPr>
              <a:lnSpc>
                <a:spcPct val="150000"/>
              </a:lnSpc>
              <a:buFontTx/>
              <a:buChar char="-"/>
            </a:pPr>
            <a:r>
              <a:rPr lang="en-US" altLang="zh-TW" sz="3200" dirty="0"/>
              <a:t>Certain fields contained in the ELF file format are required at runtime by the operating system, </a:t>
            </a:r>
          </a:p>
          <a:p>
            <a:pPr marL="0" indent="0">
              <a:lnSpc>
                <a:spcPct val="150000"/>
              </a:lnSpc>
              <a:buNone/>
            </a:pPr>
            <a:r>
              <a:rPr lang="en-US" altLang="zh-TW" sz="3200" dirty="0"/>
              <a:t>- They need to provide reliable information about the architecture on which the application is supposed to run and the type of code.</a:t>
            </a:r>
          </a:p>
          <a:p>
            <a:pPr>
              <a:lnSpc>
                <a:spcPct val="150000"/>
              </a:lnSpc>
              <a:buFontTx/>
              <a:buChar char="-"/>
            </a:pPr>
            <a:r>
              <a:rPr lang="en-US" altLang="zh-TW" sz="3200" dirty="0"/>
              <a:t>Ex: Executable or Shared Object</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48</a:t>
            </a:fld>
            <a:endParaRPr lang="zh-TW" altLang="en-US"/>
          </a:p>
        </p:txBody>
      </p:sp>
    </p:spTree>
    <p:extLst>
      <p:ext uri="{BB962C8B-B14F-4D97-AF65-F5344CB8AC3E}">
        <p14:creationId xmlns:p14="http://schemas.microsoft.com/office/powerpoint/2010/main" val="2575460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498079"/>
            <a:ext cx="10515600" cy="5093790"/>
          </a:xfrm>
        </p:spPr>
        <p:txBody>
          <a:bodyPr>
            <a:normAutofit/>
          </a:bodyPr>
          <a:lstStyle/>
          <a:p>
            <a:pPr marL="0" indent="0">
              <a:lnSpc>
                <a:spcPct val="150000"/>
              </a:lnSpc>
              <a:buNone/>
            </a:pPr>
            <a:r>
              <a:rPr lang="en-US" altLang="zh-TW" sz="3200" dirty="0"/>
              <a:t>We implemented our custom parser for the ELF format because the existing ones were often unable to cope with malformed fields, unexpected values, or missing information.</a:t>
            </a:r>
          </a:p>
        </p:txBody>
      </p:sp>
      <p:sp>
        <p:nvSpPr>
          <p:cNvPr id="4" name="標題 3"/>
          <p:cNvSpPr>
            <a:spLocks noGrp="1"/>
          </p:cNvSpPr>
          <p:nvPr>
            <p:ph type="title"/>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49</a:t>
            </a:fld>
            <a:endParaRPr lang="zh-TW" altLang="en-US"/>
          </a:p>
        </p:txBody>
      </p:sp>
    </p:spTree>
    <p:extLst>
      <p:ext uri="{BB962C8B-B14F-4D97-AF65-F5344CB8AC3E}">
        <p14:creationId xmlns:p14="http://schemas.microsoft.com/office/powerpoint/2010/main" val="3205430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Explore Several Challenges</a:t>
            </a:r>
            <a:endParaRPr lang="zh-TW" altLang="en-US" dirty="0"/>
          </a:p>
        </p:txBody>
      </p:sp>
      <p:sp>
        <p:nvSpPr>
          <p:cNvPr id="3" name="內容版面配置區 2"/>
          <p:cNvSpPr>
            <a:spLocks noGrp="1"/>
          </p:cNvSpPr>
          <p:nvPr>
            <p:ph idx="1"/>
          </p:nvPr>
        </p:nvSpPr>
        <p:spPr>
          <a:xfrm>
            <a:off x="838200" y="1825625"/>
            <a:ext cx="11076296" cy="4351338"/>
          </a:xfrm>
        </p:spPr>
        <p:txBody>
          <a:bodyPr/>
          <a:lstStyle/>
          <a:p>
            <a:pPr>
              <a:lnSpc>
                <a:spcPct val="150000"/>
              </a:lnSpc>
              <a:buFontTx/>
              <a:buChar char="-"/>
            </a:pPr>
            <a:r>
              <a:rPr lang="en-US" altLang="zh-TW" sz="3200" dirty="0"/>
              <a:t>analysis of statically linked binaries</a:t>
            </a:r>
            <a:endParaRPr lang="en-US" altLang="zh-TW" sz="3600" dirty="0"/>
          </a:p>
          <a:p>
            <a:pPr>
              <a:lnSpc>
                <a:spcPct val="150000"/>
              </a:lnSpc>
              <a:buFontTx/>
              <a:buChar char="-"/>
            </a:pPr>
            <a:r>
              <a:rPr lang="en-US" altLang="zh-TW" sz="3200" dirty="0"/>
              <a:t> preparation of a suitable execution environment</a:t>
            </a:r>
          </a:p>
          <a:p>
            <a:pPr>
              <a:lnSpc>
                <a:spcPct val="150000"/>
              </a:lnSpc>
              <a:buFontTx/>
              <a:buChar char="-"/>
            </a:pPr>
            <a:r>
              <a:rPr lang="en-US" altLang="zh-TW" sz="3200" dirty="0"/>
              <a:t>differential analysis of samples run with different privileges</a:t>
            </a:r>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5</a:t>
            </a:fld>
            <a:endParaRPr lang="zh-TW" altLang="en-US"/>
          </a:p>
        </p:txBody>
      </p:sp>
    </p:spTree>
    <p:extLst>
      <p:ext uri="{BB962C8B-B14F-4D97-AF65-F5344CB8AC3E}">
        <p14:creationId xmlns:p14="http://schemas.microsoft.com/office/powerpoint/2010/main" val="1758328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498079"/>
            <a:ext cx="10515600" cy="3729014"/>
          </a:xfrm>
        </p:spPr>
        <p:txBody>
          <a:bodyPr>
            <a:normAutofit/>
          </a:bodyPr>
          <a:lstStyle/>
          <a:p>
            <a:pPr marL="0" indent="0">
              <a:lnSpc>
                <a:spcPct val="150000"/>
              </a:lnSpc>
              <a:buNone/>
            </a:pPr>
            <a:r>
              <a:rPr lang="en-US" altLang="zh-TW" sz="3200" dirty="0"/>
              <a:t>- Filter out files that were not relevant for our analysis. </a:t>
            </a:r>
          </a:p>
          <a:p>
            <a:pPr marL="0" indent="0">
              <a:lnSpc>
                <a:spcPct val="150000"/>
              </a:lnSpc>
              <a:buNone/>
            </a:pPr>
            <a:r>
              <a:rPr lang="en-US" altLang="zh-TW" sz="3200" dirty="0"/>
              <a:t>- For instance, shared libraries, core dumps, corrupted files, or executables designed for other operating systems (e.g., when a sample imported an Android library)</a:t>
            </a:r>
          </a:p>
        </p:txBody>
      </p:sp>
      <p:sp>
        <p:nvSpPr>
          <p:cNvPr id="4" name="標題 3"/>
          <p:cNvSpPr>
            <a:spLocks noGrp="1"/>
          </p:cNvSpPr>
          <p:nvPr>
            <p:ph type="title"/>
          </p:nvPr>
        </p:nvSpPr>
        <p:spPr>
          <a:xfrm>
            <a:off x="482789" y="406068"/>
            <a:ext cx="11226421" cy="1325563"/>
          </a:xfrm>
        </p:spPr>
        <p:txBody>
          <a:bodyPr>
            <a:normAutofit/>
          </a:bodyPr>
          <a:lstStyle/>
          <a:p>
            <a:r>
              <a:rPr lang="en-US" altLang="zh-TW" sz="3600" dirty="0"/>
              <a:t>We use the data extracted from each file for two purposes:</a:t>
            </a:r>
            <a:endParaRPr lang="zh-TW" altLang="en-US" sz="3600"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50</a:t>
            </a:fld>
            <a:endParaRPr lang="zh-TW" altLang="en-US"/>
          </a:p>
        </p:txBody>
      </p:sp>
    </p:spTree>
    <p:extLst>
      <p:ext uri="{BB962C8B-B14F-4D97-AF65-F5344CB8AC3E}">
        <p14:creationId xmlns:p14="http://schemas.microsoft.com/office/powerpoint/2010/main" val="9492368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904" y="802044"/>
            <a:ext cx="10515600" cy="5189324"/>
          </a:xfrm>
        </p:spPr>
        <p:txBody>
          <a:bodyPr>
            <a:normAutofit fontScale="92500"/>
          </a:bodyPr>
          <a:lstStyle/>
          <a:p>
            <a:pPr>
              <a:lnSpc>
                <a:spcPct val="150000"/>
              </a:lnSpc>
              <a:buFontTx/>
              <a:buChar char="-"/>
            </a:pPr>
            <a:r>
              <a:rPr lang="en-US" altLang="zh-TW" sz="3200" dirty="0"/>
              <a:t>We use the information to identify any </a:t>
            </a:r>
            <a:r>
              <a:rPr lang="en-US" altLang="zh-TW" sz="3200" b="1" dirty="0"/>
              <a:t>anomalous file structure</a:t>
            </a:r>
            <a:r>
              <a:rPr lang="en-US" altLang="zh-TW" sz="3200" dirty="0"/>
              <a:t> that, while not preventing the sample to run, could still be used </a:t>
            </a:r>
            <a:r>
              <a:rPr lang="en-US" altLang="zh-TW" sz="3200" b="1" dirty="0"/>
              <a:t>as anti-analysis routine </a:t>
            </a:r>
            <a:r>
              <a:rPr lang="en-US" altLang="zh-TW" sz="3200" dirty="0"/>
              <a:t>and prevent existing tools to correctly process the file</a:t>
            </a:r>
            <a:r>
              <a:rPr lang="en-US" altLang="zh-TW" sz="3200" dirty="0" smtClean="0"/>
              <a:t>.</a:t>
            </a:r>
            <a:r>
              <a:rPr lang="zh-TW" altLang="en-US" sz="3200" dirty="0" smtClean="0"/>
              <a:t> 跟原本規定不一樣格式的</a:t>
            </a:r>
            <a:r>
              <a:rPr lang="en-US" altLang="zh-TW" sz="3200" dirty="0" smtClean="0"/>
              <a:t>malware</a:t>
            </a:r>
            <a:endParaRPr lang="en-US" altLang="zh-TW" sz="3200" dirty="0"/>
          </a:p>
          <a:p>
            <a:pPr>
              <a:lnSpc>
                <a:spcPct val="150000"/>
              </a:lnSpc>
              <a:buFontTx/>
              <a:buChar char="-"/>
            </a:pPr>
            <a:r>
              <a:rPr lang="en-US" altLang="zh-TW" sz="3200" dirty="0"/>
              <a:t>We also extract from the </a:t>
            </a:r>
            <a:r>
              <a:rPr lang="en-US" altLang="zh-TW" sz="3200" dirty="0" err="1"/>
              <a:t>VirusTotal</a:t>
            </a:r>
            <a:r>
              <a:rPr lang="en-US" altLang="zh-TW" sz="3200" dirty="0"/>
              <a:t> reports the </a:t>
            </a:r>
            <a:r>
              <a:rPr lang="en-US" altLang="zh-TW" sz="3200" b="1" dirty="0"/>
              <a:t>AV labels </a:t>
            </a:r>
            <a:r>
              <a:rPr lang="en-US" altLang="zh-TW" sz="3200" dirty="0"/>
              <a:t>for each sample and fed them to the </a:t>
            </a:r>
            <a:r>
              <a:rPr lang="en-US" altLang="zh-TW" sz="3200" b="1" dirty="0" err="1"/>
              <a:t>AVClass</a:t>
            </a:r>
            <a:r>
              <a:rPr lang="en-US" altLang="zh-TW" sz="3200" b="1" dirty="0"/>
              <a:t> tool</a:t>
            </a:r>
            <a:r>
              <a:rPr lang="en-US" altLang="zh-TW" sz="3200" dirty="0"/>
              <a:t> to obtain a normalized name for the </a:t>
            </a:r>
            <a:r>
              <a:rPr lang="en-US" altLang="zh-TW" sz="3200" b="1" dirty="0"/>
              <a:t>malware family</a:t>
            </a:r>
            <a:r>
              <a:rPr lang="en-US" altLang="zh-TW" sz="3200" dirty="0"/>
              <a:t>.</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51</a:t>
            </a:fld>
            <a:endParaRPr lang="zh-TW" altLang="en-US"/>
          </a:p>
        </p:txBody>
      </p:sp>
    </p:spTree>
    <p:extLst>
      <p:ext uri="{BB962C8B-B14F-4D97-AF65-F5344CB8AC3E}">
        <p14:creationId xmlns:p14="http://schemas.microsoft.com/office/powerpoint/2010/main" val="40240283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fontScale="90000"/>
          </a:bodyPr>
          <a:lstStyle/>
          <a:p>
            <a:pPr algn="ctr"/>
            <a:r>
              <a:rPr lang="en-US" altLang="zh-TW" sz="7200" b="1" dirty="0">
                <a:latin typeface="+mn-lt"/>
              </a:rPr>
              <a:t>Static Analysis</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52</a:t>
            </a:fld>
            <a:endParaRPr lang="zh-TW" altLang="en-US"/>
          </a:p>
        </p:txBody>
      </p:sp>
    </p:spTree>
    <p:extLst>
      <p:ext uri="{BB962C8B-B14F-4D97-AF65-F5344CB8AC3E}">
        <p14:creationId xmlns:p14="http://schemas.microsoft.com/office/powerpoint/2010/main" val="1145492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670713" y="2112229"/>
            <a:ext cx="9042780" cy="2159520"/>
          </a:xfrm>
        </p:spPr>
        <p:txBody>
          <a:bodyPr>
            <a:normAutofit/>
          </a:bodyPr>
          <a:lstStyle/>
          <a:p>
            <a:pPr marL="0" indent="0">
              <a:lnSpc>
                <a:spcPct val="150000"/>
              </a:lnSpc>
              <a:buNone/>
            </a:pPr>
            <a:r>
              <a:rPr lang="en-US" altLang="zh-TW" sz="3600" dirty="0"/>
              <a:t>Our static analysis phase includes two tasks</a:t>
            </a:r>
            <a:r>
              <a:rPr lang="en-US" altLang="zh-TW" sz="3600" b="1" dirty="0"/>
              <a:t>: </a:t>
            </a:r>
          </a:p>
          <a:p>
            <a:pPr marL="0" indent="0">
              <a:lnSpc>
                <a:spcPct val="150000"/>
              </a:lnSpc>
              <a:buNone/>
            </a:pPr>
            <a:r>
              <a:rPr lang="en-US" altLang="zh-TW" sz="3600" b="1" dirty="0"/>
              <a:t>- binary code analysis</a:t>
            </a:r>
            <a:r>
              <a:rPr lang="en-US" altLang="zh-TW" sz="3600" dirty="0"/>
              <a:t> and </a:t>
            </a:r>
            <a:r>
              <a:rPr lang="en-US" altLang="zh-TW" sz="3600" b="1" dirty="0"/>
              <a:t>packing detection</a:t>
            </a:r>
            <a:r>
              <a:rPr lang="en-US" altLang="zh-TW" sz="3600" dirty="0"/>
              <a:t>.</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53</a:t>
            </a:fld>
            <a:endParaRPr lang="zh-TW" altLang="en-US"/>
          </a:p>
        </p:txBody>
      </p:sp>
    </p:spTree>
    <p:extLst>
      <p:ext uri="{BB962C8B-B14F-4D97-AF65-F5344CB8AC3E}">
        <p14:creationId xmlns:p14="http://schemas.microsoft.com/office/powerpoint/2010/main" val="24160498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5493" y="1225123"/>
            <a:ext cx="11472650" cy="5366745"/>
          </a:xfrm>
        </p:spPr>
        <p:txBody>
          <a:bodyPr>
            <a:noAutofit/>
          </a:bodyPr>
          <a:lstStyle/>
          <a:p>
            <a:pPr marL="0" indent="0">
              <a:lnSpc>
                <a:spcPct val="150000"/>
              </a:lnSpc>
              <a:buNone/>
            </a:pPr>
            <a:r>
              <a:rPr lang="en-US" altLang="zh-TW" sz="2400" dirty="0"/>
              <a:t>The second task of the static analysis phase consists of combining the information extracted so far from </a:t>
            </a:r>
            <a:r>
              <a:rPr lang="en-US" altLang="zh-TW" sz="2400" b="1" dirty="0"/>
              <a:t>the ELF headers </a:t>
            </a:r>
            <a:r>
              <a:rPr lang="en-US" altLang="zh-TW" sz="2400" dirty="0"/>
              <a:t>and the </a:t>
            </a:r>
            <a:r>
              <a:rPr lang="en-US" altLang="zh-TW" sz="2400" b="1" dirty="0"/>
              <a:t>binary code analysis </a:t>
            </a:r>
            <a:r>
              <a:rPr lang="en-US" altLang="zh-TW" sz="2400" dirty="0"/>
              <a:t>to identify likely packed applications.</a:t>
            </a:r>
          </a:p>
          <a:p>
            <a:pPr>
              <a:lnSpc>
                <a:spcPct val="150000"/>
              </a:lnSpc>
              <a:buFontTx/>
              <a:buChar char="-"/>
            </a:pPr>
            <a:r>
              <a:rPr lang="en-US" altLang="zh-TW" sz="2400" dirty="0"/>
              <a:t>Binaries that could be statically unpacked (e.g., in the common case of UPX) were processed at this stage and the </a:t>
            </a:r>
            <a:r>
              <a:rPr lang="en-US" altLang="zh-TW" sz="2400" b="1" dirty="0"/>
              <a:t>result fed back to be statically analyzed</a:t>
            </a:r>
            <a:r>
              <a:rPr lang="en-US" altLang="zh-TW" sz="2400" dirty="0"/>
              <a:t> again.</a:t>
            </a:r>
          </a:p>
          <a:p>
            <a:pPr>
              <a:lnSpc>
                <a:spcPct val="150000"/>
              </a:lnSpc>
              <a:buFontTx/>
              <a:buChar char="-"/>
            </a:pPr>
            <a:r>
              <a:rPr lang="en-US" altLang="zh-TW" sz="2400" dirty="0"/>
              <a:t>Samples that we could not unpack statically were marked in the database for a subsequent more fine-grained dynamic attempt.</a:t>
            </a:r>
          </a:p>
        </p:txBody>
      </p:sp>
      <p:sp>
        <p:nvSpPr>
          <p:cNvPr id="4" name="標題 3"/>
          <p:cNvSpPr>
            <a:spLocks noGrp="1"/>
          </p:cNvSpPr>
          <p:nvPr>
            <p:ph type="title"/>
          </p:nvPr>
        </p:nvSpPr>
        <p:spPr>
          <a:xfrm>
            <a:off x="332663" y="0"/>
            <a:ext cx="11226421" cy="1325563"/>
          </a:xfrm>
        </p:spPr>
        <p:txBody>
          <a:bodyPr>
            <a:normAutofit/>
          </a:bodyPr>
          <a:lstStyle/>
          <a:p>
            <a:r>
              <a:rPr lang="en-US" altLang="zh-TW" sz="3600" dirty="0"/>
              <a:t>Binary Code Analysis</a:t>
            </a:r>
            <a:endParaRPr lang="zh-TW" altLang="en-US" sz="3600"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54</a:t>
            </a:fld>
            <a:endParaRPr lang="zh-TW" altLang="en-US"/>
          </a:p>
        </p:txBody>
      </p:sp>
    </p:spTree>
    <p:extLst>
      <p:ext uri="{BB962C8B-B14F-4D97-AF65-F5344CB8AC3E}">
        <p14:creationId xmlns:p14="http://schemas.microsoft.com/office/powerpoint/2010/main" val="26431895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5493" y="1225123"/>
            <a:ext cx="11472650" cy="5366745"/>
          </a:xfrm>
        </p:spPr>
        <p:txBody>
          <a:bodyPr>
            <a:noAutofit/>
          </a:bodyPr>
          <a:lstStyle/>
          <a:p>
            <a:pPr marL="0" indent="0">
              <a:lnSpc>
                <a:spcPct val="150000"/>
              </a:lnSpc>
              <a:buNone/>
            </a:pPr>
            <a:r>
              <a:rPr lang="en-US" altLang="zh-TW" sz="2400" dirty="0"/>
              <a:t>Relied on a number of custom IDA Pro scripts to extract several code metrics:</a:t>
            </a:r>
          </a:p>
          <a:p>
            <a:pPr marL="0" indent="0">
              <a:lnSpc>
                <a:spcPct val="150000"/>
              </a:lnSpc>
              <a:buNone/>
            </a:pPr>
            <a:r>
              <a:rPr lang="en-US" altLang="zh-TW" sz="2400" dirty="0"/>
              <a:t>- the number of functions</a:t>
            </a:r>
          </a:p>
          <a:p>
            <a:pPr marL="0" indent="0">
              <a:lnSpc>
                <a:spcPct val="150000"/>
              </a:lnSpc>
              <a:buNone/>
            </a:pPr>
            <a:r>
              <a:rPr lang="en-US" altLang="zh-TW" sz="2400" dirty="0"/>
              <a:t>- their size and </a:t>
            </a:r>
            <a:r>
              <a:rPr lang="en-US" altLang="zh-TW" sz="2400" dirty="0" err="1"/>
              <a:t>cyclomatic</a:t>
            </a:r>
            <a:r>
              <a:rPr lang="en-US" altLang="zh-TW" sz="2400" dirty="0"/>
              <a:t> complexity</a:t>
            </a:r>
          </a:p>
          <a:p>
            <a:pPr marL="0" indent="0">
              <a:lnSpc>
                <a:spcPct val="150000"/>
              </a:lnSpc>
              <a:buNone/>
            </a:pPr>
            <a:r>
              <a:rPr lang="en-US" altLang="zh-TW" sz="2400" dirty="0"/>
              <a:t>- their overall coverage (i.e., the fractions of the .text section and PT_LOAD segments covered by the recognized functions)</a:t>
            </a:r>
          </a:p>
          <a:p>
            <a:pPr marL="0" indent="0">
              <a:lnSpc>
                <a:spcPct val="150000"/>
              </a:lnSpc>
              <a:buNone/>
            </a:pPr>
            <a:r>
              <a:rPr lang="en-US" altLang="zh-TW" sz="2400" dirty="0"/>
              <a:t>- the presence of overlapping instructions and other assembly tricks</a:t>
            </a:r>
          </a:p>
          <a:p>
            <a:pPr marL="0" indent="0">
              <a:lnSpc>
                <a:spcPct val="150000"/>
              </a:lnSpc>
              <a:buNone/>
            </a:pPr>
            <a:r>
              <a:rPr lang="en-US" altLang="zh-TW" sz="2400" dirty="0"/>
              <a:t>- the direct invocation of system calls</a:t>
            </a:r>
          </a:p>
          <a:p>
            <a:pPr marL="0" indent="0">
              <a:lnSpc>
                <a:spcPct val="150000"/>
              </a:lnSpc>
              <a:buNone/>
            </a:pPr>
            <a:r>
              <a:rPr lang="en-US" altLang="zh-TW" sz="2400" dirty="0"/>
              <a:t>- the number of direct/indirect branch instructions</a:t>
            </a:r>
          </a:p>
        </p:txBody>
      </p:sp>
      <p:sp>
        <p:nvSpPr>
          <p:cNvPr id="4" name="標題 3"/>
          <p:cNvSpPr>
            <a:spLocks noGrp="1"/>
          </p:cNvSpPr>
          <p:nvPr>
            <p:ph type="title"/>
          </p:nvPr>
        </p:nvSpPr>
        <p:spPr>
          <a:xfrm>
            <a:off x="332663" y="0"/>
            <a:ext cx="11226421" cy="1325563"/>
          </a:xfrm>
        </p:spPr>
        <p:txBody>
          <a:bodyPr>
            <a:normAutofit/>
          </a:bodyPr>
          <a:lstStyle/>
          <a:p>
            <a:r>
              <a:rPr lang="en-US" altLang="zh-TW" sz="3600" dirty="0"/>
              <a:t>Packing Detection</a:t>
            </a:r>
            <a:endParaRPr lang="zh-TW" altLang="en-US" sz="3600"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55</a:t>
            </a:fld>
            <a:endParaRPr lang="zh-TW" altLang="en-US"/>
          </a:p>
        </p:txBody>
      </p:sp>
    </p:spTree>
    <p:extLst>
      <p:ext uri="{BB962C8B-B14F-4D97-AF65-F5344CB8AC3E}">
        <p14:creationId xmlns:p14="http://schemas.microsoft.com/office/powerpoint/2010/main" val="3791335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fontScale="90000"/>
          </a:bodyPr>
          <a:lstStyle/>
          <a:p>
            <a:pPr algn="ctr"/>
            <a:r>
              <a:rPr lang="en-US" altLang="zh-TW" sz="7200" b="1" dirty="0">
                <a:latin typeface="+mn-lt"/>
              </a:rPr>
              <a:t>Dynamic Analysis</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56</a:t>
            </a:fld>
            <a:endParaRPr lang="zh-TW" altLang="en-US"/>
          </a:p>
        </p:txBody>
      </p:sp>
    </p:spTree>
    <p:extLst>
      <p:ext uri="{BB962C8B-B14F-4D97-AF65-F5344CB8AC3E}">
        <p14:creationId xmlns:p14="http://schemas.microsoft.com/office/powerpoint/2010/main" val="35855109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27546" y="706509"/>
            <a:ext cx="11750722" cy="4493287"/>
          </a:xfrm>
        </p:spPr>
        <p:txBody>
          <a:bodyPr>
            <a:normAutofit fontScale="70000" lnSpcReduction="20000"/>
          </a:bodyPr>
          <a:lstStyle/>
          <a:p>
            <a:pPr marL="0" indent="0">
              <a:lnSpc>
                <a:spcPct val="150000"/>
              </a:lnSpc>
              <a:buNone/>
            </a:pPr>
            <a:r>
              <a:rPr lang="en-US" altLang="zh-TW" sz="5700" dirty="0"/>
              <a:t>We performed two types of dynamic analysis in our study:</a:t>
            </a:r>
          </a:p>
          <a:p>
            <a:pPr marL="0" indent="0">
              <a:lnSpc>
                <a:spcPct val="150000"/>
              </a:lnSpc>
              <a:buNone/>
            </a:pPr>
            <a:r>
              <a:rPr lang="en-US" altLang="zh-TW" sz="3600" dirty="0"/>
              <a:t>- </a:t>
            </a:r>
            <a:r>
              <a:rPr lang="en-US" altLang="zh-TW" sz="5100" dirty="0"/>
              <a:t>a five-minute execution inside an instrumented emulator</a:t>
            </a:r>
          </a:p>
          <a:p>
            <a:pPr>
              <a:lnSpc>
                <a:spcPct val="150000"/>
              </a:lnSpc>
              <a:buFontTx/>
              <a:buChar char="-"/>
            </a:pPr>
            <a:r>
              <a:rPr lang="en-US" altLang="zh-TW" sz="5100" dirty="0" smtClean="0"/>
              <a:t>a </a:t>
            </a:r>
            <a:r>
              <a:rPr lang="en-US" altLang="zh-TW" sz="5100" dirty="0"/>
              <a:t>custom packing analysis and unpacking </a:t>
            </a:r>
            <a:r>
              <a:rPr lang="en-US" altLang="zh-TW" sz="5100" dirty="0" smtClean="0"/>
              <a:t>attempt</a:t>
            </a:r>
          </a:p>
          <a:p>
            <a:pPr lvl="1">
              <a:lnSpc>
                <a:spcPct val="150000"/>
              </a:lnSpc>
              <a:buFontTx/>
              <a:buChar char="-"/>
            </a:pPr>
            <a:r>
              <a:rPr lang="en-US" altLang="zh-TW" sz="4700" dirty="0" err="1" smtClean="0"/>
              <a:t>unpackin</a:t>
            </a:r>
            <a:r>
              <a:rPr lang="zh-TW" altLang="en-US" sz="4700" dirty="0" smtClean="0"/>
              <a:t>用到的</a:t>
            </a:r>
            <a:r>
              <a:rPr lang="en-US" altLang="zh-TW" sz="4700" dirty="0" smtClean="0"/>
              <a:t>system</a:t>
            </a:r>
            <a:r>
              <a:rPr lang="zh-TW" altLang="en-US" sz="4700" dirty="0"/>
              <a:t> </a:t>
            </a:r>
            <a:r>
              <a:rPr lang="en-US" altLang="zh-TW" sz="4700" dirty="0" smtClean="0"/>
              <a:t>cal</a:t>
            </a:r>
            <a:r>
              <a:rPr lang="en-US" altLang="zh-TW" sz="4700" dirty="0"/>
              <a:t>l</a:t>
            </a:r>
            <a:endParaRPr lang="en-US" altLang="zh-TW" sz="4700"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57</a:t>
            </a:fld>
            <a:endParaRPr lang="zh-TW" altLang="en-US"/>
          </a:p>
        </p:txBody>
      </p:sp>
    </p:spTree>
    <p:extLst>
      <p:ext uri="{BB962C8B-B14F-4D97-AF65-F5344CB8AC3E}">
        <p14:creationId xmlns:p14="http://schemas.microsoft.com/office/powerpoint/2010/main" val="18718718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5493" y="1225123"/>
            <a:ext cx="11472650" cy="5366745"/>
          </a:xfrm>
        </p:spPr>
        <p:txBody>
          <a:bodyPr>
            <a:noAutofit/>
          </a:bodyPr>
          <a:lstStyle/>
          <a:p>
            <a:pPr marL="0" indent="0">
              <a:lnSpc>
                <a:spcPct val="150000"/>
              </a:lnSpc>
              <a:buNone/>
            </a:pPr>
            <a:r>
              <a:rPr lang="en-US" altLang="zh-TW" dirty="0"/>
              <a:t>We implemented two types of dynamic sandboxes:</a:t>
            </a:r>
          </a:p>
          <a:p>
            <a:pPr>
              <a:lnSpc>
                <a:spcPct val="150000"/>
              </a:lnSpc>
              <a:buFontTx/>
              <a:buChar char="-"/>
            </a:pPr>
            <a:r>
              <a:rPr lang="en-US" altLang="zh-TW" dirty="0"/>
              <a:t>KVM-based virtualized sandbox with hardware support for x86 and x86-64 architectures</a:t>
            </a:r>
          </a:p>
          <a:p>
            <a:pPr>
              <a:lnSpc>
                <a:spcPct val="150000"/>
              </a:lnSpc>
              <a:buFontTx/>
              <a:buChar char="-"/>
            </a:pPr>
            <a:r>
              <a:rPr lang="en-US" altLang="zh-TW" dirty="0"/>
              <a:t>a set of QEMU-based emulated sandboxes for ARM 32-bit little-endian, MIPS 32- bit big-endian, and PowerPC 32-bit.</a:t>
            </a:r>
          </a:p>
          <a:p>
            <a:pPr>
              <a:lnSpc>
                <a:spcPct val="150000"/>
              </a:lnSpc>
              <a:buFontTx/>
              <a:buChar char="-"/>
            </a:pPr>
            <a:r>
              <a:rPr lang="en-US" altLang="zh-TW" dirty="0"/>
              <a:t>These </a:t>
            </a:r>
            <a:r>
              <a:rPr lang="en-US" altLang="zh-TW" b="1" dirty="0"/>
              <a:t>five sandboxes </a:t>
            </a:r>
            <a:r>
              <a:rPr lang="en-US" altLang="zh-TW" dirty="0"/>
              <a:t>were nested inside an </a:t>
            </a:r>
            <a:r>
              <a:rPr lang="en-US" altLang="zh-TW" b="1" dirty="0"/>
              <a:t>outer VM </a:t>
            </a:r>
            <a:r>
              <a:rPr lang="en-US" altLang="zh-TW" dirty="0"/>
              <a:t>dedicated to dispatch each sample depending on its architecture.</a:t>
            </a:r>
          </a:p>
        </p:txBody>
      </p:sp>
      <p:sp>
        <p:nvSpPr>
          <p:cNvPr id="4" name="標題 3"/>
          <p:cNvSpPr>
            <a:spLocks noGrp="1"/>
          </p:cNvSpPr>
          <p:nvPr>
            <p:ph type="title"/>
          </p:nvPr>
        </p:nvSpPr>
        <p:spPr>
          <a:xfrm>
            <a:off x="332663" y="0"/>
            <a:ext cx="11226421" cy="1325563"/>
          </a:xfrm>
        </p:spPr>
        <p:txBody>
          <a:bodyPr>
            <a:normAutofit/>
          </a:bodyPr>
          <a:lstStyle/>
          <a:p>
            <a:r>
              <a:rPr lang="en-US" altLang="zh-TW" sz="3600" dirty="0"/>
              <a:t>Emulation</a:t>
            </a:r>
            <a:endParaRPr lang="zh-TW" altLang="en-US" sz="3600"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58</a:t>
            </a:fld>
            <a:endParaRPr lang="zh-TW" altLang="en-US"/>
          </a:p>
        </p:txBody>
      </p:sp>
    </p:spTree>
    <p:extLst>
      <p:ext uri="{BB962C8B-B14F-4D97-AF65-F5344CB8AC3E}">
        <p14:creationId xmlns:p14="http://schemas.microsoft.com/office/powerpoint/2010/main" val="6433710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73206" y="1187357"/>
            <a:ext cx="11191164" cy="4271748"/>
          </a:xfrm>
        </p:spPr>
        <p:txBody>
          <a:bodyPr>
            <a:normAutofit lnSpcReduction="10000"/>
          </a:bodyPr>
          <a:lstStyle/>
          <a:p>
            <a:pPr marL="0" indent="0">
              <a:lnSpc>
                <a:spcPct val="150000"/>
              </a:lnSpc>
              <a:buNone/>
            </a:pPr>
            <a:r>
              <a:rPr lang="en-US" altLang="zh-TW" sz="3600" dirty="0"/>
              <a:t>Our system also maintained </a:t>
            </a:r>
            <a:r>
              <a:rPr lang="en-US" altLang="zh-TW" sz="3600" b="1" dirty="0"/>
              <a:t>several snapshots </a:t>
            </a:r>
            <a:r>
              <a:rPr lang="en-US" altLang="zh-TW" sz="3600" dirty="0"/>
              <a:t>of all VMs, each corresponding to a </a:t>
            </a:r>
            <a:r>
              <a:rPr lang="en-US" altLang="zh-TW" sz="3600" b="1" dirty="0"/>
              <a:t>different configurations </a:t>
            </a:r>
            <a:r>
              <a:rPr lang="en-US" altLang="zh-TW" sz="3600" dirty="0"/>
              <a:t>to choose from (e.g., execution under user or root accounts and </a:t>
            </a:r>
            <a:r>
              <a:rPr lang="en-US" altLang="zh-TW" sz="3600" dirty="0" err="1"/>
              <a:t>glibc</a:t>
            </a:r>
            <a:r>
              <a:rPr lang="en-US" altLang="zh-TW" sz="3600" dirty="0"/>
              <a:t> or </a:t>
            </a:r>
            <a:r>
              <a:rPr lang="en-US" altLang="zh-TW" sz="3600" dirty="0" err="1"/>
              <a:t>uClibc</a:t>
            </a:r>
            <a:r>
              <a:rPr lang="en-US" altLang="zh-TW" sz="3600" dirty="0"/>
              <a:t> setup</a:t>
            </a:r>
            <a:r>
              <a:rPr lang="en-US" altLang="zh-TW" sz="3600" dirty="0" smtClean="0"/>
              <a:t>)</a:t>
            </a:r>
          </a:p>
          <a:p>
            <a:pPr marL="0" indent="0">
              <a:lnSpc>
                <a:spcPct val="150000"/>
              </a:lnSpc>
              <a:buNone/>
            </a:pPr>
            <a:r>
              <a:rPr lang="zh-TW" altLang="en-US" sz="3600" dirty="0" smtClean="0"/>
              <a:t>執行環境的</a:t>
            </a:r>
            <a:r>
              <a:rPr lang="en-US" altLang="zh-TW" sz="3600" dirty="0" smtClean="0"/>
              <a:t>snapsho</a:t>
            </a:r>
            <a:r>
              <a:rPr lang="en-US" altLang="zh-TW" sz="3600" dirty="0"/>
              <a:t>t</a:t>
            </a:r>
            <a:endParaRPr lang="en-US" altLang="zh-TW" sz="3600"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59</a:t>
            </a:fld>
            <a:endParaRPr lang="zh-TW" altLang="en-US"/>
          </a:p>
        </p:txBody>
      </p:sp>
    </p:spTree>
    <p:extLst>
      <p:ext uri="{BB962C8B-B14F-4D97-AF65-F5344CB8AC3E}">
        <p14:creationId xmlns:p14="http://schemas.microsoft.com/office/powerpoint/2010/main" val="3430036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Summary of Linux-specific techniques</a:t>
            </a:r>
            <a:endParaRPr lang="zh-TW" altLang="en-US" dirty="0"/>
          </a:p>
        </p:txBody>
      </p:sp>
      <p:sp>
        <p:nvSpPr>
          <p:cNvPr id="3" name="內容版面配置區 2"/>
          <p:cNvSpPr>
            <a:spLocks noGrp="1"/>
          </p:cNvSpPr>
          <p:nvPr>
            <p:ph idx="1"/>
          </p:nvPr>
        </p:nvSpPr>
        <p:spPr>
          <a:xfrm>
            <a:off x="838200" y="1825625"/>
            <a:ext cx="11076296" cy="4351338"/>
          </a:xfrm>
        </p:spPr>
        <p:txBody>
          <a:bodyPr/>
          <a:lstStyle/>
          <a:p>
            <a:pPr>
              <a:lnSpc>
                <a:spcPct val="150000"/>
              </a:lnSpc>
              <a:buFontTx/>
              <a:buChar char="-"/>
            </a:pPr>
            <a:r>
              <a:rPr lang="en-US" altLang="zh-TW" sz="3200" dirty="0"/>
              <a:t>Anti-analysis tricks</a:t>
            </a:r>
          </a:p>
          <a:p>
            <a:pPr>
              <a:lnSpc>
                <a:spcPct val="150000"/>
              </a:lnSpc>
              <a:buFontTx/>
              <a:buChar char="-"/>
            </a:pPr>
            <a:r>
              <a:rPr lang="en-US" altLang="zh-TW" sz="3200" dirty="0"/>
              <a:t>Packing and polymorphism</a:t>
            </a:r>
          </a:p>
          <a:p>
            <a:pPr>
              <a:lnSpc>
                <a:spcPct val="150000"/>
              </a:lnSpc>
              <a:buFontTx/>
              <a:buChar char="-"/>
            </a:pPr>
            <a:r>
              <a:rPr lang="en-US" altLang="zh-TW" sz="3200" dirty="0"/>
              <a:t>Evasion</a:t>
            </a:r>
          </a:p>
          <a:p>
            <a:pPr>
              <a:lnSpc>
                <a:spcPct val="150000"/>
              </a:lnSpc>
              <a:buFontTx/>
              <a:buChar char="-"/>
            </a:pPr>
            <a:r>
              <a:rPr lang="en-US" altLang="zh-TW" sz="3200" dirty="0"/>
              <a:t>Gain persistence</a:t>
            </a:r>
          </a:p>
          <a:p>
            <a:pPr>
              <a:lnSpc>
                <a:spcPct val="150000"/>
              </a:lnSpc>
              <a:buFontTx/>
              <a:buChar char="-"/>
            </a:pPr>
            <a:endParaRPr lang="en-US" altLang="zh-TW" sz="3200"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6</a:t>
            </a:fld>
            <a:endParaRPr lang="zh-TW" altLang="en-US"/>
          </a:p>
        </p:txBody>
      </p:sp>
    </p:spTree>
    <p:extLst>
      <p:ext uri="{BB962C8B-B14F-4D97-AF65-F5344CB8AC3E}">
        <p14:creationId xmlns:p14="http://schemas.microsoft.com/office/powerpoint/2010/main" val="20201218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73206" y="1187357"/>
            <a:ext cx="11191164" cy="4271748"/>
          </a:xfrm>
        </p:spPr>
        <p:txBody>
          <a:bodyPr>
            <a:normAutofit/>
          </a:bodyPr>
          <a:lstStyle/>
          <a:p>
            <a:pPr marL="0" indent="0">
              <a:lnSpc>
                <a:spcPct val="150000"/>
              </a:lnSpc>
              <a:buNone/>
            </a:pPr>
            <a:r>
              <a:rPr lang="en-US" altLang="zh-TW" sz="3600" dirty="0"/>
              <a:t>All VMs were equipped with additional libraries, the list of which was collected during the static analysis phase, as well as popular loaders (such as the </a:t>
            </a:r>
            <a:r>
              <a:rPr lang="en-US" altLang="zh-TW" sz="3600" dirty="0" err="1"/>
              <a:t>uClibc</a:t>
            </a:r>
            <a:r>
              <a:rPr lang="en-US" altLang="zh-TW" sz="3600" dirty="0"/>
              <a:t> commonly used in embedded systems).</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60</a:t>
            </a:fld>
            <a:endParaRPr lang="zh-TW" altLang="en-US"/>
          </a:p>
        </p:txBody>
      </p:sp>
    </p:spTree>
    <p:extLst>
      <p:ext uri="{BB962C8B-B14F-4D97-AF65-F5344CB8AC3E}">
        <p14:creationId xmlns:p14="http://schemas.microsoft.com/office/powerpoint/2010/main" val="21507941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5493" y="1225123"/>
            <a:ext cx="11472650" cy="5366745"/>
          </a:xfrm>
        </p:spPr>
        <p:txBody>
          <a:bodyPr>
            <a:noAutofit/>
          </a:bodyPr>
          <a:lstStyle/>
          <a:p>
            <a:pPr marL="0" indent="0">
              <a:lnSpc>
                <a:spcPct val="150000"/>
              </a:lnSpc>
              <a:buNone/>
            </a:pPr>
            <a:r>
              <a:rPr lang="en-US" altLang="zh-TW" dirty="0"/>
              <a:t>-</a:t>
            </a:r>
            <a:r>
              <a:rPr lang="zh-TW" altLang="en-US" dirty="0"/>
              <a:t> </a:t>
            </a:r>
            <a:r>
              <a:rPr lang="en-US" altLang="zh-TW" dirty="0"/>
              <a:t>We relied on </a:t>
            </a:r>
            <a:r>
              <a:rPr lang="en-US" altLang="zh-TW" dirty="0" err="1"/>
              <a:t>SystemTap</a:t>
            </a:r>
            <a:r>
              <a:rPr lang="en-US" altLang="zh-TW" dirty="0"/>
              <a:t> to implement kernel probes (</a:t>
            </a:r>
            <a:r>
              <a:rPr lang="en-US" altLang="zh-TW" dirty="0" err="1"/>
              <a:t>kprobes</a:t>
            </a:r>
            <a:r>
              <a:rPr lang="en-US" altLang="zh-TW" dirty="0"/>
              <a:t>) and user probes (</a:t>
            </a:r>
            <a:r>
              <a:rPr lang="en-US" altLang="zh-TW" dirty="0" err="1"/>
              <a:t>uprobes</a:t>
            </a:r>
            <a:r>
              <a:rPr lang="en-US" altLang="zh-TW" dirty="0"/>
              <a:t>).</a:t>
            </a:r>
          </a:p>
          <a:p>
            <a:pPr marL="0" indent="0">
              <a:lnSpc>
                <a:spcPct val="150000"/>
              </a:lnSpc>
              <a:buNone/>
            </a:pPr>
            <a:r>
              <a:rPr lang="en-US" altLang="zh-TW" dirty="0"/>
              <a:t>-</a:t>
            </a:r>
            <a:r>
              <a:rPr lang="zh-TW" altLang="en-US" dirty="0"/>
              <a:t> </a:t>
            </a:r>
            <a:r>
              <a:rPr lang="en-US" altLang="zh-TW" dirty="0" err="1"/>
              <a:t>SystemTap</a:t>
            </a:r>
            <a:r>
              <a:rPr lang="en-US" altLang="zh-TW" dirty="0"/>
              <a:t> should be supported on a variety of different architectures (such as x86, x86-64, ARM, aarch64, MIPS, and PowerPC), in practice we needed to patch its code to support ARM and MIPS with o32 ABI.</a:t>
            </a:r>
          </a:p>
        </p:txBody>
      </p:sp>
      <p:sp>
        <p:nvSpPr>
          <p:cNvPr id="4" name="標題 3"/>
          <p:cNvSpPr>
            <a:spLocks noGrp="1"/>
          </p:cNvSpPr>
          <p:nvPr>
            <p:ph type="title"/>
          </p:nvPr>
        </p:nvSpPr>
        <p:spPr>
          <a:xfrm>
            <a:off x="332663" y="0"/>
            <a:ext cx="11226421" cy="1325563"/>
          </a:xfrm>
        </p:spPr>
        <p:txBody>
          <a:bodyPr>
            <a:normAutofit/>
          </a:bodyPr>
          <a:lstStyle/>
          <a:p>
            <a:r>
              <a:rPr lang="en-US" altLang="zh-TW" sz="3600" dirty="0"/>
              <a:t>Instrumentation</a:t>
            </a:r>
            <a:endParaRPr lang="zh-TW" altLang="en-US" sz="3600"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61</a:t>
            </a:fld>
            <a:endParaRPr lang="zh-TW" altLang="en-US"/>
          </a:p>
        </p:txBody>
      </p:sp>
    </p:spTree>
    <p:extLst>
      <p:ext uri="{BB962C8B-B14F-4D97-AF65-F5344CB8AC3E}">
        <p14:creationId xmlns:p14="http://schemas.microsoft.com/office/powerpoint/2010/main" val="6328794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32663" y="1143236"/>
            <a:ext cx="11472650" cy="5366745"/>
          </a:xfrm>
        </p:spPr>
        <p:txBody>
          <a:bodyPr>
            <a:noAutofit/>
          </a:bodyPr>
          <a:lstStyle/>
          <a:p>
            <a:pPr marL="0" indent="0">
              <a:lnSpc>
                <a:spcPct val="150000"/>
              </a:lnSpc>
              <a:buNone/>
            </a:pPr>
            <a:r>
              <a:rPr lang="zh-TW" altLang="en-US" dirty="0">
                <a:latin typeface="微軟正黑體" panose="020B0604030504040204" pitchFamily="34" charset="-120"/>
                <a:ea typeface="微軟正黑體" panose="020B0604030504040204" pitchFamily="34" charset="-120"/>
              </a:rPr>
              <a:t>假如現在有這麼一個需求：需要獲取正在運行的 </a:t>
            </a:r>
            <a:r>
              <a:rPr lang="en-US" altLang="zh-TW" dirty="0">
                <a:latin typeface="微軟正黑體" panose="020B0604030504040204" pitchFamily="34" charset="-120"/>
                <a:ea typeface="微軟正黑體" panose="020B0604030504040204" pitchFamily="34" charset="-120"/>
              </a:rPr>
              <a:t>Linux </a:t>
            </a:r>
            <a:r>
              <a:rPr lang="zh-TW" altLang="en-US" dirty="0">
                <a:latin typeface="微軟正黑體" panose="020B0604030504040204" pitchFamily="34" charset="-120"/>
                <a:ea typeface="微軟正黑體" panose="020B0604030504040204" pitchFamily="34" charset="-120"/>
              </a:rPr>
              <a:t>系統的信息，如我想知道系統什麼時候發生系統調用，發生的是什麼系統調用等這些信息，有什麼解決方案呢？</a:t>
            </a:r>
          </a:p>
          <a:p>
            <a:pPr marL="0" indent="0">
              <a:lnSpc>
                <a:spcPct val="150000"/>
              </a:lnSpc>
              <a:buNone/>
            </a:pPr>
            <a:r>
              <a:rPr lang="zh-TW" altLang="en-US" dirty="0">
                <a:latin typeface="微軟正黑體" panose="020B0604030504040204" pitchFamily="34" charset="-120"/>
                <a:ea typeface="微軟正黑體" panose="020B0604030504040204" pitchFamily="34" charset="-120"/>
              </a:rPr>
              <a:t>最原始的方法是，找到內核系統調用的代碼，加上我們需要獲得信息的代碼、重新編譯內核、安裝、選擇我們新編譯的內核重啟。</a:t>
            </a:r>
          </a:p>
          <a:p>
            <a:pPr marL="0" indent="0">
              <a:lnSpc>
                <a:spcPct val="150000"/>
              </a:lnSpc>
              <a:buNone/>
            </a:pPr>
            <a:r>
              <a:rPr lang="zh-TW" altLang="en-US" dirty="0">
                <a:latin typeface="微軟正黑體" panose="020B0604030504040204" pitchFamily="34" charset="-120"/>
                <a:ea typeface="微軟正黑體" panose="020B0604030504040204" pitchFamily="34" charset="-120"/>
              </a:rPr>
              <a:t>內核引入了一種</a:t>
            </a:r>
            <a:r>
              <a:rPr lang="en-US" altLang="zh-TW" dirty="0" err="1">
                <a:latin typeface="微軟正黑體" panose="020B0604030504040204" pitchFamily="34" charset="-120"/>
                <a:ea typeface="微軟正黑體" panose="020B0604030504040204" pitchFamily="34" charset="-120"/>
              </a:rPr>
              <a:t>Kprobe</a:t>
            </a:r>
            <a:r>
              <a:rPr lang="zh-TW" altLang="en-US" dirty="0">
                <a:latin typeface="微軟正黑體" panose="020B0604030504040204" pitchFamily="34" charset="-120"/>
                <a:ea typeface="微軟正黑體" panose="020B0604030504040204" pitchFamily="34" charset="-120"/>
              </a:rPr>
              <a:t>機制，可以用來動態地收集調試和性能信息的工具，是一種非破壞性的工具，用戶可以用它跟踪運行中內核任何函數或執行的指令等。</a:t>
            </a:r>
            <a:endParaRPr lang="en-US" altLang="zh-TW" dirty="0">
              <a:latin typeface="微軟正黑體" panose="020B0604030504040204" pitchFamily="34" charset="-120"/>
              <a:ea typeface="微軟正黑體" panose="020B0604030504040204" pitchFamily="34" charset="-120"/>
            </a:endParaRPr>
          </a:p>
        </p:txBody>
      </p:sp>
      <p:sp>
        <p:nvSpPr>
          <p:cNvPr id="4" name="標題 3"/>
          <p:cNvSpPr>
            <a:spLocks noGrp="1"/>
          </p:cNvSpPr>
          <p:nvPr>
            <p:ph type="title"/>
          </p:nvPr>
        </p:nvSpPr>
        <p:spPr>
          <a:xfrm>
            <a:off x="332663" y="0"/>
            <a:ext cx="11226421" cy="1325563"/>
          </a:xfrm>
        </p:spPr>
        <p:txBody>
          <a:bodyPr>
            <a:normAutofit/>
          </a:bodyPr>
          <a:lstStyle/>
          <a:p>
            <a:r>
              <a:rPr lang="en-US" altLang="zh-TW" sz="3600" dirty="0" err="1"/>
              <a:t>SystemTap</a:t>
            </a:r>
            <a:endParaRPr lang="zh-TW" altLang="en-US" sz="3600"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62</a:t>
            </a:fld>
            <a:endParaRPr lang="zh-TW" altLang="en-US"/>
          </a:p>
        </p:txBody>
      </p:sp>
    </p:spTree>
    <p:extLst>
      <p:ext uri="{BB962C8B-B14F-4D97-AF65-F5344CB8AC3E}">
        <p14:creationId xmlns:p14="http://schemas.microsoft.com/office/powerpoint/2010/main" val="27007068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32663" y="1671127"/>
            <a:ext cx="5399397" cy="3947379"/>
          </a:xfrm>
        </p:spPr>
        <p:txBody>
          <a:bodyPr>
            <a:noAutofit/>
          </a:bodyPr>
          <a:lstStyle/>
          <a:p>
            <a:pPr marL="0" indent="0">
              <a:lnSpc>
                <a:spcPct val="150000"/>
              </a:lnSpc>
              <a:buNone/>
            </a:pPr>
            <a:r>
              <a:rPr lang="en-US" altLang="zh-TW" dirty="0" err="1">
                <a:latin typeface="微軟正黑體" panose="020B0604030504040204" pitchFamily="34" charset="-120"/>
                <a:ea typeface="微軟正黑體" panose="020B0604030504040204" pitchFamily="34" charset="-120"/>
              </a:rPr>
              <a:t>systemtap</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是利用</a:t>
            </a:r>
            <a:r>
              <a:rPr lang="en-US" altLang="zh-TW" dirty="0" err="1">
                <a:latin typeface="微軟正黑體" panose="020B0604030504040204" pitchFamily="34" charset="-120"/>
                <a:ea typeface="微軟正黑體" panose="020B0604030504040204" pitchFamily="34" charset="-120"/>
              </a:rPr>
              <a:t>Kprobe</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提供的</a:t>
            </a:r>
            <a:r>
              <a:rPr lang="en-US" altLang="zh-TW" dirty="0">
                <a:latin typeface="微軟正黑體" panose="020B0604030504040204" pitchFamily="34" charset="-120"/>
                <a:ea typeface="微軟正黑體" panose="020B0604030504040204" pitchFamily="34" charset="-120"/>
              </a:rPr>
              <a:t>API</a:t>
            </a:r>
            <a:r>
              <a:rPr lang="zh-TW" altLang="en-US" dirty="0">
                <a:latin typeface="微軟正黑體" panose="020B0604030504040204" pitchFamily="34" charset="-120"/>
                <a:ea typeface="微軟正黑體" panose="020B0604030504040204" pitchFamily="34" charset="-120"/>
              </a:rPr>
              <a:t>來實現動態地監控和跟踪運行中的</a:t>
            </a:r>
            <a:r>
              <a:rPr lang="en-US" altLang="zh-TW" dirty="0">
                <a:latin typeface="微軟正黑體" panose="020B0604030504040204" pitchFamily="34" charset="-120"/>
                <a:ea typeface="微軟正黑體" panose="020B0604030504040204" pitchFamily="34" charset="-120"/>
              </a:rPr>
              <a:t>Linux</a:t>
            </a:r>
            <a:r>
              <a:rPr lang="zh-TW" altLang="en-US" dirty="0">
                <a:latin typeface="微軟正黑體" panose="020B0604030504040204" pitchFamily="34" charset="-120"/>
                <a:ea typeface="微軟正黑體" panose="020B0604030504040204" pitchFamily="34" charset="-120"/>
              </a:rPr>
              <a:t>內核的工具，相比</a:t>
            </a:r>
            <a:r>
              <a:rPr lang="en-US" altLang="zh-TW" dirty="0" err="1">
                <a:latin typeface="微軟正黑體" panose="020B0604030504040204" pitchFamily="34" charset="-120"/>
                <a:ea typeface="微軟正黑體" panose="020B0604030504040204" pitchFamily="34" charset="-120"/>
              </a:rPr>
              <a:t>Kprobe</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systemtap</a:t>
            </a:r>
            <a:r>
              <a:rPr lang="zh-TW" altLang="en-US" dirty="0">
                <a:latin typeface="微軟正黑體" panose="020B0604030504040204" pitchFamily="34" charset="-120"/>
                <a:ea typeface="微軟正黑體" panose="020B0604030504040204" pitchFamily="34" charset="-120"/>
              </a:rPr>
              <a:t>更加簡單，提供給用戶簡單的命令行接口，以及編寫內核指令的腳本語言。</a:t>
            </a:r>
            <a:endParaRPr lang="en-US" altLang="zh-TW" dirty="0">
              <a:latin typeface="微軟正黑體" panose="020B0604030504040204" pitchFamily="34" charset="-120"/>
              <a:ea typeface="微軟正黑體" panose="020B0604030504040204" pitchFamily="34" charset="-120"/>
            </a:endParaRPr>
          </a:p>
        </p:txBody>
      </p:sp>
      <p:sp>
        <p:nvSpPr>
          <p:cNvPr id="4" name="標題 3"/>
          <p:cNvSpPr>
            <a:spLocks noGrp="1"/>
          </p:cNvSpPr>
          <p:nvPr>
            <p:ph type="title"/>
          </p:nvPr>
        </p:nvSpPr>
        <p:spPr>
          <a:xfrm>
            <a:off x="332663" y="0"/>
            <a:ext cx="11226421" cy="1325563"/>
          </a:xfrm>
        </p:spPr>
        <p:txBody>
          <a:bodyPr>
            <a:normAutofit/>
          </a:bodyPr>
          <a:lstStyle/>
          <a:p>
            <a:r>
              <a:rPr lang="en-US" altLang="zh-TW" sz="3600" dirty="0" err="1"/>
              <a:t>SystemTap</a:t>
            </a:r>
            <a:endParaRPr lang="zh-TW" altLang="en-US" sz="3600"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0286" y="908440"/>
            <a:ext cx="6071714" cy="5055631"/>
          </a:xfrm>
          <a:prstGeom prst="rect">
            <a:avLst/>
          </a:prstGeom>
        </p:spPr>
      </p:pic>
      <p:sp>
        <p:nvSpPr>
          <p:cNvPr id="5" name="矩形 4"/>
          <p:cNvSpPr/>
          <p:nvPr/>
        </p:nvSpPr>
        <p:spPr>
          <a:xfrm>
            <a:off x="7313587" y="478115"/>
            <a:ext cx="3868367" cy="369332"/>
          </a:xfrm>
          <a:prstGeom prst="rect">
            <a:avLst/>
          </a:prstGeom>
        </p:spPr>
        <p:txBody>
          <a:bodyPr wrap="none">
            <a:spAutoFit/>
          </a:bodyPr>
          <a:lstStyle/>
          <a:p>
            <a:r>
              <a:rPr lang="en-US" altLang="zh-TW" dirty="0">
                <a:latin typeface="微軟正黑體" panose="020B0604030504040204" pitchFamily="34" charset="-120"/>
                <a:ea typeface="微軟正黑體" panose="020B0604030504040204" pitchFamily="34" charset="-120"/>
              </a:rPr>
              <a:t>print 4s</a:t>
            </a:r>
            <a:r>
              <a:rPr lang="zh-TW" altLang="en-US" dirty="0">
                <a:latin typeface="微軟正黑體" panose="020B0604030504040204" pitchFamily="34" charset="-120"/>
                <a:ea typeface="微軟正黑體" panose="020B0604030504040204" pitchFamily="34" charset="-120"/>
              </a:rPr>
              <a:t>內所有</a:t>
            </a:r>
            <a:r>
              <a:rPr lang="en-US" altLang="zh-TW" dirty="0">
                <a:latin typeface="微軟正黑體" panose="020B0604030504040204" pitchFamily="34" charset="-120"/>
                <a:ea typeface="微軟正黑體" panose="020B0604030504040204" pitchFamily="34" charset="-120"/>
              </a:rPr>
              <a:t>open</a:t>
            </a:r>
            <a:r>
              <a:rPr lang="zh-TW" altLang="en-US" dirty="0">
                <a:latin typeface="微軟正黑體" panose="020B0604030504040204" pitchFamily="34" charset="-120"/>
                <a:ea typeface="微軟正黑體" panose="020B0604030504040204" pitchFamily="34" charset="-120"/>
              </a:rPr>
              <a:t>系統調用的信息</a:t>
            </a:r>
          </a:p>
        </p:txBody>
      </p:sp>
      <p:sp>
        <p:nvSpPr>
          <p:cNvPr id="6" name="投影片編號版面配置區 5"/>
          <p:cNvSpPr>
            <a:spLocks noGrp="1"/>
          </p:cNvSpPr>
          <p:nvPr>
            <p:ph type="sldNum" sz="quarter" idx="12"/>
          </p:nvPr>
        </p:nvSpPr>
        <p:spPr/>
        <p:txBody>
          <a:bodyPr/>
          <a:lstStyle/>
          <a:p>
            <a:fld id="{77D1BCE1-CA20-4848-BB9E-9A4332B2FF9D}" type="slidenum">
              <a:rPr lang="zh-TW" altLang="en-US" smtClean="0"/>
              <a:t>63</a:t>
            </a:fld>
            <a:endParaRPr lang="zh-TW" altLang="en-US"/>
          </a:p>
        </p:txBody>
      </p:sp>
    </p:spTree>
    <p:extLst>
      <p:ext uri="{BB962C8B-B14F-4D97-AF65-F5344CB8AC3E}">
        <p14:creationId xmlns:p14="http://schemas.microsoft.com/office/powerpoint/2010/main" val="29409894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Our patches for </a:t>
            </a:r>
            <a:r>
              <a:rPr lang="en-US" altLang="zh-TW" dirty="0" err="1"/>
              <a:t>systemtap</a:t>
            </a:r>
            <a:endParaRPr lang="zh-TW" altLang="en-US" dirty="0"/>
          </a:p>
        </p:txBody>
      </p:sp>
      <p:sp>
        <p:nvSpPr>
          <p:cNvPr id="3" name="內容版面配置區 2"/>
          <p:cNvSpPr>
            <a:spLocks noGrp="1"/>
          </p:cNvSpPr>
          <p:nvPr>
            <p:ph idx="1"/>
          </p:nvPr>
        </p:nvSpPr>
        <p:spPr>
          <a:xfrm>
            <a:off x="715370" y="1525374"/>
            <a:ext cx="10515600" cy="4916369"/>
          </a:xfrm>
        </p:spPr>
        <p:txBody>
          <a:bodyPr>
            <a:normAutofit fontScale="85000" lnSpcReduction="10000"/>
          </a:bodyPr>
          <a:lstStyle/>
          <a:p>
            <a:pPr marL="0" indent="0">
              <a:lnSpc>
                <a:spcPct val="150000"/>
              </a:lnSpc>
              <a:buNone/>
            </a:pPr>
            <a:r>
              <a:rPr lang="en-US" altLang="zh-TW" dirty="0"/>
              <a:t>- fixes on </a:t>
            </a:r>
            <a:r>
              <a:rPr lang="en-US" altLang="zh-TW" dirty="0" err="1"/>
              <a:t>syscall</a:t>
            </a:r>
            <a:r>
              <a:rPr lang="en-US" altLang="zh-TW" dirty="0"/>
              <a:t> numbers</a:t>
            </a:r>
          </a:p>
          <a:p>
            <a:pPr marL="0" indent="0">
              <a:lnSpc>
                <a:spcPct val="150000"/>
              </a:lnSpc>
              <a:buNone/>
            </a:pPr>
            <a:r>
              <a:rPr lang="en-US" altLang="zh-TW" dirty="0"/>
              <a:t>- CPU registers naming and offsets</a:t>
            </a:r>
          </a:p>
          <a:p>
            <a:pPr marL="0" indent="0">
              <a:lnSpc>
                <a:spcPct val="150000"/>
              </a:lnSpc>
              <a:buNone/>
            </a:pPr>
            <a:r>
              <a:rPr lang="en-US" altLang="zh-TW" dirty="0"/>
              <a:t>- the routines required to extract the </a:t>
            </a:r>
            <a:r>
              <a:rPr lang="en-US" altLang="zh-TW" dirty="0" err="1"/>
              <a:t>syscall</a:t>
            </a:r>
            <a:r>
              <a:rPr lang="en-US" altLang="zh-TW" dirty="0"/>
              <a:t> arguments from the stack</a:t>
            </a:r>
          </a:p>
          <a:p>
            <a:pPr marL="0" indent="0">
              <a:lnSpc>
                <a:spcPct val="150000"/>
              </a:lnSpc>
              <a:buNone/>
            </a:pPr>
            <a:r>
              <a:rPr lang="en-US" altLang="zh-TW" dirty="0"/>
              <a:t>- We designed our </a:t>
            </a:r>
            <a:r>
              <a:rPr lang="en-US" altLang="zh-TW" dirty="0" err="1"/>
              <a:t>SystemTap</a:t>
            </a:r>
            <a:r>
              <a:rPr lang="en-US" altLang="zh-TW" dirty="0"/>
              <a:t> probes </a:t>
            </a:r>
            <a:r>
              <a:rPr lang="en-US" altLang="zh-TW" b="1" dirty="0"/>
              <a:t>to collect every system call, along with its arguments and return value, and the instruction pointer </a:t>
            </a:r>
            <a:r>
              <a:rPr lang="en-US" altLang="zh-TW" dirty="0"/>
              <a:t>from which the </a:t>
            </a:r>
            <a:r>
              <a:rPr lang="en-US" altLang="zh-TW" dirty="0" err="1"/>
              <a:t>syscall</a:t>
            </a:r>
            <a:r>
              <a:rPr lang="en-US" altLang="zh-TW" dirty="0"/>
              <a:t> was invoked</a:t>
            </a:r>
          </a:p>
          <a:p>
            <a:pPr marL="0" indent="0">
              <a:lnSpc>
                <a:spcPct val="150000"/>
              </a:lnSpc>
              <a:buNone/>
            </a:pPr>
            <a:r>
              <a:rPr lang="en-US" altLang="zh-TW" dirty="0"/>
              <a:t>- We also recompiled the </a:t>
            </a:r>
            <a:r>
              <a:rPr lang="en-US" altLang="zh-TW" dirty="0" err="1"/>
              <a:t>glibc</a:t>
            </a:r>
            <a:r>
              <a:rPr lang="en-US" altLang="zh-TW" dirty="0"/>
              <a:t> to add </a:t>
            </a:r>
            <a:r>
              <a:rPr lang="en-US" altLang="zh-TW" dirty="0" err="1"/>
              <a:t>uprobes</a:t>
            </a:r>
            <a:r>
              <a:rPr lang="en-US" altLang="zh-TW" dirty="0"/>
              <a:t> designed to collect, when possible, additional information on string and memory manipulation functions.</a:t>
            </a:r>
            <a:endParaRPr lang="zh-TW" altLang="en-US"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64</a:t>
            </a:fld>
            <a:endParaRPr lang="zh-TW" altLang="en-US"/>
          </a:p>
        </p:txBody>
      </p:sp>
    </p:spTree>
    <p:extLst>
      <p:ext uri="{BB962C8B-B14F-4D97-AF65-F5344CB8AC3E}">
        <p14:creationId xmlns:p14="http://schemas.microsoft.com/office/powerpoint/2010/main" val="33235772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Trace Result</a:t>
            </a:r>
            <a:endParaRPr lang="zh-TW" altLang="en-US" dirty="0"/>
          </a:p>
        </p:txBody>
      </p:sp>
      <p:sp>
        <p:nvSpPr>
          <p:cNvPr id="3" name="內容版面配置區 2"/>
          <p:cNvSpPr>
            <a:spLocks noGrp="1"/>
          </p:cNvSpPr>
          <p:nvPr>
            <p:ph idx="1"/>
          </p:nvPr>
        </p:nvSpPr>
        <p:spPr>
          <a:xfrm>
            <a:off x="715370" y="1525374"/>
            <a:ext cx="10515600" cy="4916369"/>
          </a:xfrm>
        </p:spPr>
        <p:txBody>
          <a:bodyPr>
            <a:normAutofit/>
          </a:bodyPr>
          <a:lstStyle/>
          <a:p>
            <a:pPr>
              <a:lnSpc>
                <a:spcPct val="150000"/>
              </a:lnSpc>
            </a:pPr>
            <a:r>
              <a:rPr lang="en-US" altLang="zh-TW" dirty="0"/>
              <a:t>At the end of the execution, each sandbox returns a text file containing the </a:t>
            </a:r>
            <a:r>
              <a:rPr lang="en-US" altLang="zh-TW" b="1" dirty="0"/>
              <a:t>full trace of system calls and </a:t>
            </a:r>
            <a:r>
              <a:rPr lang="en-US" altLang="zh-TW" b="1" dirty="0" err="1"/>
              <a:t>userspace</a:t>
            </a:r>
            <a:r>
              <a:rPr lang="en-US" altLang="zh-TW" b="1" dirty="0"/>
              <a:t> functions</a:t>
            </a:r>
            <a:r>
              <a:rPr lang="en-US" altLang="zh-TW" dirty="0"/>
              <a:t>.</a:t>
            </a:r>
          </a:p>
          <a:p>
            <a:pPr>
              <a:lnSpc>
                <a:spcPct val="150000"/>
              </a:lnSpc>
            </a:pPr>
            <a:r>
              <a:rPr lang="en-US" altLang="zh-TW" dirty="0"/>
              <a:t>This trace is </a:t>
            </a:r>
            <a:r>
              <a:rPr lang="en-US" altLang="zh-TW" b="1" dirty="0"/>
              <a:t>then immediately parsed to identify useful feedback </a:t>
            </a:r>
            <a:r>
              <a:rPr lang="en-US" altLang="zh-TW" dirty="0"/>
              <a:t>information for the sandbox.</a:t>
            </a:r>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65</a:t>
            </a:fld>
            <a:endParaRPr lang="zh-TW" altLang="en-US"/>
          </a:p>
        </p:txBody>
      </p:sp>
    </p:spTree>
    <p:extLst>
      <p:ext uri="{BB962C8B-B14F-4D97-AF65-F5344CB8AC3E}">
        <p14:creationId xmlns:p14="http://schemas.microsoft.com/office/powerpoint/2010/main" val="12315154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7006" y="924873"/>
            <a:ext cx="11390194" cy="5489575"/>
          </a:xfrm>
        </p:spPr>
        <p:txBody>
          <a:bodyPr>
            <a:normAutofit fontScale="92500"/>
          </a:bodyPr>
          <a:lstStyle/>
          <a:p>
            <a:pPr marL="0" indent="0">
              <a:lnSpc>
                <a:spcPct val="150000"/>
              </a:lnSpc>
              <a:buNone/>
            </a:pPr>
            <a:r>
              <a:rPr lang="en-US" altLang="zh-TW" dirty="0"/>
              <a:t>- For example, this preliminary analysis can </a:t>
            </a:r>
            <a:r>
              <a:rPr lang="en-US" altLang="zh-TW" b="1" dirty="0"/>
              <a:t>identify missing components </a:t>
            </a:r>
            <a:r>
              <a:rPr lang="en-US" altLang="zh-TW" dirty="0"/>
              <a:t>(such as libraries and loaders) or detect if a sample </a:t>
            </a:r>
            <a:r>
              <a:rPr lang="en-US" altLang="zh-TW" b="1" dirty="0"/>
              <a:t>tested its user permissions </a:t>
            </a:r>
            <a:r>
              <a:rPr lang="en-US" altLang="zh-TW" dirty="0"/>
              <a:t>or attempted to </a:t>
            </a:r>
            <a:r>
              <a:rPr lang="en-US" altLang="zh-TW" b="1" dirty="0"/>
              <a:t>perform an action that failed because of insufficient permissions</a:t>
            </a:r>
            <a:r>
              <a:rPr lang="en-US" altLang="zh-TW" dirty="0"/>
              <a:t>.</a:t>
            </a:r>
          </a:p>
          <a:p>
            <a:pPr marL="0" indent="0">
              <a:lnSpc>
                <a:spcPct val="150000"/>
              </a:lnSpc>
              <a:buNone/>
            </a:pPr>
            <a:r>
              <a:rPr lang="en-US" altLang="zh-TW" dirty="0"/>
              <a:t>- In this case, our system would immediately repeat the execution of the sample, this time </a:t>
            </a:r>
            <a:r>
              <a:rPr lang="en-US" altLang="zh-TW" b="1" dirty="0"/>
              <a:t>with root privileges</a:t>
            </a:r>
            <a:r>
              <a:rPr lang="en-US" altLang="zh-TW" dirty="0"/>
              <a:t>.</a:t>
            </a:r>
          </a:p>
          <a:p>
            <a:pPr marL="0" indent="0">
              <a:lnSpc>
                <a:spcPct val="150000"/>
              </a:lnSpc>
              <a:buNone/>
            </a:pPr>
            <a:r>
              <a:rPr lang="en-US" altLang="zh-TW" dirty="0"/>
              <a:t>- We later compare the two traces collected with different users as part of our differential analysis to identify how the sample behavior was affected by the privilege level.</a:t>
            </a:r>
            <a:endParaRPr lang="zh-TW" altLang="en-US"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66</a:t>
            </a:fld>
            <a:endParaRPr lang="zh-TW" altLang="en-US"/>
          </a:p>
        </p:txBody>
      </p:sp>
    </p:spTree>
    <p:extLst>
      <p:ext uri="{BB962C8B-B14F-4D97-AF65-F5344CB8AC3E}">
        <p14:creationId xmlns:p14="http://schemas.microsoft.com/office/powerpoint/2010/main" val="12651247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92540" y="0"/>
            <a:ext cx="10515600" cy="1325563"/>
          </a:xfrm>
        </p:spPr>
        <p:txBody>
          <a:bodyPr/>
          <a:lstStyle/>
          <a:p>
            <a:r>
              <a:rPr lang="en-US" altLang="zh-TW" dirty="0"/>
              <a:t>Error Report</a:t>
            </a:r>
            <a:endParaRPr lang="zh-TW" altLang="en-US" dirty="0"/>
          </a:p>
        </p:txBody>
      </p:sp>
      <p:sp>
        <p:nvSpPr>
          <p:cNvPr id="3" name="內容版面配置區 2"/>
          <p:cNvSpPr>
            <a:spLocks noGrp="1"/>
          </p:cNvSpPr>
          <p:nvPr>
            <p:ph idx="1"/>
          </p:nvPr>
        </p:nvSpPr>
        <p:spPr>
          <a:xfrm>
            <a:off x="232011" y="1525374"/>
            <a:ext cx="11805313" cy="4916369"/>
          </a:xfrm>
        </p:spPr>
        <p:txBody>
          <a:bodyPr>
            <a:normAutofit fontScale="77500" lnSpcReduction="20000"/>
          </a:bodyPr>
          <a:lstStyle/>
          <a:p>
            <a:pPr marL="0" indent="0">
              <a:lnSpc>
                <a:spcPct val="150000"/>
              </a:lnSpc>
              <a:buNone/>
            </a:pPr>
            <a:r>
              <a:rPr lang="en-US" altLang="zh-TW" dirty="0"/>
              <a:t>- Finally, the preliminary trace analysis can also report to the analyst any error that prevented the sample to run in our system.</a:t>
            </a:r>
          </a:p>
          <a:p>
            <a:pPr marL="0" indent="0">
              <a:lnSpc>
                <a:spcPct val="150000"/>
              </a:lnSpc>
              <a:buNone/>
            </a:pPr>
            <a:r>
              <a:rPr lang="en-US" altLang="zh-TW" dirty="0"/>
              <a:t>- As an example of these warnings, we encountered a number of ARM samples that crashed because of a </a:t>
            </a:r>
            <a:r>
              <a:rPr lang="en-US" altLang="zh-TW" b="1" dirty="0"/>
              <a:t>four-byte misalignment between the physical and virtual address </a:t>
            </a:r>
            <a:r>
              <a:rPr lang="en-US" altLang="zh-TW" dirty="0"/>
              <a:t>of their LOAD segments.</a:t>
            </a:r>
          </a:p>
          <a:p>
            <a:pPr marL="0" indent="0">
              <a:lnSpc>
                <a:spcPct val="150000"/>
              </a:lnSpc>
              <a:buNone/>
            </a:pPr>
            <a:r>
              <a:rPr lang="en-US" altLang="zh-TW" dirty="0"/>
              <a:t>- These samples were probably designed to infect an ARM- based system whose kernel would memory map segments by considering their physical address, something that does not happen in common desktop Linux distributions.</a:t>
            </a:r>
          </a:p>
          <a:p>
            <a:pPr marL="0" indent="0">
              <a:lnSpc>
                <a:spcPct val="150000"/>
              </a:lnSpc>
              <a:buNone/>
            </a:pPr>
            <a:r>
              <a:rPr lang="en-US" altLang="zh-TW" dirty="0"/>
              <a:t>- We extended our system with a component designed to identify these cases by </a:t>
            </a:r>
            <a:r>
              <a:rPr lang="en-US" altLang="zh-TW" b="1" dirty="0"/>
              <a:t>looking at the ELF headers and fix the data alignment</a:t>
            </a:r>
            <a:r>
              <a:rPr lang="en-US" altLang="zh-TW" dirty="0"/>
              <a:t> before passing them to the dynamic analysis stage.</a:t>
            </a:r>
            <a:endParaRPr lang="zh-TW" altLang="en-US"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67</a:t>
            </a:fld>
            <a:endParaRPr lang="zh-TW" altLang="en-US"/>
          </a:p>
        </p:txBody>
      </p:sp>
    </p:spTree>
    <p:extLst>
      <p:ext uri="{BB962C8B-B14F-4D97-AF65-F5344CB8AC3E}">
        <p14:creationId xmlns:p14="http://schemas.microsoft.com/office/powerpoint/2010/main" val="3120850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92540" y="0"/>
            <a:ext cx="10515600" cy="1325563"/>
          </a:xfrm>
        </p:spPr>
        <p:txBody>
          <a:bodyPr/>
          <a:lstStyle/>
          <a:p>
            <a:r>
              <a:rPr lang="en-US" altLang="zh-TW" dirty="0"/>
              <a:t>Partial Network Access</a:t>
            </a:r>
            <a:endParaRPr lang="zh-TW" altLang="en-US" dirty="0"/>
          </a:p>
        </p:txBody>
      </p:sp>
      <p:sp>
        <p:nvSpPr>
          <p:cNvPr id="3" name="內容版面配置區 2"/>
          <p:cNvSpPr>
            <a:spLocks noGrp="1"/>
          </p:cNvSpPr>
          <p:nvPr>
            <p:ph idx="1"/>
          </p:nvPr>
        </p:nvSpPr>
        <p:spPr>
          <a:xfrm>
            <a:off x="232011" y="1525374"/>
            <a:ext cx="11805313" cy="4916369"/>
          </a:xfrm>
        </p:spPr>
        <p:txBody>
          <a:bodyPr>
            <a:normAutofit/>
          </a:bodyPr>
          <a:lstStyle/>
          <a:p>
            <a:pPr marL="0" indent="0">
              <a:lnSpc>
                <a:spcPct val="150000"/>
              </a:lnSpc>
              <a:buNone/>
            </a:pPr>
            <a:r>
              <a:rPr lang="en-US" altLang="zh-TW" dirty="0"/>
              <a:t>- To avoid hindering the execution and miss important code paths, we gave samples partial network access, while monitoring the traffic for signs of abuse.</a:t>
            </a:r>
          </a:p>
          <a:p>
            <a:pPr marL="0" indent="0">
              <a:lnSpc>
                <a:spcPct val="150000"/>
              </a:lnSpc>
              <a:buNone/>
            </a:pPr>
            <a:r>
              <a:rPr lang="en-US" altLang="zh-TW" dirty="0"/>
              <a:t>- Our system also record PCAP files of the network traffic, due to space limitations we will not discuss their analysis as this is the only aspect of Linux-based malware that was already partially studied in previous works.</a:t>
            </a:r>
            <a:endParaRPr lang="zh-TW" altLang="en-US"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68</a:t>
            </a:fld>
            <a:endParaRPr lang="zh-TW" altLang="en-US"/>
          </a:p>
        </p:txBody>
      </p:sp>
    </p:spTree>
    <p:extLst>
      <p:ext uri="{BB962C8B-B14F-4D97-AF65-F5344CB8AC3E}">
        <p14:creationId xmlns:p14="http://schemas.microsoft.com/office/powerpoint/2010/main" val="18208140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92540" y="0"/>
            <a:ext cx="10515600" cy="1325563"/>
          </a:xfrm>
        </p:spPr>
        <p:txBody>
          <a:bodyPr/>
          <a:lstStyle/>
          <a:p>
            <a:r>
              <a:rPr lang="en-US" altLang="zh-TW" dirty="0"/>
              <a:t>Packing Analysis</a:t>
            </a:r>
            <a:endParaRPr lang="zh-TW" altLang="en-US" dirty="0"/>
          </a:p>
        </p:txBody>
      </p:sp>
      <p:sp>
        <p:nvSpPr>
          <p:cNvPr id="3" name="內容版面配置區 2"/>
          <p:cNvSpPr>
            <a:spLocks noGrp="1"/>
          </p:cNvSpPr>
          <p:nvPr>
            <p:ph idx="1"/>
          </p:nvPr>
        </p:nvSpPr>
        <p:spPr>
          <a:xfrm>
            <a:off x="805307" y="1325563"/>
            <a:ext cx="10581386" cy="4976927"/>
          </a:xfrm>
        </p:spPr>
        <p:txBody>
          <a:bodyPr>
            <a:normAutofit/>
          </a:bodyPr>
          <a:lstStyle/>
          <a:p>
            <a:pPr marL="0" indent="0">
              <a:lnSpc>
                <a:spcPct val="150000"/>
              </a:lnSpc>
              <a:buNone/>
            </a:pPr>
            <a:r>
              <a:rPr lang="en-US" altLang="zh-TW" dirty="0"/>
              <a:t>Finally, to dynamically unpack unknown UPX variants we developed a tool based on Unicorn</a:t>
            </a:r>
          </a:p>
          <a:p>
            <a:pPr marL="0" indent="0">
              <a:lnSpc>
                <a:spcPct val="150000"/>
              </a:lnSpc>
              <a:buNone/>
            </a:pPr>
            <a:r>
              <a:rPr lang="en-US" altLang="zh-TW" dirty="0"/>
              <a:t>- The system emulates instructions on multiple architectures and behaves like a tiny kernel that </a:t>
            </a:r>
            <a:r>
              <a:rPr lang="en-US" altLang="zh-TW" b="1" dirty="0"/>
              <a:t>exports the limited set of system calls </a:t>
            </a:r>
            <a:r>
              <a:rPr lang="en-US" altLang="zh-TW" dirty="0"/>
              <a:t>used by UPX during unpacking.</a:t>
            </a:r>
          </a:p>
          <a:p>
            <a:pPr marL="0" indent="0">
              <a:lnSpc>
                <a:spcPct val="150000"/>
              </a:lnSpc>
              <a:buNone/>
            </a:pPr>
            <a:r>
              <a:rPr lang="en-US" altLang="zh-TW" dirty="0"/>
              <a:t>- As we explain in Section V-E, this approach allowed us to automatically unpack all but three malware samples in our dataset.</a:t>
            </a:r>
            <a:endParaRPr lang="zh-TW" altLang="en-US"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69</a:t>
            </a:fld>
            <a:endParaRPr lang="zh-TW" altLang="en-US"/>
          </a:p>
        </p:txBody>
      </p:sp>
    </p:spTree>
    <p:extLst>
      <p:ext uri="{BB962C8B-B14F-4D97-AF65-F5344CB8AC3E}">
        <p14:creationId xmlns:p14="http://schemas.microsoft.com/office/powerpoint/2010/main" val="3019199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87706"/>
            <a:ext cx="10515600" cy="1325563"/>
          </a:xfrm>
        </p:spPr>
        <p:txBody>
          <a:bodyPr/>
          <a:lstStyle/>
          <a:p>
            <a:r>
              <a:rPr lang="en-US" altLang="zh-TW" dirty="0"/>
              <a:t>Summary of Linux malware behaviors</a:t>
            </a:r>
            <a:endParaRPr lang="zh-TW" altLang="en-US" dirty="0"/>
          </a:p>
        </p:txBody>
      </p:sp>
      <p:sp>
        <p:nvSpPr>
          <p:cNvPr id="3" name="內容版面配置區 2"/>
          <p:cNvSpPr>
            <a:spLocks noGrp="1"/>
          </p:cNvSpPr>
          <p:nvPr>
            <p:ph idx="1"/>
          </p:nvPr>
        </p:nvSpPr>
        <p:spPr>
          <a:xfrm>
            <a:off x="838200" y="1713269"/>
            <a:ext cx="11076296" cy="4351338"/>
          </a:xfrm>
        </p:spPr>
        <p:txBody>
          <a:bodyPr>
            <a:normAutofit fontScale="92500" lnSpcReduction="20000"/>
          </a:bodyPr>
          <a:lstStyle/>
          <a:p>
            <a:pPr>
              <a:lnSpc>
                <a:spcPct val="150000"/>
              </a:lnSpc>
              <a:buFontTx/>
              <a:buChar char="-"/>
            </a:pPr>
            <a:r>
              <a:rPr lang="en-US" altLang="zh-TW" sz="3200" dirty="0"/>
              <a:t>The ability to run in multiple operating systems</a:t>
            </a:r>
          </a:p>
          <a:p>
            <a:pPr>
              <a:lnSpc>
                <a:spcPct val="150000"/>
              </a:lnSpc>
              <a:buFontTx/>
              <a:buChar char="-"/>
            </a:pPr>
            <a:r>
              <a:rPr lang="en-US" altLang="zh-TW" sz="3200" dirty="0"/>
              <a:t>The use of privilege escalation exploits</a:t>
            </a:r>
          </a:p>
          <a:p>
            <a:pPr>
              <a:lnSpc>
                <a:spcPct val="150000"/>
              </a:lnSpc>
              <a:buFontTx/>
              <a:buChar char="-"/>
            </a:pPr>
            <a:r>
              <a:rPr lang="en-US" altLang="zh-TW" sz="3200" dirty="0"/>
              <a:t>Custom modification of the UPX </a:t>
            </a:r>
            <a:r>
              <a:rPr lang="en-US" altLang="zh-TW" sz="3200" dirty="0" smtClean="0"/>
              <a:t>packer</a:t>
            </a:r>
            <a:r>
              <a:rPr lang="zh-TW" altLang="en-US" sz="3200" dirty="0" smtClean="0"/>
              <a:t> 壓縮加殼工具</a:t>
            </a:r>
            <a:endParaRPr lang="en-US" altLang="zh-TW" sz="3200" dirty="0"/>
          </a:p>
          <a:p>
            <a:pPr>
              <a:lnSpc>
                <a:spcPct val="150000"/>
              </a:lnSpc>
              <a:buFontTx/>
              <a:buChar char="-"/>
            </a:pPr>
            <a:r>
              <a:rPr lang="en-US" altLang="zh-TW" sz="3200" dirty="0"/>
              <a:t>Interaction with other shell utilities</a:t>
            </a:r>
          </a:p>
          <a:p>
            <a:pPr>
              <a:lnSpc>
                <a:spcPct val="150000"/>
              </a:lnSpc>
              <a:buFontTx/>
              <a:buChar char="-"/>
            </a:pPr>
            <a:r>
              <a:rPr lang="en-US" altLang="zh-TW" sz="3200" dirty="0"/>
              <a:t>VM-detections approaches</a:t>
            </a:r>
          </a:p>
          <a:p>
            <a:pPr>
              <a:lnSpc>
                <a:spcPct val="150000"/>
              </a:lnSpc>
              <a:buFontTx/>
              <a:buChar char="-"/>
            </a:pPr>
            <a:r>
              <a:rPr lang="en-US" altLang="zh-TW" sz="3200" dirty="0"/>
              <a:t>Behavior changes with or without root privileges</a:t>
            </a:r>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7</a:t>
            </a:fld>
            <a:endParaRPr lang="zh-TW" altLang="en-US"/>
          </a:p>
        </p:txBody>
      </p:sp>
    </p:spTree>
    <p:extLst>
      <p:ext uri="{BB962C8B-B14F-4D97-AF65-F5344CB8AC3E}">
        <p14:creationId xmlns:p14="http://schemas.microsoft.com/office/powerpoint/2010/main" val="36892933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3648"/>
            <a:ext cx="12192000" cy="3392000"/>
          </a:xfrm>
          <a:prstGeom prst="rect">
            <a:avLst/>
          </a:prstGeom>
        </p:spPr>
      </p:pic>
      <p:sp>
        <p:nvSpPr>
          <p:cNvPr id="2" name="投影片編號版面配置區 1"/>
          <p:cNvSpPr>
            <a:spLocks noGrp="1"/>
          </p:cNvSpPr>
          <p:nvPr>
            <p:ph type="sldNum" sz="quarter" idx="12"/>
          </p:nvPr>
        </p:nvSpPr>
        <p:spPr/>
        <p:txBody>
          <a:bodyPr/>
          <a:lstStyle/>
          <a:p>
            <a:fld id="{77D1BCE1-CA20-4848-BB9E-9A4332B2FF9D}" type="slidenum">
              <a:rPr lang="zh-TW" altLang="en-US" smtClean="0"/>
              <a:t>70</a:t>
            </a:fld>
            <a:endParaRPr lang="zh-TW" altLang="en-US"/>
          </a:p>
        </p:txBody>
      </p:sp>
    </p:spTree>
    <p:extLst>
      <p:ext uri="{BB962C8B-B14F-4D97-AF65-F5344CB8AC3E}">
        <p14:creationId xmlns:p14="http://schemas.microsoft.com/office/powerpoint/2010/main" val="16878216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a:bodyPr>
          <a:lstStyle/>
          <a:p>
            <a:pPr algn="ctr"/>
            <a:r>
              <a:rPr lang="en-US" altLang="zh-TW" b="1" dirty="0">
                <a:latin typeface="+mn-lt"/>
              </a:rPr>
              <a:t>Under the hood</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71</a:t>
            </a:fld>
            <a:endParaRPr lang="zh-TW" altLang="en-US"/>
          </a:p>
        </p:txBody>
      </p:sp>
    </p:spTree>
    <p:extLst>
      <p:ext uri="{BB962C8B-B14F-4D97-AF65-F5344CB8AC3E}">
        <p14:creationId xmlns:p14="http://schemas.microsoft.com/office/powerpoint/2010/main" val="11954077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86270" y="1826549"/>
            <a:ext cx="11191164" cy="1804418"/>
          </a:xfrm>
        </p:spPr>
        <p:txBody>
          <a:bodyPr>
            <a:normAutofit/>
          </a:bodyPr>
          <a:lstStyle/>
          <a:p>
            <a:pPr marL="0" indent="0">
              <a:lnSpc>
                <a:spcPct val="150000"/>
              </a:lnSpc>
              <a:buNone/>
            </a:pPr>
            <a:r>
              <a:rPr lang="en-US" sz="3200" dirty="0"/>
              <a:t>In this section we present a detailed overview of a number of interesting behaviors we have identified in Linux malware.</a:t>
            </a:r>
            <a:endParaRPr lang="en-US" altLang="zh-TW" sz="3200"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72</a:t>
            </a:fld>
            <a:endParaRPr lang="zh-TW" altLang="en-US"/>
          </a:p>
        </p:txBody>
      </p:sp>
    </p:spTree>
    <p:extLst>
      <p:ext uri="{BB962C8B-B14F-4D97-AF65-F5344CB8AC3E}">
        <p14:creationId xmlns:p14="http://schemas.microsoft.com/office/powerpoint/2010/main" val="6071485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73206" y="1187357"/>
            <a:ext cx="11191164" cy="4271748"/>
          </a:xfrm>
        </p:spPr>
        <p:txBody>
          <a:bodyPr>
            <a:normAutofit/>
          </a:bodyPr>
          <a:lstStyle/>
          <a:p>
            <a:pPr marL="0" indent="0">
              <a:lnSpc>
                <a:spcPct val="150000"/>
              </a:lnSpc>
              <a:buNone/>
            </a:pPr>
            <a:r>
              <a:rPr lang="en-US" dirty="0"/>
              <a:t>Our goal </a:t>
            </a:r>
            <a:r>
              <a:rPr lang="en-US" b="1" dirty="0"/>
              <a:t>is not to differentiate</a:t>
            </a:r>
            <a:r>
              <a:rPr lang="en-US" dirty="0"/>
              <a:t> between different classes of malware or different malware families</a:t>
            </a:r>
            <a:r>
              <a:rPr lang="en-US" dirty="0" smtClean="0"/>
              <a:t>.</a:t>
            </a:r>
            <a:r>
              <a:rPr lang="zh-TW" altLang="en-US" dirty="0" smtClean="0"/>
              <a:t> 沒有要去區分</a:t>
            </a:r>
            <a:r>
              <a:rPr lang="en-US" altLang="zh-TW" dirty="0" smtClean="0"/>
              <a:t>malware</a:t>
            </a:r>
            <a:r>
              <a:rPr lang="zh-TW" altLang="en-US" dirty="0" smtClean="0"/>
              <a:t>是哪個</a:t>
            </a:r>
            <a:r>
              <a:rPr lang="en-US" altLang="zh-TW" dirty="0" smtClean="0"/>
              <a:t>clas</a:t>
            </a:r>
            <a:r>
              <a:rPr lang="en-US" altLang="zh-TW" dirty="0"/>
              <a:t>s</a:t>
            </a:r>
            <a:endParaRPr lang="en-US" dirty="0"/>
          </a:p>
          <a:p>
            <a:pPr marL="0" indent="0">
              <a:lnSpc>
                <a:spcPct val="150000"/>
              </a:lnSpc>
              <a:buNone/>
            </a:pPr>
            <a:r>
              <a:rPr lang="en-US" dirty="0"/>
              <a:t>We focus on the </a:t>
            </a:r>
            <a:r>
              <a:rPr lang="en-US" b="1" dirty="0"/>
              <a:t>tricks and techniques </a:t>
            </a:r>
            <a:r>
              <a:rPr lang="en-US" dirty="0"/>
              <a:t>commonly used by malware authors—such as packing, obfuscation, process injection, persistence, and evasion attempts.</a:t>
            </a:r>
            <a:endParaRPr lang="en-US" altLang="zh-TW" sz="3600"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73</a:t>
            </a:fld>
            <a:endParaRPr lang="zh-TW" altLang="en-US"/>
          </a:p>
        </p:txBody>
      </p:sp>
    </p:spTree>
    <p:extLst>
      <p:ext uri="{BB962C8B-B14F-4D97-AF65-F5344CB8AC3E}">
        <p14:creationId xmlns:p14="http://schemas.microsoft.com/office/powerpoint/2010/main" val="38222509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a:bodyPr>
          <a:lstStyle/>
          <a:p>
            <a:pPr algn="ctr"/>
            <a:r>
              <a:rPr lang="en-US" altLang="zh-TW" b="1" dirty="0">
                <a:latin typeface="+mn-lt"/>
              </a:rPr>
              <a:t>ELF Header Manipulation</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74</a:t>
            </a:fld>
            <a:endParaRPr lang="zh-TW" altLang="en-US"/>
          </a:p>
        </p:txBody>
      </p:sp>
    </p:spTree>
    <p:extLst>
      <p:ext uri="{BB962C8B-B14F-4D97-AF65-F5344CB8AC3E}">
        <p14:creationId xmlns:p14="http://schemas.microsoft.com/office/powerpoint/2010/main" val="23850389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32916" y="1912443"/>
            <a:ext cx="4681283" cy="3033112"/>
          </a:xfrm>
        </p:spPr>
        <p:txBody>
          <a:bodyPr>
            <a:noAutofit/>
          </a:bodyPr>
          <a:lstStyle/>
          <a:p>
            <a:pPr marL="0" indent="0">
              <a:lnSpc>
                <a:spcPct val="150000"/>
              </a:lnSpc>
              <a:buNone/>
            </a:pPr>
            <a:r>
              <a:rPr lang="en-US" sz="2400" dirty="0"/>
              <a:t>The format has a complex internal layout, and tampering with some of its fields and structures provides attackers a first line of defense against analysis tools.</a:t>
            </a:r>
          </a:p>
        </p:txBody>
      </p:sp>
      <p:sp>
        <p:nvSpPr>
          <p:cNvPr id="4" name="標題 3"/>
          <p:cNvSpPr>
            <a:spLocks noGrp="1"/>
          </p:cNvSpPr>
          <p:nvPr>
            <p:ph type="title"/>
          </p:nvPr>
        </p:nvSpPr>
        <p:spPr>
          <a:xfrm>
            <a:off x="332663" y="0"/>
            <a:ext cx="11226421" cy="1325563"/>
          </a:xfrm>
        </p:spPr>
        <p:txBody>
          <a:bodyPr>
            <a:normAutofit/>
          </a:bodyPr>
          <a:lstStyle/>
          <a:p>
            <a:r>
              <a:rPr lang="en-US" altLang="zh-TW" sz="3600" dirty="0"/>
              <a:t>ELF Headers Manipulation</a:t>
            </a:r>
            <a:endParaRPr lang="zh-TW" altLang="en-US" sz="3600" dirty="0"/>
          </a:p>
        </p:txBody>
      </p:sp>
      <p:pic>
        <p:nvPicPr>
          <p:cNvPr id="5" name="Picture 4" descr="A screenshot of a cell phone&#10;&#10;Description automatically generated">
            <a:extLst>
              <a:ext uri="{FF2B5EF4-FFF2-40B4-BE49-F238E27FC236}">
                <a16:creationId xmlns:a16="http://schemas.microsoft.com/office/drawing/2014/main" id="{A3F741BB-B0D7-0441-AE3A-DE4CB806E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331" y="380908"/>
            <a:ext cx="5739753" cy="6096183"/>
          </a:xfrm>
          <a:prstGeom prst="rect">
            <a:avLst/>
          </a:prstGeom>
        </p:spPr>
      </p:pic>
      <p:sp>
        <p:nvSpPr>
          <p:cNvPr id="2" name="投影片編號版面配置區 1"/>
          <p:cNvSpPr>
            <a:spLocks noGrp="1"/>
          </p:cNvSpPr>
          <p:nvPr>
            <p:ph type="sldNum" sz="quarter" idx="12"/>
          </p:nvPr>
        </p:nvSpPr>
        <p:spPr/>
        <p:txBody>
          <a:bodyPr/>
          <a:lstStyle/>
          <a:p>
            <a:fld id="{77D1BCE1-CA20-4848-BB9E-9A4332B2FF9D}" type="slidenum">
              <a:rPr lang="zh-TW" altLang="en-US" smtClean="0"/>
              <a:t>75</a:t>
            </a:fld>
            <a:endParaRPr lang="zh-TW" altLang="en-US"/>
          </a:p>
        </p:txBody>
      </p:sp>
    </p:spTree>
    <p:extLst>
      <p:ext uri="{BB962C8B-B14F-4D97-AF65-F5344CB8AC3E}">
        <p14:creationId xmlns:p14="http://schemas.microsoft.com/office/powerpoint/2010/main" val="16910216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32663" y="0"/>
            <a:ext cx="11226421" cy="1325563"/>
          </a:xfrm>
        </p:spPr>
        <p:txBody>
          <a:bodyPr>
            <a:normAutofit/>
          </a:bodyPr>
          <a:lstStyle/>
          <a:p>
            <a:r>
              <a:rPr lang="en-US" altLang="zh-TW" sz="3600" dirty="0"/>
              <a:t>ELF Headers Required Fields</a:t>
            </a:r>
            <a:endParaRPr lang="zh-TW" altLang="en-US" sz="3600" dirty="0"/>
          </a:p>
        </p:txBody>
      </p:sp>
      <p:pic>
        <p:nvPicPr>
          <p:cNvPr id="8" name="Picture 7" descr="A screenshot of a cell phone&#10;&#10;Description automatically generated">
            <a:extLst>
              <a:ext uri="{FF2B5EF4-FFF2-40B4-BE49-F238E27FC236}">
                <a16:creationId xmlns:a16="http://schemas.microsoft.com/office/drawing/2014/main" id="{0BB733A0-E816-7440-883B-4242361A0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840" y="1235627"/>
            <a:ext cx="8767148" cy="279325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035F6E97-F9AA-CD40-9820-74D8E2390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840" y="4028881"/>
            <a:ext cx="7802282" cy="2587072"/>
          </a:xfrm>
          <a:prstGeom prst="rect">
            <a:avLst/>
          </a:prstGeom>
        </p:spPr>
      </p:pic>
      <p:pic>
        <p:nvPicPr>
          <p:cNvPr id="13" name="圖片 3">
            <a:extLst>
              <a:ext uri="{FF2B5EF4-FFF2-40B4-BE49-F238E27FC236}">
                <a16:creationId xmlns:a16="http://schemas.microsoft.com/office/drawing/2014/main" id="{F20A0A4A-C5C5-8340-A3FB-3FC8377B9ABD}"/>
              </a:ext>
            </a:extLst>
          </p:cNvPr>
          <p:cNvPicPr>
            <a:picLocks noChangeAspect="1"/>
          </p:cNvPicPr>
          <p:nvPr/>
        </p:nvPicPr>
        <p:blipFill rotWithShape="1">
          <a:blip r:embed="rId4">
            <a:extLst>
              <a:ext uri="{28A0092B-C50C-407E-A947-70E740481C1C}">
                <a14:useLocalDpi xmlns:a14="http://schemas.microsoft.com/office/drawing/2010/main" val="0"/>
              </a:ext>
            </a:extLst>
          </a:blip>
          <a:srcRect l="31667"/>
          <a:stretch/>
        </p:blipFill>
        <p:spPr>
          <a:xfrm>
            <a:off x="5158854" y="1513267"/>
            <a:ext cx="6755642" cy="4895973"/>
          </a:xfrm>
          <a:prstGeom prst="rect">
            <a:avLst/>
          </a:prstGeom>
        </p:spPr>
      </p:pic>
      <p:sp>
        <p:nvSpPr>
          <p:cNvPr id="2" name="投影片編號版面配置區 1"/>
          <p:cNvSpPr>
            <a:spLocks noGrp="1"/>
          </p:cNvSpPr>
          <p:nvPr>
            <p:ph type="sldNum" sz="quarter" idx="12"/>
          </p:nvPr>
        </p:nvSpPr>
        <p:spPr/>
        <p:txBody>
          <a:bodyPr/>
          <a:lstStyle/>
          <a:p>
            <a:fld id="{77D1BCE1-CA20-4848-BB9E-9A4332B2FF9D}" type="slidenum">
              <a:rPr lang="zh-TW" altLang="en-US" smtClean="0"/>
              <a:t>76</a:t>
            </a:fld>
            <a:endParaRPr lang="zh-TW" altLang="en-US"/>
          </a:p>
        </p:txBody>
      </p:sp>
    </p:spTree>
    <p:extLst>
      <p:ext uri="{BB962C8B-B14F-4D97-AF65-F5344CB8AC3E}">
        <p14:creationId xmlns:p14="http://schemas.microsoft.com/office/powerpoint/2010/main" val="26049047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3">
            <a:extLst>
              <a:ext uri="{FF2B5EF4-FFF2-40B4-BE49-F238E27FC236}">
                <a16:creationId xmlns:a16="http://schemas.microsoft.com/office/drawing/2014/main" id="{F20A0A4A-C5C5-8340-A3FB-3FC8377B9ABD}"/>
              </a:ext>
            </a:extLst>
          </p:cNvPr>
          <p:cNvPicPr>
            <a:picLocks noChangeAspect="1"/>
          </p:cNvPicPr>
          <p:nvPr/>
        </p:nvPicPr>
        <p:blipFill rotWithShape="1">
          <a:blip r:embed="rId3">
            <a:extLst>
              <a:ext uri="{28A0092B-C50C-407E-A947-70E740481C1C}">
                <a14:useLocalDpi xmlns:a14="http://schemas.microsoft.com/office/drawing/2010/main" val="0"/>
              </a:ext>
            </a:extLst>
          </a:blip>
          <a:srcRect l="31667"/>
          <a:stretch/>
        </p:blipFill>
        <p:spPr>
          <a:xfrm>
            <a:off x="7799227" y="2112884"/>
            <a:ext cx="4141573" cy="3001495"/>
          </a:xfrm>
          <a:prstGeom prst="rect">
            <a:avLst/>
          </a:prstGeom>
        </p:spPr>
      </p:pic>
      <p:sp>
        <p:nvSpPr>
          <p:cNvPr id="5" name="Rectangle 4">
            <a:extLst>
              <a:ext uri="{FF2B5EF4-FFF2-40B4-BE49-F238E27FC236}">
                <a16:creationId xmlns:a16="http://schemas.microsoft.com/office/drawing/2014/main" id="{C3306F11-C923-F14B-99C1-6FF02D85116A}"/>
              </a:ext>
            </a:extLst>
          </p:cNvPr>
          <p:cNvSpPr/>
          <p:nvPr/>
        </p:nvSpPr>
        <p:spPr>
          <a:xfrm>
            <a:off x="632938" y="1551394"/>
            <a:ext cx="6797671" cy="3913059"/>
          </a:xfrm>
          <a:prstGeom prst="rect">
            <a:avLst/>
          </a:prstGeom>
        </p:spPr>
        <p:txBody>
          <a:bodyPr wrap="square">
            <a:spAutoFit/>
          </a:bodyPr>
          <a:lstStyle/>
          <a:p>
            <a:pPr>
              <a:lnSpc>
                <a:spcPct val="150000"/>
              </a:lnSpc>
            </a:pPr>
            <a:r>
              <a:rPr lang="en-US" sz="2400" dirty="0"/>
              <a:t>In particular, we identified two classes of modifications: </a:t>
            </a:r>
          </a:p>
          <a:p>
            <a:pPr marL="285750" indent="-285750">
              <a:lnSpc>
                <a:spcPct val="150000"/>
              </a:lnSpc>
              <a:buFontTx/>
              <a:buChar char="-"/>
            </a:pPr>
            <a:r>
              <a:rPr lang="en-US" sz="2400" dirty="0"/>
              <a:t>those that resulted in </a:t>
            </a:r>
            <a:r>
              <a:rPr lang="en-US" sz="2400" b="1" dirty="0"/>
              <a:t>anomalous files </a:t>
            </a:r>
            <a:r>
              <a:rPr lang="en-US" sz="2400" dirty="0"/>
              <a:t>(but that still follow the ELF specifications)</a:t>
            </a:r>
          </a:p>
          <a:p>
            <a:pPr marL="285750" indent="-285750">
              <a:lnSpc>
                <a:spcPct val="150000"/>
              </a:lnSpc>
              <a:buFontTx/>
              <a:buChar char="-"/>
            </a:pPr>
            <a:r>
              <a:rPr lang="en-US" sz="2400" dirty="0"/>
              <a:t>those that produced </a:t>
            </a:r>
            <a:r>
              <a:rPr lang="en-US" sz="2400" b="1" dirty="0"/>
              <a:t>invalid files</a:t>
            </a:r>
            <a:r>
              <a:rPr lang="en-US" sz="2400" dirty="0"/>
              <a:t>— which however can still be properly executed by the operating system.</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77</a:t>
            </a:fld>
            <a:endParaRPr lang="zh-TW" altLang="en-US"/>
          </a:p>
        </p:txBody>
      </p:sp>
    </p:spTree>
    <p:extLst>
      <p:ext uri="{BB962C8B-B14F-4D97-AF65-F5344CB8AC3E}">
        <p14:creationId xmlns:p14="http://schemas.microsoft.com/office/powerpoint/2010/main" val="334466490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Anomalous ELF – Remove all information</a:t>
            </a:r>
          </a:p>
        </p:txBody>
      </p:sp>
      <p:sp>
        <p:nvSpPr>
          <p:cNvPr id="2" name="Rectangle 1">
            <a:extLst>
              <a:ext uri="{FF2B5EF4-FFF2-40B4-BE49-F238E27FC236}">
                <a16:creationId xmlns:a16="http://schemas.microsoft.com/office/drawing/2014/main" id="{BF55E0AC-5EF5-7147-9D34-4D0BE22CB67F}"/>
              </a:ext>
            </a:extLst>
          </p:cNvPr>
          <p:cNvSpPr/>
          <p:nvPr/>
        </p:nvSpPr>
        <p:spPr>
          <a:xfrm>
            <a:off x="596283" y="1930400"/>
            <a:ext cx="10999433" cy="3257174"/>
          </a:xfrm>
          <a:prstGeom prst="rect">
            <a:avLst/>
          </a:prstGeom>
        </p:spPr>
        <p:txBody>
          <a:bodyPr wrap="square">
            <a:spAutoFit/>
          </a:bodyPr>
          <a:lstStyle/>
          <a:p>
            <a:pPr>
              <a:lnSpc>
                <a:spcPct val="150000"/>
              </a:lnSpc>
            </a:pPr>
            <a:r>
              <a:rPr lang="en-US" sz="2800" dirty="0"/>
              <a:t>- 5% of samples in our dataset consists in removing all information about the ELF sections.</a:t>
            </a:r>
          </a:p>
          <a:p>
            <a:pPr>
              <a:lnSpc>
                <a:spcPct val="150000"/>
              </a:lnSpc>
            </a:pPr>
            <a:r>
              <a:rPr lang="en-US" sz="2800" dirty="0"/>
              <a:t>- This is valid according to the specifications (as sections information are not used at runtime), but it is an uncommon case that is </a:t>
            </a:r>
            <a:r>
              <a:rPr lang="en-US" sz="2800" b="1" dirty="0"/>
              <a:t>never generated by traditional compilers.</a:t>
            </a: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78</a:t>
            </a:fld>
            <a:endParaRPr lang="zh-TW" altLang="en-US"/>
          </a:p>
        </p:txBody>
      </p:sp>
    </p:spTree>
    <p:extLst>
      <p:ext uri="{BB962C8B-B14F-4D97-AF65-F5344CB8AC3E}">
        <p14:creationId xmlns:p14="http://schemas.microsoft.com/office/powerpoint/2010/main" val="31950058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Anomalous ELF – Report False Information</a:t>
            </a:r>
          </a:p>
        </p:txBody>
      </p:sp>
      <p:sp>
        <p:nvSpPr>
          <p:cNvPr id="2" name="Rectangle 1">
            <a:extLst>
              <a:ext uri="{FF2B5EF4-FFF2-40B4-BE49-F238E27FC236}">
                <a16:creationId xmlns:a16="http://schemas.microsoft.com/office/drawing/2014/main" id="{BF55E0AC-5EF5-7147-9D34-4D0BE22CB67F}"/>
              </a:ext>
            </a:extLst>
          </p:cNvPr>
          <p:cNvSpPr/>
          <p:nvPr/>
        </p:nvSpPr>
        <p:spPr>
          <a:xfrm>
            <a:off x="596283" y="1930400"/>
            <a:ext cx="10999433" cy="3359061"/>
          </a:xfrm>
          <a:prstGeom prst="rect">
            <a:avLst/>
          </a:prstGeom>
        </p:spPr>
        <p:txBody>
          <a:bodyPr wrap="square">
            <a:spAutoFit/>
          </a:bodyPr>
          <a:lstStyle/>
          <a:p>
            <a:pPr>
              <a:lnSpc>
                <a:spcPct val="150000"/>
              </a:lnSpc>
            </a:pPr>
            <a:r>
              <a:rPr lang="en-US" sz="2400" dirty="0"/>
              <a:t>- For example, a Linux program can report a different operating system ABI (e.g., FreeBSD) and </a:t>
            </a:r>
            <a:r>
              <a:rPr lang="en-US" sz="2400" b="1" dirty="0"/>
              <a:t>still be executed </a:t>
            </a:r>
            <a:r>
              <a:rPr lang="en-US" sz="2400" dirty="0"/>
              <a:t>correctly by the kernel.</a:t>
            </a:r>
          </a:p>
          <a:p>
            <a:pPr>
              <a:lnSpc>
                <a:spcPct val="150000"/>
              </a:lnSpc>
            </a:pPr>
            <a:endParaRPr lang="en-US" sz="2400" dirty="0"/>
          </a:p>
          <a:p>
            <a:pPr>
              <a:lnSpc>
                <a:spcPct val="150000"/>
              </a:lnSpc>
            </a:pPr>
            <a:r>
              <a:rPr lang="en-US" sz="2400" dirty="0"/>
              <a:t>- Samples of the </a:t>
            </a:r>
            <a:r>
              <a:rPr lang="en-US" sz="2400" dirty="0" err="1"/>
              <a:t>Mumblehard</a:t>
            </a:r>
            <a:r>
              <a:rPr lang="en-US" sz="2400" dirty="0"/>
              <a:t> family report in the header the fact that they require FreeBSD, but then test the system call table at runtime to detect the actual operating system and execute correctly under both FreeBSD and Linux.</a:t>
            </a: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79</a:t>
            </a:fld>
            <a:endParaRPr lang="zh-TW" altLang="en-US"/>
          </a:p>
        </p:txBody>
      </p:sp>
    </p:spTree>
    <p:extLst>
      <p:ext uri="{BB962C8B-B14F-4D97-AF65-F5344CB8AC3E}">
        <p14:creationId xmlns:p14="http://schemas.microsoft.com/office/powerpoint/2010/main" val="2738740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fontScale="90000"/>
          </a:bodyPr>
          <a:lstStyle/>
          <a:p>
            <a:pPr algn="ctr"/>
            <a:r>
              <a:rPr lang="en-US" altLang="zh-TW" sz="7200" b="1" dirty="0">
                <a:latin typeface="+mn-lt"/>
              </a:rPr>
              <a:t>Introduction</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8</a:t>
            </a:fld>
            <a:endParaRPr lang="zh-TW" altLang="en-US"/>
          </a:p>
        </p:txBody>
      </p:sp>
    </p:spTree>
    <p:extLst>
      <p:ext uri="{BB962C8B-B14F-4D97-AF65-F5344CB8AC3E}">
        <p14:creationId xmlns:p14="http://schemas.microsoft.com/office/powerpoint/2010/main" val="300604464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Anomalous ELF – Conclusion</a:t>
            </a:r>
          </a:p>
        </p:txBody>
      </p:sp>
      <p:sp>
        <p:nvSpPr>
          <p:cNvPr id="2" name="Rectangle 1">
            <a:extLst>
              <a:ext uri="{FF2B5EF4-FFF2-40B4-BE49-F238E27FC236}">
                <a16:creationId xmlns:a16="http://schemas.microsoft.com/office/drawing/2014/main" id="{BF55E0AC-5EF5-7147-9D34-4D0BE22CB67F}"/>
              </a:ext>
            </a:extLst>
          </p:cNvPr>
          <p:cNvSpPr/>
          <p:nvPr/>
        </p:nvSpPr>
        <p:spPr>
          <a:xfrm>
            <a:off x="596283" y="1930400"/>
            <a:ext cx="10999433" cy="3913059"/>
          </a:xfrm>
          <a:prstGeom prst="rect">
            <a:avLst/>
          </a:prstGeom>
        </p:spPr>
        <p:txBody>
          <a:bodyPr wrap="square">
            <a:spAutoFit/>
          </a:bodyPr>
          <a:lstStyle/>
          <a:p>
            <a:pPr>
              <a:lnSpc>
                <a:spcPct val="150000"/>
              </a:lnSpc>
            </a:pPr>
            <a:r>
              <a:rPr lang="en-US" sz="2400" dirty="0"/>
              <a:t>- For this reason, in our experiments we did not trust such information and we always tried to execute a binary despite the values contained in its identification field.</a:t>
            </a:r>
          </a:p>
          <a:p>
            <a:pPr>
              <a:lnSpc>
                <a:spcPct val="150000"/>
              </a:lnSpc>
            </a:pPr>
            <a:endParaRPr lang="en-US" sz="2400" dirty="0"/>
          </a:p>
          <a:p>
            <a:pPr>
              <a:lnSpc>
                <a:spcPct val="150000"/>
              </a:lnSpc>
            </a:pPr>
            <a:r>
              <a:rPr lang="en-US" sz="2400" dirty="0"/>
              <a:t>- If the required ABI was indeed different, the program would crash at runtime trying to execute invalid system calls—a case that was recognized by our system to filter out non-Linux programs.</a:t>
            </a:r>
          </a:p>
          <a:p>
            <a:pPr>
              <a:lnSpc>
                <a:spcPct val="150000"/>
              </a:lnSpc>
            </a:pPr>
            <a:endParaRPr lang="en-US" sz="2400"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80</a:t>
            </a:fld>
            <a:endParaRPr lang="zh-TW" altLang="en-US"/>
          </a:p>
        </p:txBody>
      </p:sp>
    </p:spTree>
    <p:extLst>
      <p:ext uri="{BB962C8B-B14F-4D97-AF65-F5344CB8AC3E}">
        <p14:creationId xmlns:p14="http://schemas.microsoft.com/office/powerpoint/2010/main" val="4766466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Invalid ELF</a:t>
            </a:r>
          </a:p>
        </p:txBody>
      </p:sp>
      <p:sp>
        <p:nvSpPr>
          <p:cNvPr id="2" name="Rectangle 1">
            <a:extLst>
              <a:ext uri="{FF2B5EF4-FFF2-40B4-BE49-F238E27FC236}">
                <a16:creationId xmlns:a16="http://schemas.microsoft.com/office/drawing/2014/main" id="{BF55E0AC-5EF5-7147-9D34-4D0BE22CB67F}"/>
              </a:ext>
            </a:extLst>
          </p:cNvPr>
          <p:cNvSpPr/>
          <p:nvPr/>
        </p:nvSpPr>
        <p:spPr>
          <a:xfrm>
            <a:off x="463911" y="1229064"/>
            <a:ext cx="10999433" cy="1143070"/>
          </a:xfrm>
          <a:prstGeom prst="rect">
            <a:avLst/>
          </a:prstGeom>
        </p:spPr>
        <p:txBody>
          <a:bodyPr wrap="square">
            <a:spAutoFit/>
          </a:bodyPr>
          <a:lstStyle/>
          <a:p>
            <a:pPr>
              <a:lnSpc>
                <a:spcPct val="150000"/>
              </a:lnSpc>
            </a:pPr>
            <a:r>
              <a:rPr lang="en-US" sz="2400" dirty="0"/>
              <a:t>This category includes instead those samples with malformed or corrupted sections information (2% of samples in dataset)</a:t>
            </a:r>
          </a:p>
        </p:txBody>
      </p:sp>
      <p:pic>
        <p:nvPicPr>
          <p:cNvPr id="5" name="Picture 4" descr="A screenshot of a cell phone&#10;&#10;Description automatically generated">
            <a:extLst>
              <a:ext uri="{FF2B5EF4-FFF2-40B4-BE49-F238E27FC236}">
                <a16:creationId xmlns:a16="http://schemas.microsoft.com/office/drawing/2014/main" id="{E73F2CA4-72AF-C04F-BFB1-D4CA71AE6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77" y="2554627"/>
            <a:ext cx="9791700" cy="3835400"/>
          </a:xfrm>
          <a:prstGeom prst="rect">
            <a:avLst/>
          </a:prstGeom>
        </p:spPr>
      </p:pic>
      <p:sp>
        <p:nvSpPr>
          <p:cNvPr id="3" name="投影片編號版面配置區 2"/>
          <p:cNvSpPr>
            <a:spLocks noGrp="1"/>
          </p:cNvSpPr>
          <p:nvPr>
            <p:ph type="sldNum" sz="quarter" idx="12"/>
          </p:nvPr>
        </p:nvSpPr>
        <p:spPr/>
        <p:txBody>
          <a:bodyPr/>
          <a:lstStyle/>
          <a:p>
            <a:fld id="{77D1BCE1-CA20-4848-BB9E-9A4332B2FF9D}" type="slidenum">
              <a:rPr lang="zh-TW" altLang="en-US" smtClean="0"/>
              <a:t>81</a:t>
            </a:fld>
            <a:endParaRPr lang="zh-TW" altLang="en-US"/>
          </a:p>
        </p:txBody>
      </p:sp>
    </p:spTree>
    <p:extLst>
      <p:ext uri="{BB962C8B-B14F-4D97-AF65-F5344CB8AC3E}">
        <p14:creationId xmlns:p14="http://schemas.microsoft.com/office/powerpoint/2010/main" val="18313421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Invalid ELF – Impact on </a:t>
            </a:r>
            <a:r>
              <a:rPr lang="en-US" sz="3600" dirty="0" err="1"/>
              <a:t>Userspace</a:t>
            </a:r>
            <a:r>
              <a:rPr lang="en-US" sz="3600" dirty="0"/>
              <a:t> Tools</a:t>
            </a:r>
          </a:p>
        </p:txBody>
      </p:sp>
      <p:pic>
        <p:nvPicPr>
          <p:cNvPr id="8" name="Picture 7" descr="A screenshot of a cell phone&#10;&#10;Description automatically generated">
            <a:extLst>
              <a:ext uri="{FF2B5EF4-FFF2-40B4-BE49-F238E27FC236}">
                <a16:creationId xmlns:a16="http://schemas.microsoft.com/office/drawing/2014/main" id="{34142A81-5BDF-D543-894E-9790F0B63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50" y="2014818"/>
            <a:ext cx="9410700" cy="3886200"/>
          </a:xfrm>
          <a:prstGeom prst="rect">
            <a:avLst/>
          </a:prstGeom>
        </p:spPr>
      </p:pic>
      <p:sp>
        <p:nvSpPr>
          <p:cNvPr id="2" name="投影片編號版面配置區 1"/>
          <p:cNvSpPr>
            <a:spLocks noGrp="1"/>
          </p:cNvSpPr>
          <p:nvPr>
            <p:ph type="sldNum" sz="quarter" idx="12"/>
          </p:nvPr>
        </p:nvSpPr>
        <p:spPr/>
        <p:txBody>
          <a:bodyPr/>
          <a:lstStyle/>
          <a:p>
            <a:fld id="{77D1BCE1-CA20-4848-BB9E-9A4332B2FF9D}" type="slidenum">
              <a:rPr lang="zh-TW" altLang="en-US" smtClean="0"/>
              <a:t>82</a:t>
            </a:fld>
            <a:endParaRPr lang="zh-TW" altLang="en-US"/>
          </a:p>
        </p:txBody>
      </p:sp>
    </p:spTree>
    <p:extLst>
      <p:ext uri="{BB962C8B-B14F-4D97-AF65-F5344CB8AC3E}">
        <p14:creationId xmlns:p14="http://schemas.microsoft.com/office/powerpoint/2010/main" val="25218346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a:bodyPr>
          <a:lstStyle/>
          <a:p>
            <a:pPr algn="ctr"/>
            <a:r>
              <a:rPr lang="en-US" b="1" dirty="0">
                <a:latin typeface="+mn-lt"/>
              </a:rPr>
              <a:t>Persistence</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83</a:t>
            </a:fld>
            <a:endParaRPr lang="zh-TW" altLang="en-US"/>
          </a:p>
        </p:txBody>
      </p:sp>
    </p:spTree>
    <p:extLst>
      <p:ext uri="{BB962C8B-B14F-4D97-AF65-F5344CB8AC3E}">
        <p14:creationId xmlns:p14="http://schemas.microsoft.com/office/powerpoint/2010/main" val="187412334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61983" y="1844305"/>
            <a:ext cx="11191164" cy="1804418"/>
          </a:xfrm>
        </p:spPr>
        <p:txBody>
          <a:bodyPr>
            <a:noAutofit/>
          </a:bodyPr>
          <a:lstStyle/>
          <a:p>
            <a:pPr marL="0" indent="0">
              <a:lnSpc>
                <a:spcPct val="150000"/>
              </a:lnSpc>
              <a:buNone/>
            </a:pPr>
            <a:r>
              <a:rPr lang="en-US" dirty="0"/>
              <a:t>Persistence involves a configuration change of the infected system such that the malicious executable will be able to run regardless of possible reboot and power-off operations.</a:t>
            </a:r>
            <a:endParaRPr lang="en-US" altLang="zh-TW"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84</a:t>
            </a:fld>
            <a:endParaRPr lang="zh-TW" altLang="en-US"/>
          </a:p>
        </p:txBody>
      </p:sp>
    </p:spTree>
    <p:extLst>
      <p:ext uri="{BB962C8B-B14F-4D97-AF65-F5344CB8AC3E}">
        <p14:creationId xmlns:p14="http://schemas.microsoft.com/office/powerpoint/2010/main" val="210788694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61983" y="1844305"/>
            <a:ext cx="11191164" cy="1804418"/>
          </a:xfrm>
        </p:spPr>
        <p:txBody>
          <a:bodyPr>
            <a:noAutofit/>
          </a:bodyPr>
          <a:lstStyle/>
          <a:p>
            <a:pPr marL="0" indent="0">
              <a:lnSpc>
                <a:spcPct val="150000"/>
              </a:lnSpc>
              <a:buNone/>
            </a:pPr>
            <a:r>
              <a:rPr lang="en-US" dirty="0"/>
              <a:t>For </a:t>
            </a:r>
            <a:r>
              <a:rPr lang="en-US" b="1" dirty="0"/>
              <a:t>Microsoft Windows </a:t>
            </a:r>
            <a:r>
              <a:rPr lang="en-US" dirty="0"/>
              <a:t>platforms, the vast majority of these techniques relies on the modification of Registry keys to run software at boot, when a user logs in, when certain events occurs, or to schedule particular services.</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85</a:t>
            </a:fld>
            <a:endParaRPr lang="zh-TW" altLang="en-US"/>
          </a:p>
        </p:txBody>
      </p:sp>
    </p:spTree>
    <p:extLst>
      <p:ext uri="{BB962C8B-B14F-4D97-AF65-F5344CB8AC3E}">
        <p14:creationId xmlns:p14="http://schemas.microsoft.com/office/powerpoint/2010/main" val="15287547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BD728232-BAE2-F545-B297-BA1C28BBC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944" y="0"/>
            <a:ext cx="5790111" cy="6858000"/>
          </a:xfrm>
          <a:prstGeom prst="rect">
            <a:avLst/>
          </a:prstGeom>
        </p:spPr>
      </p:pic>
      <p:sp>
        <p:nvSpPr>
          <p:cNvPr id="2" name="投影片編號版面配置區 1"/>
          <p:cNvSpPr>
            <a:spLocks noGrp="1"/>
          </p:cNvSpPr>
          <p:nvPr>
            <p:ph type="sldNum" sz="quarter" idx="12"/>
          </p:nvPr>
        </p:nvSpPr>
        <p:spPr/>
        <p:txBody>
          <a:bodyPr/>
          <a:lstStyle/>
          <a:p>
            <a:fld id="{77D1BCE1-CA20-4848-BB9E-9A4332B2FF9D}" type="slidenum">
              <a:rPr lang="zh-TW" altLang="en-US" smtClean="0"/>
              <a:t>86</a:t>
            </a:fld>
            <a:endParaRPr lang="zh-TW" altLang="en-US"/>
          </a:p>
        </p:txBody>
      </p:sp>
    </p:spTree>
    <p:extLst>
      <p:ext uri="{BB962C8B-B14F-4D97-AF65-F5344CB8AC3E}">
        <p14:creationId xmlns:p14="http://schemas.microsoft.com/office/powerpoint/2010/main" val="260590785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Persistence – Subsystems Initialization</a:t>
            </a:r>
          </a:p>
        </p:txBody>
      </p:sp>
      <p:sp>
        <p:nvSpPr>
          <p:cNvPr id="2" name="Rectangle 1">
            <a:extLst>
              <a:ext uri="{FF2B5EF4-FFF2-40B4-BE49-F238E27FC236}">
                <a16:creationId xmlns:a16="http://schemas.microsoft.com/office/drawing/2014/main" id="{BF55E0AC-5EF5-7147-9D34-4D0BE22CB67F}"/>
              </a:ext>
            </a:extLst>
          </p:cNvPr>
          <p:cNvSpPr/>
          <p:nvPr/>
        </p:nvSpPr>
        <p:spPr>
          <a:xfrm>
            <a:off x="596283" y="1930400"/>
            <a:ext cx="10999433" cy="1143070"/>
          </a:xfrm>
          <a:prstGeom prst="rect">
            <a:avLst/>
          </a:prstGeom>
        </p:spPr>
        <p:txBody>
          <a:bodyPr wrap="square">
            <a:spAutoFit/>
          </a:bodyPr>
          <a:lstStyle/>
          <a:p>
            <a:pPr>
              <a:lnSpc>
                <a:spcPct val="150000"/>
              </a:lnSpc>
            </a:pPr>
            <a:r>
              <a:rPr lang="en-US" sz="2400" dirty="0"/>
              <a:t>If the user executing the ELF is not root or a user under privileged policies, it is usually impossible to modify services and initialization configurations.</a:t>
            </a: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87</a:t>
            </a:fld>
            <a:endParaRPr lang="zh-TW" altLang="en-US"/>
          </a:p>
        </p:txBody>
      </p:sp>
    </p:spTree>
    <p:extLst>
      <p:ext uri="{BB962C8B-B14F-4D97-AF65-F5344CB8AC3E}">
        <p14:creationId xmlns:p14="http://schemas.microsoft.com/office/powerpoint/2010/main" val="34862713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Persistence – Time-based</a:t>
            </a:r>
          </a:p>
        </p:txBody>
      </p:sp>
      <p:sp>
        <p:nvSpPr>
          <p:cNvPr id="2" name="Rectangle 1">
            <a:extLst>
              <a:ext uri="{FF2B5EF4-FFF2-40B4-BE49-F238E27FC236}">
                <a16:creationId xmlns:a16="http://schemas.microsoft.com/office/drawing/2014/main" id="{BF55E0AC-5EF5-7147-9D34-4D0BE22CB67F}"/>
              </a:ext>
            </a:extLst>
          </p:cNvPr>
          <p:cNvSpPr/>
          <p:nvPr/>
        </p:nvSpPr>
        <p:spPr>
          <a:xfrm>
            <a:off x="463911" y="1761724"/>
            <a:ext cx="10999433" cy="3359061"/>
          </a:xfrm>
          <a:prstGeom prst="rect">
            <a:avLst/>
          </a:prstGeom>
        </p:spPr>
        <p:txBody>
          <a:bodyPr wrap="square">
            <a:spAutoFit/>
          </a:bodyPr>
          <a:lstStyle/>
          <a:p>
            <a:pPr marL="342900" indent="-342900">
              <a:lnSpc>
                <a:spcPct val="150000"/>
              </a:lnSpc>
              <a:buFontTx/>
              <a:buChar char="-"/>
            </a:pPr>
            <a:r>
              <a:rPr lang="en-US" sz="2400" dirty="0"/>
              <a:t>This technique is the second choice commonly used by malware and relies on the presence of </a:t>
            </a:r>
            <a:r>
              <a:rPr lang="en-US" sz="2400" b="1" dirty="0" err="1"/>
              <a:t>cron</a:t>
            </a:r>
            <a:r>
              <a:rPr lang="en-US" sz="2400" dirty="0"/>
              <a:t>, the time-based job scheduler for Unix systems.</a:t>
            </a:r>
          </a:p>
          <a:p>
            <a:pPr marL="342900" indent="-342900">
              <a:lnSpc>
                <a:spcPct val="150000"/>
              </a:lnSpc>
              <a:buFontTx/>
              <a:buChar char="-"/>
            </a:pPr>
            <a:endParaRPr lang="en-US" sz="2400" dirty="0"/>
          </a:p>
          <a:p>
            <a:pPr marL="342900" indent="-342900">
              <a:lnSpc>
                <a:spcPct val="150000"/>
              </a:lnSpc>
              <a:buFontTx/>
              <a:buChar char="-"/>
            </a:pPr>
            <a:r>
              <a:rPr lang="en-US" sz="2400" dirty="0"/>
              <a:t>As for subsystem initialization, time-based persistence will not work if the malware is launched by unprivileged users unless the sample invokes the </a:t>
            </a:r>
            <a:r>
              <a:rPr lang="en-US" sz="2400" b="1" dirty="0"/>
              <a:t>system utility crontab</a:t>
            </a:r>
          </a:p>
          <a:p>
            <a:pPr marL="342900" indent="-342900">
              <a:lnSpc>
                <a:spcPct val="150000"/>
              </a:lnSpc>
              <a:buFontTx/>
              <a:buChar char="-"/>
            </a:pPr>
            <a:endParaRPr lang="en-US" sz="2400"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88</a:t>
            </a:fld>
            <a:endParaRPr lang="zh-TW" altLang="en-US"/>
          </a:p>
        </p:txBody>
      </p:sp>
    </p:spTree>
    <p:extLst>
      <p:ext uri="{BB962C8B-B14F-4D97-AF65-F5344CB8AC3E}">
        <p14:creationId xmlns:p14="http://schemas.microsoft.com/office/powerpoint/2010/main" val="7666226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6"/>
            <a:ext cx="11226421" cy="1242874"/>
          </a:xfrm>
        </p:spPr>
        <p:txBody>
          <a:bodyPr>
            <a:normAutofit/>
          </a:bodyPr>
          <a:lstStyle/>
          <a:p>
            <a:r>
              <a:rPr lang="en-US" sz="3600" dirty="0"/>
              <a:t>Persistence – File Infection and Replacement</a:t>
            </a:r>
            <a:r>
              <a:rPr lang="en-US" b="1" dirty="0"/>
              <a:t/>
            </a:r>
            <a:br>
              <a:rPr lang="en-US" b="1" dirty="0"/>
            </a:br>
            <a:endParaRPr lang="en-US" sz="3600" dirty="0"/>
          </a:p>
        </p:txBody>
      </p:sp>
      <p:sp>
        <p:nvSpPr>
          <p:cNvPr id="2" name="Rectangle 1">
            <a:extLst>
              <a:ext uri="{FF2B5EF4-FFF2-40B4-BE49-F238E27FC236}">
                <a16:creationId xmlns:a16="http://schemas.microsoft.com/office/drawing/2014/main" id="{BF55E0AC-5EF5-7147-9D34-4D0BE22CB67F}"/>
              </a:ext>
            </a:extLst>
          </p:cNvPr>
          <p:cNvSpPr/>
          <p:nvPr/>
        </p:nvSpPr>
        <p:spPr>
          <a:xfrm>
            <a:off x="463911" y="1140287"/>
            <a:ext cx="10999433" cy="4801314"/>
          </a:xfrm>
          <a:prstGeom prst="rect">
            <a:avLst/>
          </a:prstGeom>
        </p:spPr>
        <p:txBody>
          <a:bodyPr wrap="square">
            <a:spAutoFit/>
          </a:bodyPr>
          <a:lstStyle/>
          <a:p>
            <a:pPr>
              <a:lnSpc>
                <a:spcPct val="150000"/>
              </a:lnSpc>
            </a:pPr>
            <a:r>
              <a:rPr lang="en-US" sz="2400" dirty="0"/>
              <a:t>Maintain a foothold in the system by replacing (or infecting) applications that already exist in the target.</a:t>
            </a:r>
          </a:p>
          <a:p>
            <a:pPr marL="285750" indent="-285750">
              <a:lnSpc>
                <a:spcPct val="150000"/>
              </a:lnSpc>
              <a:buFontTx/>
              <a:buChar char="-"/>
            </a:pPr>
            <a:r>
              <a:rPr lang="en-US" sz="2400" dirty="0"/>
              <a:t>Examples in this category are samples in the family </a:t>
            </a:r>
            <a:r>
              <a:rPr lang="en-US" sz="2400" dirty="0" err="1"/>
              <a:t>EbolaChan</a:t>
            </a:r>
            <a:r>
              <a:rPr lang="en-US" sz="2400" dirty="0"/>
              <a:t>, which </a:t>
            </a:r>
            <a:r>
              <a:rPr lang="en-US" sz="2400" b="1" dirty="0"/>
              <a:t>inject their code at the beginning of the ls</a:t>
            </a:r>
            <a:r>
              <a:rPr lang="en-US" sz="2400" dirty="0"/>
              <a:t> tool and append the original code after the malicious data.</a:t>
            </a:r>
          </a:p>
          <a:p>
            <a:pPr marL="342900" indent="-342900">
              <a:lnSpc>
                <a:spcPct val="150000"/>
              </a:lnSpc>
              <a:buFontTx/>
              <a:buChar char="-"/>
            </a:pPr>
            <a:r>
              <a:rPr lang="en-US" sz="2400" dirty="0"/>
              <a:t>System-wide infection that also targets binaries in the </a:t>
            </a:r>
            <a:r>
              <a:rPr lang="en-US" sz="2400" b="1" dirty="0"/>
              <a:t>/bin/ </a:t>
            </a:r>
            <a:r>
              <a:rPr lang="en-US" sz="2400" dirty="0"/>
              <a:t>folder.</a:t>
            </a:r>
          </a:p>
          <a:p>
            <a:pPr marL="342900" indent="-342900">
              <a:lnSpc>
                <a:spcPct val="150000"/>
              </a:lnSpc>
              <a:buFontTx/>
              <a:buChar char="-"/>
            </a:pPr>
            <a:r>
              <a:rPr lang="en-US" sz="2400" dirty="0"/>
              <a:t>Replace system tools in </a:t>
            </a:r>
            <a:r>
              <a:rPr lang="en-US" sz="2400" b="1" dirty="0"/>
              <a:t>/bin/ </a:t>
            </a:r>
            <a:r>
              <a:rPr lang="en-US" sz="2400" dirty="0"/>
              <a:t>or </a:t>
            </a:r>
            <a:r>
              <a:rPr lang="en-US" sz="2400" b="1" dirty="0"/>
              <a:t>/</a:t>
            </a:r>
            <a:r>
              <a:rPr lang="en-US" sz="2400" b="1" dirty="0" err="1"/>
              <a:t>usr</a:t>
            </a:r>
            <a:r>
              <a:rPr lang="en-US" sz="2400" b="1" dirty="0"/>
              <a:t>/bin/ </a:t>
            </a:r>
            <a:r>
              <a:rPr lang="en-US" sz="2400" dirty="0"/>
              <a:t>folders (e.g., </a:t>
            </a:r>
            <a:r>
              <a:rPr lang="en-US" sz="2400" dirty="0" err="1"/>
              <a:t>ps</a:t>
            </a:r>
            <a:r>
              <a:rPr lang="en-US" sz="2400" dirty="0"/>
              <a:t> and netstat) after creating a backup copy of the original code in /</a:t>
            </a:r>
            <a:r>
              <a:rPr lang="en-US" sz="2400" dirty="0" err="1"/>
              <a:t>usr</a:t>
            </a:r>
            <a:r>
              <a:rPr lang="en-US" sz="2400" dirty="0"/>
              <a:t>/bin/</a:t>
            </a:r>
            <a:r>
              <a:rPr lang="en-US" sz="2400" dirty="0" err="1"/>
              <a:t>dpkgd</a:t>
            </a:r>
            <a:r>
              <a:rPr lang="en-US" sz="2400" dirty="0"/>
              <a:t>/.</a:t>
            </a:r>
          </a:p>
          <a:p>
            <a:pPr marL="285750" indent="-285750">
              <a:buFontTx/>
              <a:buChar char="-"/>
            </a:pPr>
            <a:endParaRPr 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89</a:t>
            </a:fld>
            <a:endParaRPr lang="zh-TW" altLang="en-US"/>
          </a:p>
        </p:txBody>
      </p:sp>
    </p:spTree>
    <p:extLst>
      <p:ext uri="{BB962C8B-B14F-4D97-AF65-F5344CB8AC3E}">
        <p14:creationId xmlns:p14="http://schemas.microsoft.com/office/powerpoint/2010/main" val="100791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Lack of security and privacy concerns</a:t>
            </a:r>
            <a:endParaRPr lang="zh-TW" altLang="en-US" dirty="0"/>
          </a:p>
        </p:txBody>
      </p:sp>
      <p:sp>
        <p:nvSpPr>
          <p:cNvPr id="3" name="內容版面配置區 2"/>
          <p:cNvSpPr>
            <a:spLocks noGrp="1"/>
          </p:cNvSpPr>
          <p:nvPr>
            <p:ph idx="1"/>
          </p:nvPr>
        </p:nvSpPr>
        <p:spPr/>
        <p:txBody>
          <a:bodyPr/>
          <a:lstStyle/>
          <a:p>
            <a:pPr>
              <a:lnSpc>
                <a:spcPct val="150000"/>
              </a:lnSpc>
              <a:buFontTx/>
              <a:buChar char="-"/>
            </a:pPr>
            <a:r>
              <a:rPr lang="en-US" altLang="zh-TW" sz="3200" dirty="0"/>
              <a:t>Companies producing these </a:t>
            </a:r>
            <a:r>
              <a:rPr lang="en-US" altLang="zh-TW" sz="3200" dirty="0" err="1"/>
              <a:t>IoT</a:t>
            </a:r>
            <a:r>
              <a:rPr lang="en-US" altLang="zh-TW" sz="3200" dirty="0"/>
              <a:t> devices are in a constant race to increase their market share, thus focusing mainly on a short time-to-market combined with innovative features to attract new users.</a:t>
            </a:r>
          </a:p>
          <a:p>
            <a:pPr>
              <a:lnSpc>
                <a:spcPct val="150000"/>
              </a:lnSpc>
              <a:buFontTx/>
              <a:buChar char="-"/>
            </a:pPr>
            <a:endParaRPr lang="zh-TW" altLang="en-US" dirty="0"/>
          </a:p>
        </p:txBody>
      </p:sp>
      <p:sp>
        <p:nvSpPr>
          <p:cNvPr id="4" name="投影片編號版面配置區 3"/>
          <p:cNvSpPr>
            <a:spLocks noGrp="1"/>
          </p:cNvSpPr>
          <p:nvPr>
            <p:ph type="sldNum" sz="quarter" idx="12"/>
          </p:nvPr>
        </p:nvSpPr>
        <p:spPr/>
        <p:txBody>
          <a:bodyPr/>
          <a:lstStyle/>
          <a:p>
            <a:fld id="{77D1BCE1-CA20-4848-BB9E-9A4332B2FF9D}" type="slidenum">
              <a:rPr lang="zh-TW" altLang="en-US" smtClean="0"/>
              <a:t>9</a:t>
            </a:fld>
            <a:endParaRPr lang="zh-TW" altLang="en-US"/>
          </a:p>
        </p:txBody>
      </p:sp>
    </p:spTree>
    <p:extLst>
      <p:ext uri="{BB962C8B-B14F-4D97-AF65-F5344CB8AC3E}">
        <p14:creationId xmlns:p14="http://schemas.microsoft.com/office/powerpoint/2010/main" val="35714673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Persistence – User Files Alteration</a:t>
            </a:r>
          </a:p>
        </p:txBody>
      </p:sp>
      <p:sp>
        <p:nvSpPr>
          <p:cNvPr id="2" name="Rectangle 1">
            <a:extLst>
              <a:ext uri="{FF2B5EF4-FFF2-40B4-BE49-F238E27FC236}">
                <a16:creationId xmlns:a16="http://schemas.microsoft.com/office/drawing/2014/main" id="{BF55E0AC-5EF5-7147-9D34-4D0BE22CB67F}"/>
              </a:ext>
            </a:extLst>
          </p:cNvPr>
          <p:cNvSpPr/>
          <p:nvPr/>
        </p:nvSpPr>
        <p:spPr>
          <a:xfrm>
            <a:off x="463911" y="1761724"/>
            <a:ext cx="10999433" cy="2805063"/>
          </a:xfrm>
          <a:prstGeom prst="rect">
            <a:avLst/>
          </a:prstGeom>
        </p:spPr>
        <p:txBody>
          <a:bodyPr wrap="square">
            <a:spAutoFit/>
          </a:bodyPr>
          <a:lstStyle/>
          <a:p>
            <a:pPr>
              <a:lnSpc>
                <a:spcPct val="150000"/>
              </a:lnSpc>
            </a:pPr>
            <a:r>
              <a:rPr lang="en-US" sz="2400" dirty="0"/>
              <a:t>- Malware writers adopting this method can ensure persistence at user level, but other Linux users, beside the infected one, will not be affected by this persistence mechanism.</a:t>
            </a:r>
          </a:p>
          <a:p>
            <a:pPr>
              <a:lnSpc>
                <a:spcPct val="150000"/>
              </a:lnSpc>
            </a:pPr>
            <a:r>
              <a:rPr lang="en-US" sz="2400" dirty="0"/>
              <a:t>- Few samples (such as those in the </a:t>
            </a:r>
            <a:r>
              <a:rPr lang="en-US" sz="2400" dirty="0" err="1"/>
              <a:t>Handofthief</a:t>
            </a:r>
            <a:r>
              <a:rPr lang="en-US" sz="2400" dirty="0"/>
              <a:t> family) that target </a:t>
            </a:r>
            <a:r>
              <a:rPr lang="en-US" sz="2400" b="1" dirty="0"/>
              <a:t>desktop Linux installations</a:t>
            </a:r>
            <a:r>
              <a:rPr lang="en-US" sz="2400" dirty="0"/>
              <a:t>, modified instead the .desktop startup files used by the windows manager.</a:t>
            </a: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90</a:t>
            </a:fld>
            <a:endParaRPr lang="zh-TW" altLang="en-US"/>
          </a:p>
        </p:txBody>
      </p:sp>
    </p:spTree>
    <p:extLst>
      <p:ext uri="{BB962C8B-B14F-4D97-AF65-F5344CB8AC3E}">
        <p14:creationId xmlns:p14="http://schemas.microsoft.com/office/powerpoint/2010/main" val="27218980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Persistence – Conclusion</a:t>
            </a:r>
          </a:p>
        </p:txBody>
      </p:sp>
      <p:sp>
        <p:nvSpPr>
          <p:cNvPr id="2" name="Rectangle 1">
            <a:extLst>
              <a:ext uri="{FF2B5EF4-FFF2-40B4-BE49-F238E27FC236}">
                <a16:creationId xmlns:a16="http://schemas.microsoft.com/office/drawing/2014/main" id="{BF55E0AC-5EF5-7147-9D34-4D0BE22CB67F}"/>
              </a:ext>
            </a:extLst>
          </p:cNvPr>
          <p:cNvSpPr/>
          <p:nvPr/>
        </p:nvSpPr>
        <p:spPr>
          <a:xfrm>
            <a:off x="463911" y="1761724"/>
            <a:ext cx="10999433" cy="3359061"/>
          </a:xfrm>
          <a:prstGeom prst="rect">
            <a:avLst/>
          </a:prstGeom>
        </p:spPr>
        <p:txBody>
          <a:bodyPr wrap="square">
            <a:spAutoFit/>
          </a:bodyPr>
          <a:lstStyle/>
          <a:p>
            <a:pPr marL="285750" indent="-285750">
              <a:lnSpc>
                <a:spcPct val="150000"/>
              </a:lnSpc>
              <a:buFontTx/>
              <a:buChar char="-"/>
            </a:pPr>
            <a:r>
              <a:rPr lang="en-US" sz="2400" dirty="0"/>
              <a:t>only 21% of our ELF files </a:t>
            </a:r>
            <a:r>
              <a:rPr lang="en-US" sz="2400" dirty="0" err="1"/>
              <a:t>imple</a:t>
            </a:r>
            <a:r>
              <a:rPr lang="en-US" sz="2400" dirty="0"/>
              <a:t>- </a:t>
            </a:r>
            <a:r>
              <a:rPr lang="en-US" sz="2400" dirty="0" err="1"/>
              <a:t>mented</a:t>
            </a:r>
            <a:r>
              <a:rPr lang="en-US" sz="2400" dirty="0"/>
              <a:t> at least one persistence strategy. However, samples that do try to be persistent often </a:t>
            </a:r>
            <a:r>
              <a:rPr lang="en-US" sz="2400" b="1" dirty="0"/>
              <a:t>try multiple techniques </a:t>
            </a:r>
            <a:r>
              <a:rPr lang="en-US" sz="2400" dirty="0"/>
              <a:t>in a row to reach their objective. </a:t>
            </a:r>
          </a:p>
          <a:p>
            <a:pPr marL="285750" indent="-285750">
              <a:lnSpc>
                <a:spcPct val="150000"/>
              </a:lnSpc>
              <a:buFontTx/>
              <a:buChar char="-"/>
            </a:pPr>
            <a:r>
              <a:rPr lang="en-US" sz="2400" dirty="0"/>
              <a:t>As an example, in our experiments we noticed that </a:t>
            </a:r>
            <a:r>
              <a:rPr lang="en-US" sz="2400" b="1" dirty="0"/>
              <a:t>user files alteration </a:t>
            </a:r>
            <a:r>
              <a:rPr lang="en-US" sz="2400" dirty="0"/>
              <a:t>was a common </a:t>
            </a:r>
            <a:r>
              <a:rPr lang="en-US" sz="2400" b="1" dirty="0"/>
              <a:t>fallback mechanism </a:t>
            </a:r>
            <a:r>
              <a:rPr lang="en-US" sz="2400" dirty="0"/>
              <a:t>when the sample failed to achieve system-wide persistency</a:t>
            </a: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91</a:t>
            </a:fld>
            <a:endParaRPr lang="zh-TW" altLang="en-US"/>
          </a:p>
        </p:txBody>
      </p:sp>
    </p:spTree>
    <p:extLst>
      <p:ext uri="{BB962C8B-B14F-4D97-AF65-F5344CB8AC3E}">
        <p14:creationId xmlns:p14="http://schemas.microsoft.com/office/powerpoint/2010/main" val="55769168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70" y="2780778"/>
            <a:ext cx="10515600" cy="1545562"/>
          </a:xfrm>
        </p:spPr>
        <p:txBody>
          <a:bodyPr>
            <a:normAutofit fontScale="90000"/>
          </a:bodyPr>
          <a:lstStyle/>
          <a:p>
            <a:pPr algn="ctr"/>
            <a:r>
              <a:rPr lang="en-US" b="1" dirty="0">
                <a:latin typeface="+mn-lt"/>
              </a:rPr>
              <a:t>Deception</a:t>
            </a:r>
            <a:r>
              <a:rPr lang="en-US" b="1" dirty="0"/>
              <a:t/>
            </a:r>
            <a:br>
              <a:rPr lang="en-US" b="1" dirty="0"/>
            </a:b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92</a:t>
            </a:fld>
            <a:endParaRPr lang="zh-TW" altLang="en-US"/>
          </a:p>
        </p:txBody>
      </p:sp>
    </p:spTree>
    <p:extLst>
      <p:ext uri="{BB962C8B-B14F-4D97-AF65-F5344CB8AC3E}">
        <p14:creationId xmlns:p14="http://schemas.microsoft.com/office/powerpoint/2010/main" val="101299281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61983" y="1844305"/>
            <a:ext cx="11191164" cy="1804418"/>
          </a:xfrm>
        </p:spPr>
        <p:txBody>
          <a:bodyPr>
            <a:noAutofit/>
          </a:bodyPr>
          <a:lstStyle/>
          <a:p>
            <a:pPr marL="0" indent="0">
              <a:lnSpc>
                <a:spcPct val="150000"/>
              </a:lnSpc>
              <a:buNone/>
            </a:pPr>
            <a:r>
              <a:rPr lang="en-US" dirty="0"/>
              <a:t>With the objective of tricking the user to open an apparently benign program, or avoid showing unusual names in the list of running processes.</a:t>
            </a:r>
            <a:endParaRPr lang="en-US" altLang="zh-TW" dirty="0"/>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93</a:t>
            </a:fld>
            <a:endParaRPr lang="zh-TW" altLang="en-US"/>
          </a:p>
        </p:txBody>
      </p:sp>
    </p:spTree>
    <p:extLst>
      <p:ext uri="{BB962C8B-B14F-4D97-AF65-F5344CB8AC3E}">
        <p14:creationId xmlns:p14="http://schemas.microsoft.com/office/powerpoint/2010/main" val="36228338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CE8AC600-D231-C348-A0C1-014A0AC32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600" y="304800"/>
            <a:ext cx="5892800" cy="6248400"/>
          </a:xfrm>
          <a:prstGeom prst="rect">
            <a:avLst/>
          </a:prstGeom>
        </p:spPr>
      </p:pic>
      <p:sp>
        <p:nvSpPr>
          <p:cNvPr id="2" name="投影片編號版面配置區 1"/>
          <p:cNvSpPr>
            <a:spLocks noGrp="1"/>
          </p:cNvSpPr>
          <p:nvPr>
            <p:ph type="sldNum" sz="quarter" idx="12"/>
          </p:nvPr>
        </p:nvSpPr>
        <p:spPr/>
        <p:txBody>
          <a:bodyPr/>
          <a:lstStyle/>
          <a:p>
            <a:fld id="{77D1BCE1-CA20-4848-BB9E-9A4332B2FF9D}" type="slidenum">
              <a:rPr lang="zh-TW" altLang="en-US" smtClean="0"/>
              <a:t>94</a:t>
            </a:fld>
            <a:endParaRPr lang="zh-TW" altLang="en-US"/>
          </a:p>
        </p:txBody>
      </p:sp>
    </p:spTree>
    <p:extLst>
      <p:ext uri="{BB962C8B-B14F-4D97-AF65-F5344CB8AC3E}">
        <p14:creationId xmlns:p14="http://schemas.microsoft.com/office/powerpoint/2010/main" val="9350738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Deception – PR_SET_NAME</a:t>
            </a:r>
          </a:p>
        </p:txBody>
      </p:sp>
      <p:sp>
        <p:nvSpPr>
          <p:cNvPr id="2" name="Rectangle 1">
            <a:extLst>
              <a:ext uri="{FF2B5EF4-FFF2-40B4-BE49-F238E27FC236}">
                <a16:creationId xmlns:a16="http://schemas.microsoft.com/office/drawing/2014/main" id="{BF55E0AC-5EF5-7147-9D34-4D0BE22CB67F}"/>
              </a:ext>
            </a:extLst>
          </p:cNvPr>
          <p:cNvSpPr/>
          <p:nvPr/>
        </p:nvSpPr>
        <p:spPr>
          <a:xfrm>
            <a:off x="463911" y="1761724"/>
            <a:ext cx="10999433" cy="1697068"/>
          </a:xfrm>
          <a:prstGeom prst="rect">
            <a:avLst/>
          </a:prstGeom>
        </p:spPr>
        <p:txBody>
          <a:bodyPr wrap="square">
            <a:spAutoFit/>
          </a:bodyPr>
          <a:lstStyle/>
          <a:p>
            <a:pPr marL="285750" indent="-285750">
              <a:lnSpc>
                <a:spcPct val="150000"/>
              </a:lnSpc>
              <a:buFontTx/>
              <a:buChar char="-"/>
            </a:pPr>
            <a:r>
              <a:rPr lang="en-US" sz="2400" dirty="0"/>
              <a:t>In total we counted more than 4K samples invoking the system call </a:t>
            </a:r>
            <a:r>
              <a:rPr lang="en-US" sz="2400" dirty="0" err="1"/>
              <a:t>prctl</a:t>
            </a:r>
            <a:r>
              <a:rPr lang="en-US" sz="2400" dirty="0"/>
              <a:t> with request PR_SET_NAME, or simply modifying the first command line argument of the program.</a:t>
            </a:r>
          </a:p>
        </p:txBody>
      </p:sp>
      <p:pic>
        <p:nvPicPr>
          <p:cNvPr id="3" name="Picture 2">
            <a:extLst>
              <a:ext uri="{FF2B5EF4-FFF2-40B4-BE49-F238E27FC236}">
                <a16:creationId xmlns:a16="http://schemas.microsoft.com/office/drawing/2014/main" id="{8B7F5097-522E-014C-B9D1-82AC0CF6A1D3}"/>
              </a:ext>
            </a:extLst>
          </p:cNvPr>
          <p:cNvPicPr>
            <a:picLocks noChangeAspect="1"/>
          </p:cNvPicPr>
          <p:nvPr/>
        </p:nvPicPr>
        <p:blipFill>
          <a:blip r:embed="rId2"/>
          <a:stretch>
            <a:fillRect/>
          </a:stretch>
        </p:blipFill>
        <p:spPr>
          <a:xfrm>
            <a:off x="739003" y="3554705"/>
            <a:ext cx="10175565" cy="1807408"/>
          </a:xfrm>
          <a:prstGeom prst="rect">
            <a:avLst/>
          </a:prstGeom>
        </p:spPr>
      </p:pic>
      <p:sp>
        <p:nvSpPr>
          <p:cNvPr id="5" name="內容版面配置區 2">
            <a:extLst>
              <a:ext uri="{FF2B5EF4-FFF2-40B4-BE49-F238E27FC236}">
                <a16:creationId xmlns:a16="http://schemas.microsoft.com/office/drawing/2014/main" id="{2C346AA1-C8B0-B04D-B5EB-26CC56647B42}"/>
              </a:ext>
            </a:extLst>
          </p:cNvPr>
          <p:cNvSpPr>
            <a:spLocks noGrp="1"/>
          </p:cNvSpPr>
          <p:nvPr>
            <p:ph idx="1"/>
          </p:nvPr>
        </p:nvSpPr>
        <p:spPr>
          <a:xfrm>
            <a:off x="670861" y="5458026"/>
            <a:ext cx="11191164" cy="974356"/>
          </a:xfrm>
        </p:spPr>
        <p:txBody>
          <a:bodyPr>
            <a:noAutofit/>
          </a:bodyPr>
          <a:lstStyle/>
          <a:p>
            <a:pPr marL="0" indent="0">
              <a:lnSpc>
                <a:spcPct val="150000"/>
              </a:lnSpc>
              <a:buNone/>
            </a:pPr>
            <a:r>
              <a:rPr lang="en-US" sz="2000" dirty="0"/>
              <a:t>PR_SET_NAME: Set the name of the calling thread, using the value in the location pointed to by (char *) arg2.</a:t>
            </a:r>
            <a:endParaRPr lang="en-US" altLang="zh-TW" sz="2000" dirty="0"/>
          </a:p>
        </p:txBody>
      </p:sp>
      <p:sp>
        <p:nvSpPr>
          <p:cNvPr id="6" name="投影片編號版面配置區 5"/>
          <p:cNvSpPr>
            <a:spLocks noGrp="1"/>
          </p:cNvSpPr>
          <p:nvPr>
            <p:ph type="sldNum" sz="quarter" idx="12"/>
          </p:nvPr>
        </p:nvSpPr>
        <p:spPr/>
        <p:txBody>
          <a:bodyPr/>
          <a:lstStyle/>
          <a:p>
            <a:fld id="{77D1BCE1-CA20-4848-BB9E-9A4332B2FF9D}" type="slidenum">
              <a:rPr lang="zh-TW" altLang="en-US" smtClean="0"/>
              <a:t>95</a:t>
            </a:fld>
            <a:endParaRPr lang="zh-TW" altLang="en-US"/>
          </a:p>
        </p:txBody>
      </p:sp>
    </p:spTree>
    <p:extLst>
      <p:ext uri="{BB962C8B-B14F-4D97-AF65-F5344CB8AC3E}">
        <p14:creationId xmlns:p14="http://schemas.microsoft.com/office/powerpoint/2010/main" val="27947080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Deception – PR_SET_NAME</a:t>
            </a:r>
          </a:p>
        </p:txBody>
      </p:sp>
      <p:sp>
        <p:nvSpPr>
          <p:cNvPr id="2" name="Rectangle 1">
            <a:extLst>
              <a:ext uri="{FF2B5EF4-FFF2-40B4-BE49-F238E27FC236}">
                <a16:creationId xmlns:a16="http://schemas.microsoft.com/office/drawing/2014/main" id="{BF55E0AC-5EF5-7147-9D34-4D0BE22CB67F}"/>
              </a:ext>
            </a:extLst>
          </p:cNvPr>
          <p:cNvSpPr/>
          <p:nvPr/>
        </p:nvSpPr>
        <p:spPr>
          <a:xfrm>
            <a:off x="463911" y="1495887"/>
            <a:ext cx="10999433" cy="1697068"/>
          </a:xfrm>
          <a:prstGeom prst="rect">
            <a:avLst/>
          </a:prstGeom>
        </p:spPr>
        <p:txBody>
          <a:bodyPr wrap="square">
            <a:spAutoFit/>
          </a:bodyPr>
          <a:lstStyle/>
          <a:p>
            <a:pPr marL="285750" indent="-285750">
              <a:lnSpc>
                <a:spcPct val="150000"/>
              </a:lnSpc>
              <a:buFontTx/>
              <a:buChar char="-"/>
            </a:pPr>
            <a:r>
              <a:rPr lang="en-US" sz="2400" dirty="0"/>
              <a:t>In total we counted more than 4K samples invoking the system call </a:t>
            </a:r>
            <a:r>
              <a:rPr lang="en-US" sz="2400" dirty="0" err="1"/>
              <a:t>prctl</a:t>
            </a:r>
            <a:r>
              <a:rPr lang="en-US" sz="2400" dirty="0"/>
              <a:t> with request PR_SET_NAME</a:t>
            </a:r>
          </a:p>
          <a:p>
            <a:pPr marL="285750" indent="-285750">
              <a:lnSpc>
                <a:spcPct val="150000"/>
              </a:lnSpc>
              <a:buFontTx/>
              <a:buChar char="-"/>
            </a:pPr>
            <a:r>
              <a:rPr lang="en-US" sz="2400" dirty="0"/>
              <a:t>Simply modifying the first command line argument of the program.</a:t>
            </a:r>
          </a:p>
        </p:txBody>
      </p:sp>
      <p:pic>
        <p:nvPicPr>
          <p:cNvPr id="3" name="Picture 2">
            <a:extLst>
              <a:ext uri="{FF2B5EF4-FFF2-40B4-BE49-F238E27FC236}">
                <a16:creationId xmlns:a16="http://schemas.microsoft.com/office/drawing/2014/main" id="{8B7F5097-522E-014C-B9D1-82AC0CF6A1D3}"/>
              </a:ext>
            </a:extLst>
          </p:cNvPr>
          <p:cNvPicPr>
            <a:picLocks noChangeAspect="1"/>
          </p:cNvPicPr>
          <p:nvPr/>
        </p:nvPicPr>
        <p:blipFill>
          <a:blip r:embed="rId2"/>
          <a:stretch>
            <a:fillRect/>
          </a:stretch>
        </p:blipFill>
        <p:spPr>
          <a:xfrm>
            <a:off x="739003" y="3554705"/>
            <a:ext cx="10175565" cy="1807408"/>
          </a:xfrm>
          <a:prstGeom prst="rect">
            <a:avLst/>
          </a:prstGeom>
        </p:spPr>
      </p:pic>
      <p:sp>
        <p:nvSpPr>
          <p:cNvPr id="5" name="內容版面配置區 2">
            <a:extLst>
              <a:ext uri="{FF2B5EF4-FFF2-40B4-BE49-F238E27FC236}">
                <a16:creationId xmlns:a16="http://schemas.microsoft.com/office/drawing/2014/main" id="{2C346AA1-C8B0-B04D-B5EB-26CC56647B42}"/>
              </a:ext>
            </a:extLst>
          </p:cNvPr>
          <p:cNvSpPr>
            <a:spLocks noGrp="1"/>
          </p:cNvSpPr>
          <p:nvPr>
            <p:ph idx="1"/>
          </p:nvPr>
        </p:nvSpPr>
        <p:spPr>
          <a:xfrm>
            <a:off x="670861" y="5458026"/>
            <a:ext cx="11191164" cy="974356"/>
          </a:xfrm>
        </p:spPr>
        <p:txBody>
          <a:bodyPr>
            <a:noAutofit/>
          </a:bodyPr>
          <a:lstStyle/>
          <a:p>
            <a:pPr marL="0" indent="0">
              <a:lnSpc>
                <a:spcPct val="150000"/>
              </a:lnSpc>
              <a:buNone/>
            </a:pPr>
            <a:r>
              <a:rPr lang="en-US" sz="2000" dirty="0"/>
              <a:t>PR_SET_NAME: Set the name of the calling thread, using the value in the location pointed to by (char *) arg2.</a:t>
            </a:r>
            <a:endParaRPr lang="en-US" altLang="zh-TW" sz="2000" dirty="0"/>
          </a:p>
        </p:txBody>
      </p:sp>
      <p:sp>
        <p:nvSpPr>
          <p:cNvPr id="6" name="投影片編號版面配置區 5"/>
          <p:cNvSpPr>
            <a:spLocks noGrp="1"/>
          </p:cNvSpPr>
          <p:nvPr>
            <p:ph type="sldNum" sz="quarter" idx="12"/>
          </p:nvPr>
        </p:nvSpPr>
        <p:spPr/>
        <p:txBody>
          <a:bodyPr/>
          <a:lstStyle/>
          <a:p>
            <a:fld id="{77D1BCE1-CA20-4848-BB9E-9A4332B2FF9D}" type="slidenum">
              <a:rPr lang="zh-TW" altLang="en-US" smtClean="0"/>
              <a:t>96</a:t>
            </a:fld>
            <a:endParaRPr lang="zh-TW" altLang="en-US"/>
          </a:p>
        </p:txBody>
      </p:sp>
    </p:spTree>
    <p:extLst>
      <p:ext uri="{BB962C8B-B14F-4D97-AF65-F5344CB8AC3E}">
        <p14:creationId xmlns:p14="http://schemas.microsoft.com/office/powerpoint/2010/main" val="18840287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AD2D819B-DE47-F741-9B62-41C3BEE84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01" y="767610"/>
            <a:ext cx="7155939" cy="4275215"/>
          </a:xfrm>
          <a:prstGeom prst="rect">
            <a:avLst/>
          </a:prstGeom>
        </p:spPr>
      </p:pic>
      <p:pic>
        <p:nvPicPr>
          <p:cNvPr id="5" name="Picture 4">
            <a:extLst>
              <a:ext uri="{FF2B5EF4-FFF2-40B4-BE49-F238E27FC236}">
                <a16:creationId xmlns:a16="http://schemas.microsoft.com/office/drawing/2014/main" id="{88C7B41E-9928-E847-9497-E1E3671A64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301" y="5496614"/>
            <a:ext cx="8495387" cy="807337"/>
          </a:xfrm>
          <a:prstGeom prst="rect">
            <a:avLst/>
          </a:prstGeom>
        </p:spPr>
      </p:pic>
      <p:sp>
        <p:nvSpPr>
          <p:cNvPr id="7" name="TextBox 6">
            <a:extLst>
              <a:ext uri="{FF2B5EF4-FFF2-40B4-BE49-F238E27FC236}">
                <a16:creationId xmlns:a16="http://schemas.microsoft.com/office/drawing/2014/main" id="{BA05B5CE-4B07-FF4C-80D0-71B47FFAB7A7}"/>
              </a:ext>
            </a:extLst>
          </p:cNvPr>
          <p:cNvSpPr txBox="1"/>
          <p:nvPr/>
        </p:nvSpPr>
        <p:spPr>
          <a:xfrm>
            <a:off x="7918882" y="2511471"/>
            <a:ext cx="1580882" cy="369332"/>
          </a:xfrm>
          <a:prstGeom prst="rect">
            <a:avLst/>
          </a:prstGeom>
          <a:noFill/>
        </p:spPr>
        <p:txBody>
          <a:bodyPr wrap="none" rtlCol="0">
            <a:spAutoFit/>
          </a:bodyPr>
          <a:lstStyle/>
          <a:p>
            <a:r>
              <a:rPr lang="en-US" dirty="0"/>
              <a:t>PR_SET_NAME</a:t>
            </a:r>
          </a:p>
        </p:txBody>
      </p:sp>
      <p:sp>
        <p:nvSpPr>
          <p:cNvPr id="8" name="TextBox 7">
            <a:extLst>
              <a:ext uri="{FF2B5EF4-FFF2-40B4-BE49-F238E27FC236}">
                <a16:creationId xmlns:a16="http://schemas.microsoft.com/office/drawing/2014/main" id="{34469369-18FC-5947-B3AC-4504F5F8910A}"/>
              </a:ext>
            </a:extLst>
          </p:cNvPr>
          <p:cNvSpPr txBox="1"/>
          <p:nvPr/>
        </p:nvSpPr>
        <p:spPr>
          <a:xfrm>
            <a:off x="9156976" y="5715616"/>
            <a:ext cx="1305229" cy="369332"/>
          </a:xfrm>
          <a:prstGeom prst="rect">
            <a:avLst/>
          </a:prstGeom>
          <a:noFill/>
        </p:spPr>
        <p:txBody>
          <a:bodyPr wrap="none" rtlCol="0">
            <a:spAutoFit/>
          </a:bodyPr>
          <a:lstStyle/>
          <a:p>
            <a:r>
              <a:rPr lang="en-US" dirty="0"/>
              <a:t>char *</a:t>
            </a:r>
            <a:r>
              <a:rPr lang="en-US" dirty="0" err="1"/>
              <a:t>argv</a:t>
            </a:r>
            <a:r>
              <a:rPr lang="en-US" dirty="0"/>
              <a:t>[]</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97</a:t>
            </a:fld>
            <a:endParaRPr lang="zh-TW" altLang="en-US"/>
          </a:p>
        </p:txBody>
      </p:sp>
    </p:spTree>
    <p:extLst>
      <p:ext uri="{BB962C8B-B14F-4D97-AF65-F5344CB8AC3E}">
        <p14:creationId xmlns:p14="http://schemas.microsoft.com/office/powerpoint/2010/main" val="274482563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61983" y="1844305"/>
            <a:ext cx="11191164" cy="1804418"/>
          </a:xfrm>
        </p:spPr>
        <p:txBody>
          <a:bodyPr>
            <a:noAutofit/>
          </a:bodyPr>
          <a:lstStyle/>
          <a:p>
            <a:pPr marL="0" indent="0">
              <a:lnSpc>
                <a:spcPct val="150000"/>
              </a:lnSpc>
              <a:buNone/>
            </a:pPr>
            <a:r>
              <a:rPr lang="en-US" dirty="0"/>
              <a:t>Quite strangely, none of the malware in our dataset combined the two techniques (and therefore could all be easily detected by looking for name inconsistencies).</a:t>
            </a:r>
          </a:p>
        </p:txBody>
      </p:sp>
      <p:sp>
        <p:nvSpPr>
          <p:cNvPr id="2" name="投影片編號版面配置區 1"/>
          <p:cNvSpPr>
            <a:spLocks noGrp="1"/>
          </p:cNvSpPr>
          <p:nvPr>
            <p:ph type="sldNum" sz="quarter" idx="12"/>
          </p:nvPr>
        </p:nvSpPr>
        <p:spPr/>
        <p:txBody>
          <a:bodyPr/>
          <a:lstStyle/>
          <a:p>
            <a:fld id="{77D1BCE1-CA20-4848-BB9E-9A4332B2FF9D}" type="slidenum">
              <a:rPr lang="zh-TW" altLang="en-US" smtClean="0"/>
              <a:t>98</a:t>
            </a:fld>
            <a:endParaRPr lang="zh-TW" altLang="en-US"/>
          </a:p>
        </p:txBody>
      </p:sp>
    </p:spTree>
    <p:extLst>
      <p:ext uri="{BB962C8B-B14F-4D97-AF65-F5344CB8AC3E}">
        <p14:creationId xmlns:p14="http://schemas.microsoft.com/office/powerpoint/2010/main" val="21134868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50418" y="248575"/>
            <a:ext cx="11226421" cy="1325563"/>
          </a:xfrm>
        </p:spPr>
        <p:txBody>
          <a:bodyPr>
            <a:normAutofit/>
          </a:bodyPr>
          <a:lstStyle/>
          <a:p>
            <a:r>
              <a:rPr lang="en-US" sz="3600" dirty="0"/>
              <a:t>Deception – Conclusion</a:t>
            </a:r>
          </a:p>
        </p:txBody>
      </p:sp>
      <p:sp>
        <p:nvSpPr>
          <p:cNvPr id="2" name="Rectangle 1">
            <a:extLst>
              <a:ext uri="{FF2B5EF4-FFF2-40B4-BE49-F238E27FC236}">
                <a16:creationId xmlns:a16="http://schemas.microsoft.com/office/drawing/2014/main" id="{BF55E0AC-5EF5-7147-9D34-4D0BE22CB67F}"/>
              </a:ext>
            </a:extLst>
          </p:cNvPr>
          <p:cNvSpPr/>
          <p:nvPr/>
        </p:nvSpPr>
        <p:spPr>
          <a:xfrm>
            <a:off x="463911" y="1787988"/>
            <a:ext cx="10999433" cy="1697068"/>
          </a:xfrm>
          <a:prstGeom prst="rect">
            <a:avLst/>
          </a:prstGeom>
        </p:spPr>
        <p:txBody>
          <a:bodyPr wrap="square">
            <a:spAutoFit/>
          </a:bodyPr>
          <a:lstStyle/>
          <a:p>
            <a:pPr>
              <a:lnSpc>
                <a:spcPct val="150000"/>
              </a:lnSpc>
            </a:pPr>
            <a:r>
              <a:rPr lang="en-US" sz="2400" dirty="0"/>
              <a:t>The remaining 88% of the samples either adopted an </a:t>
            </a:r>
            <a:r>
              <a:rPr lang="en-US" sz="2400" b="1" dirty="0"/>
              <a:t>empty name</a:t>
            </a:r>
            <a:r>
              <a:rPr lang="en-US" sz="2400" dirty="0"/>
              <a:t>, a name of a fictitious (but not existing) file, or a </a:t>
            </a:r>
            <a:r>
              <a:rPr lang="en-US" sz="2400" b="1" dirty="0"/>
              <a:t>random-looking</a:t>
            </a:r>
            <a:r>
              <a:rPr lang="en-US" sz="2400" dirty="0"/>
              <a:t> name often seeded by a combination of the current time and the process PID.</a:t>
            </a:r>
          </a:p>
        </p:txBody>
      </p:sp>
      <p:sp>
        <p:nvSpPr>
          <p:cNvPr id="3" name="投影片編號版面配置區 2"/>
          <p:cNvSpPr>
            <a:spLocks noGrp="1"/>
          </p:cNvSpPr>
          <p:nvPr>
            <p:ph type="sldNum" sz="quarter" idx="12"/>
          </p:nvPr>
        </p:nvSpPr>
        <p:spPr/>
        <p:txBody>
          <a:bodyPr/>
          <a:lstStyle/>
          <a:p>
            <a:fld id="{77D1BCE1-CA20-4848-BB9E-9A4332B2FF9D}" type="slidenum">
              <a:rPr lang="zh-TW" altLang="en-US" smtClean="0"/>
              <a:t>99</a:t>
            </a:fld>
            <a:endParaRPr lang="zh-TW" altLang="en-US"/>
          </a:p>
        </p:txBody>
      </p:sp>
    </p:spTree>
    <p:extLst>
      <p:ext uri="{BB962C8B-B14F-4D97-AF65-F5344CB8AC3E}">
        <p14:creationId xmlns:p14="http://schemas.microsoft.com/office/powerpoint/2010/main" val="1930577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7028</Words>
  <Application>Microsoft Office PowerPoint</Application>
  <PresentationFormat>寬螢幕</PresentationFormat>
  <Paragraphs>698</Paragraphs>
  <Slides>159</Slides>
  <Notes>54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159</vt:i4>
      </vt:variant>
    </vt:vector>
  </HeadingPairs>
  <TitlesOfParts>
    <vt:vector size="167" baseType="lpstr">
      <vt:lpstr>-apple-system</vt:lpstr>
      <vt:lpstr>等线</vt:lpstr>
      <vt:lpstr>微軟正黑體</vt:lpstr>
      <vt:lpstr>新細明體</vt:lpstr>
      <vt:lpstr>Arial</vt:lpstr>
      <vt:lpstr>Calibri</vt:lpstr>
      <vt:lpstr>Calibri Light</vt:lpstr>
      <vt:lpstr>Office 佈景主題</vt:lpstr>
      <vt:lpstr>Understanding Linux Malware</vt:lpstr>
      <vt:lpstr>PowerPoint 簡報</vt:lpstr>
      <vt:lpstr>Contribution</vt:lpstr>
      <vt:lpstr>Malware Samples</vt:lpstr>
      <vt:lpstr>Explore Several Challenges</vt:lpstr>
      <vt:lpstr>Summary of Linux-specific techniques</vt:lpstr>
      <vt:lpstr>Summary of Linux malware behaviors</vt:lpstr>
      <vt:lpstr>Introduction </vt:lpstr>
      <vt:lpstr>Lack of security and privacy concerns</vt:lpstr>
      <vt:lpstr>Unsafe Configuration</vt:lpstr>
      <vt:lpstr>Antivirus Industry</vt:lpstr>
      <vt:lpstr>Challenges </vt:lpstr>
      <vt:lpstr>Target Diversity</vt:lpstr>
      <vt:lpstr>PowerPoint 簡報</vt:lpstr>
      <vt:lpstr>Computer Architectures</vt:lpstr>
      <vt:lpstr>Loaders and Libraries</vt:lpstr>
      <vt:lpstr>How executable be compiled and executed ?</vt:lpstr>
      <vt:lpstr>Loaders and Libraries</vt:lpstr>
      <vt:lpstr>Operarting System – ELF Header</vt:lpstr>
      <vt:lpstr>Operarting System – Static Linked v.s Dynamic Linked</vt:lpstr>
      <vt:lpstr>Operarting System – Different Linux Kernel</vt:lpstr>
      <vt:lpstr>Operarting System – Conclusion</vt:lpstr>
      <vt:lpstr>Static Linking v.s Dynamic Linking</vt:lpstr>
      <vt:lpstr>Analysis Environment  - Malware Privileges</vt:lpstr>
      <vt:lpstr>Analysis Environment  - Windows v.s Linux</vt:lpstr>
      <vt:lpstr>Lack of Previous Studies</vt:lpstr>
      <vt:lpstr>Lack of Dataset</vt:lpstr>
      <vt:lpstr>Analysis Infrastructure </vt:lpstr>
      <vt:lpstr>PowerPoint 簡報</vt:lpstr>
      <vt:lpstr>Independent Component for Analysis Task</vt:lpstr>
      <vt:lpstr>System Report</vt:lpstr>
      <vt:lpstr>When we add new modules ?</vt:lpstr>
      <vt:lpstr>Used Tools</vt:lpstr>
      <vt:lpstr>PowerPoint 簡報</vt:lpstr>
      <vt:lpstr>PowerPoint 簡報</vt:lpstr>
      <vt:lpstr>PowerPoint 簡報</vt:lpstr>
      <vt:lpstr>Data Collection </vt:lpstr>
      <vt:lpstr>PowerPoint 簡報</vt:lpstr>
      <vt:lpstr>PowerPoint 簡報</vt:lpstr>
      <vt:lpstr>Dataset </vt:lpstr>
      <vt:lpstr>PowerPoint 簡報</vt:lpstr>
      <vt:lpstr>Statistical Information</vt:lpstr>
      <vt:lpstr>PowerPoint 簡報</vt:lpstr>
      <vt:lpstr>Malware Families - Botnet</vt:lpstr>
      <vt:lpstr>Malware Families - Others</vt:lpstr>
      <vt:lpstr>PowerPoint 簡報</vt:lpstr>
      <vt:lpstr>File &amp; Metadata Analysis </vt:lpstr>
      <vt:lpstr>PowerPoint 簡報</vt:lpstr>
      <vt:lpstr>PowerPoint 簡報</vt:lpstr>
      <vt:lpstr>We use the data extracted from each file for two purposes:</vt:lpstr>
      <vt:lpstr>PowerPoint 簡報</vt:lpstr>
      <vt:lpstr>Static Analysis </vt:lpstr>
      <vt:lpstr>PowerPoint 簡報</vt:lpstr>
      <vt:lpstr>Binary Code Analysis</vt:lpstr>
      <vt:lpstr>Packing Detection</vt:lpstr>
      <vt:lpstr>Dynamic Analysis </vt:lpstr>
      <vt:lpstr>PowerPoint 簡報</vt:lpstr>
      <vt:lpstr>Emulation</vt:lpstr>
      <vt:lpstr>PowerPoint 簡報</vt:lpstr>
      <vt:lpstr>PowerPoint 簡報</vt:lpstr>
      <vt:lpstr>Instrumentation</vt:lpstr>
      <vt:lpstr>SystemTap</vt:lpstr>
      <vt:lpstr>SystemTap</vt:lpstr>
      <vt:lpstr>Our patches for systemtap</vt:lpstr>
      <vt:lpstr>Trace Result</vt:lpstr>
      <vt:lpstr>PowerPoint 簡報</vt:lpstr>
      <vt:lpstr>Error Report</vt:lpstr>
      <vt:lpstr>Partial Network Access</vt:lpstr>
      <vt:lpstr>Packing Analysis</vt:lpstr>
      <vt:lpstr>PowerPoint 簡報</vt:lpstr>
      <vt:lpstr>Under the hood </vt:lpstr>
      <vt:lpstr>PowerPoint 簡報</vt:lpstr>
      <vt:lpstr>PowerPoint 簡報</vt:lpstr>
      <vt:lpstr>ELF Header Manipulation </vt:lpstr>
      <vt:lpstr>ELF Headers Manipulation</vt:lpstr>
      <vt:lpstr>ELF Headers Required Fields</vt:lpstr>
      <vt:lpstr>PowerPoint 簡報</vt:lpstr>
      <vt:lpstr>Anomalous ELF – Remove all information</vt:lpstr>
      <vt:lpstr>Anomalous ELF – Report False Information</vt:lpstr>
      <vt:lpstr>Anomalous ELF – Conclusion</vt:lpstr>
      <vt:lpstr>Invalid ELF</vt:lpstr>
      <vt:lpstr>Invalid ELF – Impact on Userspace Tools</vt:lpstr>
      <vt:lpstr>Persistence </vt:lpstr>
      <vt:lpstr>PowerPoint 簡報</vt:lpstr>
      <vt:lpstr>PowerPoint 簡報</vt:lpstr>
      <vt:lpstr>PowerPoint 簡報</vt:lpstr>
      <vt:lpstr>Persistence – Subsystems Initialization</vt:lpstr>
      <vt:lpstr>Persistence – Time-based</vt:lpstr>
      <vt:lpstr>Persistence – File Infection and Replacement </vt:lpstr>
      <vt:lpstr>Persistence – User Files Alteration</vt:lpstr>
      <vt:lpstr>Persistence – Conclusion</vt:lpstr>
      <vt:lpstr>Deception  </vt:lpstr>
      <vt:lpstr>PowerPoint 簡報</vt:lpstr>
      <vt:lpstr>PowerPoint 簡報</vt:lpstr>
      <vt:lpstr>Deception – PR_SET_NAME</vt:lpstr>
      <vt:lpstr>Deception – PR_SET_NAME</vt:lpstr>
      <vt:lpstr>PowerPoint 簡報</vt:lpstr>
      <vt:lpstr>PowerPoint 簡報</vt:lpstr>
      <vt:lpstr>Deception – Conclusion</vt:lpstr>
      <vt:lpstr>Required Privileges  </vt:lpstr>
      <vt:lpstr>PowerPoint 簡報</vt:lpstr>
      <vt:lpstr>PowerPoint 簡報</vt:lpstr>
      <vt:lpstr>PowerPoint 簡報</vt:lpstr>
      <vt:lpstr>Privileges – To use shell command and files</vt:lpstr>
      <vt:lpstr>Privileges – Sandbox Detection Behavior</vt:lpstr>
      <vt:lpstr>Privileges – Privileges Escalation </vt:lpstr>
      <vt:lpstr>CVE-2016-5195: kernel: local privilege escalation using MAP_PRIVATE</vt:lpstr>
      <vt:lpstr>Privileges – After re-executed with root </vt:lpstr>
      <vt:lpstr>PowerPoint 簡報</vt:lpstr>
      <vt:lpstr>Packing &amp; Polymorphism </vt:lpstr>
      <vt:lpstr>PowerPoint 簡報</vt:lpstr>
      <vt:lpstr>Packing - UPX Packer</vt:lpstr>
      <vt:lpstr>Packing - Detection</vt:lpstr>
      <vt:lpstr>Packing - Detection</vt:lpstr>
      <vt:lpstr>Packing – Custom Packer</vt:lpstr>
      <vt:lpstr>Process Interaction</vt:lpstr>
      <vt:lpstr>PowerPoint 簡報</vt:lpstr>
      <vt:lpstr>Process – Multiple Processes</vt:lpstr>
      <vt:lpstr>Process – Multiple Processes</vt:lpstr>
      <vt:lpstr>Process – Shell Commands</vt:lpstr>
      <vt:lpstr>Process – Shell Commands</vt:lpstr>
      <vt:lpstr>Process – Process Injection</vt:lpstr>
      <vt:lpstr>Process – Process Injection</vt:lpstr>
      <vt:lpstr>Process – ptrace syscall</vt:lpstr>
      <vt:lpstr>Process – process_vm_writev</vt:lpstr>
      <vt:lpstr>PowerPoint 簡報</vt:lpstr>
      <vt:lpstr>Information Gathering</vt:lpstr>
      <vt:lpstr>PowerPoint 簡報</vt:lpstr>
      <vt:lpstr>Information Gathering – proc and sysfs file systems</vt:lpstr>
      <vt:lpstr>Network Configuration</vt:lpstr>
      <vt:lpstr>sysfs</vt:lpstr>
      <vt:lpstr>Process Enumeration</vt:lpstr>
      <vt:lpstr>Information Gathering – Configuration Files</vt:lpstr>
      <vt:lpstr>Evasion</vt:lpstr>
      <vt:lpstr>PowerPoint 簡報</vt:lpstr>
      <vt:lpstr>PowerPoint 簡報</vt:lpstr>
      <vt:lpstr>Evasion – Sandbox Detection</vt:lpstr>
      <vt:lpstr>Evasion – Sandbox Detection</vt:lpstr>
      <vt:lpstr>Evasion – Processes Enumeration</vt:lpstr>
      <vt:lpstr>Evasion – Anti-Debugging</vt:lpstr>
      <vt:lpstr>Evasion – Anti-Debugging</vt:lpstr>
      <vt:lpstr>Evasion – Execution</vt:lpstr>
      <vt:lpstr>Evasion – Stalling Code</vt:lpstr>
      <vt:lpstr>Libraries</vt:lpstr>
      <vt:lpstr>Libraries – Static Linked</vt:lpstr>
      <vt:lpstr>Libraries – Dynamic Linked</vt:lpstr>
      <vt:lpstr>Libraries – Common Libraries</vt:lpstr>
      <vt:lpstr>Intra-Family Variety</vt:lpstr>
      <vt:lpstr>PowerPoint 簡報</vt:lpstr>
      <vt:lpstr>Intra-Family - Tsunami</vt:lpstr>
      <vt:lpstr>Related Work</vt:lpstr>
      <vt:lpstr>Non-Windows</vt:lpstr>
      <vt:lpstr>Linux Malware Related</vt:lpstr>
      <vt:lpstr>Dynamic Analysis Related</vt:lpstr>
      <vt:lpstr>Cuckoo</vt:lpstr>
      <vt:lpstr>Network Related</vt:lpstr>
      <vt:lpstr>Conclusion</vt:lpstr>
      <vt:lpstr>PowerPoint 簡報</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Linux Malware</dc:title>
  <dc:creator>Howard</dc:creator>
  <cp:lastModifiedBy>Leo Chen</cp:lastModifiedBy>
  <cp:revision>261</cp:revision>
  <dcterms:created xsi:type="dcterms:W3CDTF">2018-12-05T05:32:39Z</dcterms:created>
  <dcterms:modified xsi:type="dcterms:W3CDTF">2018-12-07T10:12:12Z</dcterms:modified>
</cp:coreProperties>
</file>