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Economica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Economica-regular.fntdata"/><Relationship Id="rId25" Type="http://schemas.openxmlformats.org/officeDocument/2006/relationships/slide" Target="slides/slide21.xml"/><Relationship Id="rId28" Type="http://schemas.openxmlformats.org/officeDocument/2006/relationships/font" Target="fonts/Economica-italic.fntdata"/><Relationship Id="rId27" Type="http://schemas.openxmlformats.org/officeDocument/2006/relationships/font" Target="fonts/Economic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Economic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7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32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A prime example is wearable cognitive assistance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google glass 就是基於 cloudlet 運算來呈現資訊或者給使用者一些引導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工作流程有兩個部分：1) Sensor inputs -&gt; symbolic representation   2) 對 symbolic representation 做運算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video from a mobile device only travels as far as a nearby cloudlet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只會把算出來的結果(content tags, recognized faces) 和 metadata(owner, capture location, timestamp, and so on) 傳到雲端上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因為他在 cloudlet 就做完資料處理了，只把結果和 metadata 傳到雲端上，就可以不讓過多的流量跑到雲端去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飛機：有沒有異常狀況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車子：透過即時分析來自引擎的資料，提醒駕駛者車子有異常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車子2: 如果這個 cloudlet 未來是電信基礎建設的一部份，或者駕駛者在路上遇到一些障礙物（例如突然倒下的樹），當 sensor 感測到，就能透過 cloudlet 即時通知其他駕駛，避免更多的意外發生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Denatured sensor data: </a:t>
            </a:r>
            <a:br>
              <a:rPr lang="zh-TW"/>
            </a:br>
            <a:r>
              <a:rPr lang="zh-TW"/>
              <a:t>1) </a:t>
            </a:r>
            <a:r>
              <a:rPr lang="zh-TW"/>
              <a:t>模糊照片、模糊人臉、特定時間擷取到的影像不要上傳 </a:t>
            </a:r>
            <a:br>
              <a:rPr lang="zh-TW"/>
            </a:br>
            <a:r>
              <a:rPr lang="zh-TW"/>
              <a:t>2) 現今 Iot 的運作模式都是直接把 raw data 傳到雲端，不會做 denature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IoT privacy architecture proposed by Nigel Davies and his colleagues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Privacy setting : </a:t>
            </a:r>
            <a:r>
              <a:rPr lang="zh-TW"/>
              <a:t>看你要設定哪些時間不要上傳，或者要不要模糊人臉之類的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hostile environments：網路環境不好、天災讓網路基礎建設壞掉、DDoS 攻擊，導致雲端 failure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等 cloud 好了之後，cloudlet 再把資料給 cloud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雖然cloudlet可以做到privacy加強，但是因為他是比較小型的server又分散在各處，管理沒有那麼容易，所以還是存在安全性問題，使用者也不一定會信任這樣的裝置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要做防竄改跟遠端監控跟建造可以被信任的環境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SDN是</a:t>
            </a:r>
            <a:r>
              <a:rPr lang="zh-TW"/>
              <a:t>用軟體管理網路的方法，傳統封包要怎麼傳都是寫在硬體裡面，要更新就要去透過硬體廠商提供的韌體去改很麻煩，現在把送封包跟控制要怎麼送拆開，讓軟體來控制只會傳送封包的硬體，就可以提高自由度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NFV是把一些本來寫都是硬體的服務軟體化，像是防火牆，router，他讓這些本來是寫在硬體的功能虛擬化，就不用為了加這些功能去到當地安裝硬體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333333"/>
                </a:solidFill>
                <a:highlight>
                  <a:srgbClr val="FFFFFF"/>
                </a:highlight>
              </a:rPr>
              <a:t>vantage points: PlanetLab 是分布於全球的計算機群，所有的機器都連上網路，可以提供產品測試，測試完可以直接放到網路上，目前有提供CDN的服務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333333"/>
                </a:solidFill>
                <a:highlight>
                  <a:srgbClr val="FFFFFF"/>
                </a:highlight>
              </a:rPr>
              <a:t>74ms是最理想的狀況，還不包括無線傳輸跟訊號不穩定的問題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要16ms</a:t>
            </a:r>
            <a:r>
              <a:rPr lang="zh-TW"/>
              <a:t>以下的delay人才察覺不到，這樣光rtt就74了絕對不行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就算是用光纖在不同網域要做跳轉的時候還是會有queuing跟轉換的routing delay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不把cloud data center蓋到所有地方是因為成本太高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任何介於資料跟雲端中間具備運算能力的東西都可以叫edge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Pittsburgh </a:t>
            </a:r>
            <a:r>
              <a:rPr lang="zh-TW"/>
              <a:t>美國東部的城市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cloudlet 跟 AWS 來比，cloudlet 的反應時間明顯快很多，隨著離上傳照片的地點越遠 response time 跟 energy 也越大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mobile 在 AR 的表現不錯，因為傳圖片的傳輸成本比較高，而在這個實驗中對圖片做處理的演算法比較簡單，處理的成本比較低，所以他的表現可以勝過傳到 AWS 的，但在 face recognition 只能在一些比較簡單處理的圖片勝出，因為演算法比較複雜，消耗的能量也大很多，但回過頭跟 cloudlet 相比還是都輸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Emergence of Edge Computing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Mahadev Satyanarayanan, Carnegie Mellon University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Highly responsive cloud services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225225"/>
            <a:ext cx="8520600" cy="3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TW"/>
              <a:t>E</a:t>
            </a:r>
            <a:r>
              <a:rPr lang="zh-TW"/>
              <a:t>nabling new applications that are both computation-intensive and latency-sensitive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TW"/>
              <a:t>Google Glass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zh-TW" sz="1800"/>
              <a:t>The sensor inputs are analyzed to extract a </a:t>
            </a:r>
            <a:r>
              <a:rPr b="1" lang="zh-TW" sz="1800"/>
              <a:t>symbolic representation</a:t>
            </a:r>
            <a:r>
              <a:rPr lang="zh-TW" sz="1800"/>
              <a:t> of task progress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zh-TW" sz="1800"/>
              <a:t>Operates solely on the symbolic representation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475" y="1044138"/>
            <a:ext cx="5801049" cy="305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/>
          <p:nvPr/>
        </p:nvSpPr>
        <p:spPr>
          <a:xfrm>
            <a:off x="5397850" y="1342400"/>
            <a:ext cx="2074800" cy="1102200"/>
          </a:xfrm>
          <a:prstGeom prst="rect">
            <a:avLst/>
          </a:prstGeom>
          <a:noFill/>
          <a:ln cap="flat" cmpd="sng" w="7620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5361400" y="455200"/>
            <a:ext cx="31734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A61C00"/>
                </a:solidFill>
              </a:rPr>
              <a:t>symbolic representation</a:t>
            </a:r>
            <a:endParaRPr b="1" sz="1800">
              <a:solidFill>
                <a:srgbClr val="A61C00"/>
              </a:solidFill>
            </a:endParaRPr>
          </a:p>
        </p:txBody>
      </p:sp>
      <p:cxnSp>
        <p:nvCxnSpPr>
          <p:cNvPr id="128" name="Shape 128"/>
          <p:cNvCxnSpPr>
            <a:stCxn id="126" idx="0"/>
            <a:endCxn id="127" idx="2"/>
          </p:cNvCxnSpPr>
          <p:nvPr/>
        </p:nvCxnSpPr>
        <p:spPr>
          <a:xfrm flipH="1" rot="10800000">
            <a:off x="6435250" y="874700"/>
            <a:ext cx="513000" cy="46770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212" y="763550"/>
            <a:ext cx="6087576" cy="36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/>
          <p:nvPr/>
        </p:nvSpPr>
        <p:spPr>
          <a:xfrm>
            <a:off x="2275000" y="2783700"/>
            <a:ext cx="1851000" cy="1384800"/>
          </a:xfrm>
          <a:prstGeom prst="rect">
            <a:avLst/>
          </a:prstGeom>
          <a:noFill/>
          <a:ln cap="flat" cmpd="sng" w="7620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1528200" y="4581300"/>
            <a:ext cx="31734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A61C00"/>
                </a:solidFill>
              </a:rPr>
              <a:t>symbolic representation</a:t>
            </a:r>
            <a:endParaRPr b="1" sz="1800">
              <a:solidFill>
                <a:srgbClr val="A61C00"/>
              </a:solidFill>
            </a:endParaRPr>
          </a:p>
        </p:txBody>
      </p:sp>
      <p:cxnSp>
        <p:nvCxnSpPr>
          <p:cNvPr id="136" name="Shape 136"/>
          <p:cNvCxnSpPr>
            <a:stCxn id="135" idx="0"/>
          </p:cNvCxnSpPr>
          <p:nvPr/>
        </p:nvCxnSpPr>
        <p:spPr>
          <a:xfrm flipH="1" rot="10800000">
            <a:off x="3114900" y="4168500"/>
            <a:ext cx="117000" cy="41280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Scalability via edge analytics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225225"/>
            <a:ext cx="4379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TW"/>
              <a:t>12,000 users transmitting 1080p video would require a link of 100 gigabits per second; a million users would require a link of 8.5 terabits per second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TW"/>
              <a:t>GigaSight framework</a:t>
            </a:r>
            <a:endParaRPr/>
          </a:p>
          <a:p>
            <a:pPr indent="0" lvl="0" mar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0" l="6643" r="8076" t="0"/>
          <a:stretch/>
        </p:blipFill>
        <p:spPr>
          <a:xfrm>
            <a:off x="5002200" y="1720400"/>
            <a:ext cx="3730451" cy="276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0363" y="367388"/>
            <a:ext cx="5703275" cy="440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Scalability via edge analytics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246150"/>
            <a:ext cx="8520600" cy="3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❏"/>
            </a:pPr>
            <a:r>
              <a:rPr lang="zh-TW"/>
              <a:t>Application in other h</a:t>
            </a:r>
            <a:r>
              <a:rPr lang="zh-TW"/>
              <a:t>igh-data-rate sensors</a:t>
            </a:r>
            <a:endParaRPr/>
          </a:p>
          <a:p>
            <a:pPr indent="-3175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zh-TW" sz="1800"/>
              <a:t>Modern aircraft</a:t>
            </a:r>
            <a:endParaRPr sz="1800"/>
          </a:p>
          <a:p>
            <a:pPr indent="-317500" lvl="2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zh-TW" sz="1800"/>
              <a:t>generate half a terabyte of sensor data during a flight</a:t>
            </a:r>
            <a:endParaRPr sz="1800"/>
          </a:p>
          <a:p>
            <a:pPr indent="-3175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zh-TW" sz="1800"/>
              <a:t>Automobile</a:t>
            </a:r>
            <a:endParaRPr sz="1800"/>
          </a:p>
          <a:p>
            <a:pPr indent="-317500" lvl="2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zh-TW" sz="1800"/>
              <a:t>sensor streams from the engine and other sources</a:t>
            </a:r>
            <a:endParaRPr sz="18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Privacy-policy enforcement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225225"/>
            <a:ext cx="8520600" cy="3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TW"/>
              <a:t>Growing concerns over data privacy arising from IoT system overcentralization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TW"/>
              <a:t>Denatured sensor data</a:t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7850" y="2057700"/>
            <a:ext cx="3470450" cy="26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987" y="262300"/>
            <a:ext cx="6008024" cy="461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050" y="83738"/>
            <a:ext cx="7090350" cy="4976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>
            <p:ph type="title"/>
          </p:nvPr>
        </p:nvSpPr>
        <p:spPr>
          <a:xfrm>
            <a:off x="212800" y="259400"/>
            <a:ext cx="19773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GigaSight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Masking cloud outages</a:t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225225"/>
            <a:ext cx="8520600" cy="3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TW"/>
              <a:t>H</a:t>
            </a:r>
            <a:r>
              <a:rPr lang="zh-TW"/>
              <a:t>ostile environments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TW"/>
              <a:t>A cloudlet can serve as a proxy for the cloud and perform its critical services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Agenda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TW"/>
              <a:t>Background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TW"/>
              <a:t>Introduction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TW"/>
              <a:t>Why edge computing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TW"/>
              <a:t>Challenge and future</a:t>
            </a:r>
            <a:endParaRPr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TW"/>
              <a:t>Conclution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Challenge and Future Work</a:t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TW"/>
              <a:t>The dispersion inherent in edge computing raises the complexity of management considerably.</a:t>
            </a:r>
            <a:endParaRPr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TW"/>
              <a:t>Weaker perimeter security of cloudlets.</a:t>
            </a:r>
            <a:endParaRPr/>
          </a:p>
          <a:p>
            <a:pPr indent="-3175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zh-TW"/>
              <a:t>Tamper-resistant and tamper-evident enclosures, remote surveillance, and Trusted Platform Module–based attestation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TW"/>
              <a:t>Develope deadlock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zh-TW"/>
              <a:t>World Wide Web: killer app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zh-TW"/>
              <a:t>OpenStack++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Conclution</a:t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TW"/>
              <a:t>Three trends lead to emergence of edge computing:</a:t>
            </a:r>
            <a:endParaRPr/>
          </a:p>
          <a:p>
            <a:pPr indent="-3175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zh-TW"/>
              <a:t>S</a:t>
            </a:r>
            <a:r>
              <a:rPr lang="zh-TW"/>
              <a:t>oftware-defined networking (SDN) and the associated concept of network function virtualization (NFV)</a:t>
            </a:r>
            <a:endParaRPr/>
          </a:p>
          <a:p>
            <a:pPr indent="-3175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zh-TW"/>
              <a:t>5G networks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zh-TW"/>
              <a:t>Mobile devices’ improvements are muted by the fundamental challenges of mobility such as weight, size, battery life, and heat dissipation.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TW"/>
              <a:t>Sweet spot: Amplify the capabilities of proximate mobile devices and sensors.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Background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TW"/>
              <a:t>Emergence services using cloud computing: IoT, </a:t>
            </a:r>
            <a:r>
              <a:rPr lang="zh-TW">
                <a:solidFill>
                  <a:srgbClr val="FF0000"/>
                </a:solidFill>
              </a:rPr>
              <a:t>AR,</a:t>
            </a:r>
            <a:r>
              <a:rPr lang="zh-TW"/>
              <a:t> Siri, Google Home, Amazon Alexa…</a:t>
            </a:r>
            <a:endParaRPr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TW"/>
              <a:t>Problem: Delay, Round trip time, Jitter</a:t>
            </a:r>
            <a:endParaRPr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TW"/>
              <a:t>The average round-trip time from 260 global vantage points to their optimal Amazon Elastic Compute Cloud (EC2) instances is 74 ms.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Background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TW"/>
              <a:t>For a human</a:t>
            </a:r>
            <a:endParaRPr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TW"/>
              <a:t>F</a:t>
            </a:r>
            <a:r>
              <a:rPr lang="zh-TW"/>
              <a:t>ace recognition takes 370–620 ms, depending on familiarity.</a:t>
            </a:r>
            <a:endParaRPr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TW"/>
              <a:t>Speech recognition takes 300–450 ms</a:t>
            </a:r>
            <a:endParaRPr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TW"/>
              <a:t>Only 4ms to tell that a sound is a human voice.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❏"/>
            </a:pPr>
            <a:r>
              <a:rPr lang="zh-TW">
                <a:solidFill>
                  <a:srgbClr val="FF0000"/>
                </a:solidFill>
              </a:rPr>
              <a:t>VR applications that use head-tracked systems require latencies of less than 16 ms to achieve perceptual stability.</a:t>
            </a:r>
            <a:endParaRPr>
              <a:solidFill>
                <a:srgbClr val="FF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Background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TW"/>
              <a:t>To mask lack of proximity: A</a:t>
            </a:r>
            <a:r>
              <a:rPr lang="zh-TW"/>
              <a:t> direct fiber connection can achieve low latency and high bandwidth between distant points.</a:t>
            </a:r>
            <a:endParaRPr/>
          </a:p>
          <a:p>
            <a:pPr indent="-3175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zh-TW"/>
              <a:t>Speed of light</a:t>
            </a:r>
            <a:endParaRPr/>
          </a:p>
          <a:p>
            <a:pPr indent="-3175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zh-TW"/>
              <a:t>Queuing and routing delay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TW"/>
              <a:t>Content Delivery Networks (CDNs)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zh-TW"/>
              <a:t>Make content close to user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❏"/>
            </a:pPr>
            <a:r>
              <a:rPr lang="zh-TW">
                <a:solidFill>
                  <a:srgbClr val="FF0000"/>
                </a:solidFill>
              </a:rPr>
              <a:t>Make computing resource close to user</a:t>
            </a:r>
            <a:endParaRPr>
              <a:solidFill>
                <a:srgbClr val="FF0000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TW"/>
              <a:t>What is Edge Computing?</a:t>
            </a:r>
            <a:endParaRPr/>
          </a:p>
          <a:p>
            <a:pPr indent="-3175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zh-TW"/>
              <a:t>Frst articulated in a 2009 article (two level architecture).</a:t>
            </a:r>
            <a:endParaRPr/>
          </a:p>
          <a:p>
            <a:pPr indent="-3175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zh-TW"/>
              <a:t>Edge is any computing and network resource along the path between data sources and cloud data centers(2013).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zh-TW"/>
              <a:t>Computing offload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zh-TW"/>
              <a:t>Data caching/storage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zh-TW"/>
              <a:t>Data processing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zh-TW"/>
              <a:t>IoT management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zh-TW"/>
              <a:t>Privacy protection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TW"/>
              <a:t>Mobile device can do edge computing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❏"/>
            </a:pPr>
            <a:r>
              <a:rPr lang="zh-TW"/>
              <a:t>Cloudlet 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zh-TW"/>
              <a:t>Like CDN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zh-TW"/>
              <a:t>Server placed at the Internet’s edge in close proximity to mobile devices or sensors.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zh-TW"/>
              <a:t>Layer between user and cloud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zh-TW"/>
              <a:t>Process easier task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zh-TW"/>
              <a:t>Training on cloud, using on cloudlet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TW"/>
              <a:t>Akamai, IBM, Amazon...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Why edge computing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Highly responsive cloud services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Scalability via edge analytics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Privacy-policy enforcement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Masking cloud outages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Highly responsive cloud services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25225"/>
            <a:ext cx="8520600" cy="14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TW"/>
              <a:t>An image from the mobile device in Pittsburgh (East United State)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025" y="2163350"/>
            <a:ext cx="8223949" cy="187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1822825" y="1992375"/>
            <a:ext cx="7629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AR</a:t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6372850" y="1992375"/>
            <a:ext cx="22326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Face Recognition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