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35"/>
  </p:notesMasterIdLst>
  <p:sldIdLst>
    <p:sldId id="274" r:id="rId2"/>
    <p:sldId id="275" r:id="rId3"/>
    <p:sldId id="277" r:id="rId4"/>
    <p:sldId id="280" r:id="rId5"/>
    <p:sldId id="281" r:id="rId6"/>
    <p:sldId id="278" r:id="rId7"/>
    <p:sldId id="282" r:id="rId8"/>
    <p:sldId id="283" r:id="rId9"/>
    <p:sldId id="284" r:id="rId10"/>
    <p:sldId id="285" r:id="rId11"/>
    <p:sldId id="268" r:id="rId12"/>
    <p:sldId id="261" r:id="rId13"/>
    <p:sldId id="262" r:id="rId14"/>
    <p:sldId id="257" r:id="rId15"/>
    <p:sldId id="263" r:id="rId16"/>
    <p:sldId id="258" r:id="rId17"/>
    <p:sldId id="259" r:id="rId18"/>
    <p:sldId id="273" r:id="rId19"/>
    <p:sldId id="264" r:id="rId20"/>
    <p:sldId id="265" r:id="rId21"/>
    <p:sldId id="266" r:id="rId22"/>
    <p:sldId id="267" r:id="rId23"/>
    <p:sldId id="269" r:id="rId24"/>
    <p:sldId id="270" r:id="rId25"/>
    <p:sldId id="271" r:id="rId26"/>
    <p:sldId id="272" r:id="rId27"/>
    <p:sldId id="286" r:id="rId28"/>
    <p:sldId id="287" r:id="rId29"/>
    <p:sldId id="288" r:id="rId30"/>
    <p:sldId id="289" r:id="rId31"/>
    <p:sldId id="290" r:id="rId32"/>
    <p:sldId id="291" r:id="rId33"/>
    <p:sldId id="292"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7" autoAdjust="0"/>
    <p:restoredTop sz="73167" autoAdjust="0"/>
  </p:normalViewPr>
  <p:slideViewPr>
    <p:cSldViewPr snapToGrid="0" snapToObjects="1">
      <p:cViewPr varScale="1">
        <p:scale>
          <a:sx n="67" d="100"/>
          <a:sy n="67" d="100"/>
        </p:scale>
        <p:origin x="102" y="54"/>
      </p:cViewPr>
      <p:guideLst/>
    </p:cSldViewPr>
  </p:slideViewPr>
  <p:outlineViewPr>
    <p:cViewPr>
      <p:scale>
        <a:sx n="33" d="100"/>
        <a:sy n="33" d="100"/>
      </p:scale>
      <p:origin x="0" y="-288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D376D-C42D-3B41-B7C1-BD2FCBF69121}" type="datetimeFigureOut">
              <a:rPr kumimoji="1" lang="zh-TW" altLang="en-US" smtClean="0"/>
              <a:t>2018/3/25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1CF50-50BE-EC4D-B048-6F9E57E079E5}" type="slidenum">
              <a:rPr kumimoji="1" lang="zh-TW" altLang="en-US" smtClean="0"/>
              <a:t>‹#›</a:t>
            </a:fld>
            <a:endParaRPr kumimoji="1" lang="zh-TW" altLang="en-US"/>
          </a:p>
        </p:txBody>
      </p:sp>
    </p:spTree>
    <p:extLst>
      <p:ext uri="{BB962C8B-B14F-4D97-AF65-F5344CB8AC3E}">
        <p14:creationId xmlns:p14="http://schemas.microsoft.com/office/powerpoint/2010/main" val="85835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zh.wikipedia.org/wiki/%E5%B5%8C%E5%85%A5%E5%BC%8F%E7%B3%BB%E7%BB%9F" TargetMode="External"/><Relationship Id="rId3" Type="http://schemas.openxmlformats.org/officeDocument/2006/relationships/hyperlink" Target="https://zh.wikipedia.org/wiki/%E8%AE%A1%E7%AE%97%E6%9C%BA" TargetMode="External"/><Relationship Id="rId7" Type="http://schemas.openxmlformats.org/officeDocument/2006/relationships/hyperlink" Target="https://zh.wikipedia.org/wiki/%E4%BA%BA%E5%B7%A5%E6%99%BA%E8%83%BD"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zh.wikipedia.org/wiki/%E4%BA%BA%E6%9C%BA%E4%BA%A4%E4%BA%92" TargetMode="External"/><Relationship Id="rId5" Type="http://schemas.openxmlformats.org/officeDocument/2006/relationships/hyperlink" Target="https://zh.wikipedia.org/w/index.php?title=%E7%A7%BB%E5%8A%A8%E8%AE%A1%E7%AE%97&amp;action=edit&amp;redlink=1" TargetMode="External"/><Relationship Id="rId4" Type="http://schemas.openxmlformats.org/officeDocument/2006/relationships/hyperlink" Target="https://zh.wikipedia.org/wiki/%E5%88%86%E5%B8%83%E5%BC%8F%E8%AE%A1%E7%AE%97" TargetMode="External"/><Relationship Id="rId9" Type="http://schemas.openxmlformats.org/officeDocument/2006/relationships/hyperlink" Target="https://zh.wikipedia.org/w/index.php?title=%E6%84%9F%E7%9F%A5%E7%BD%91%E7%BB%9C&amp;action=edit&amp;redlink=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Millennials Y </a:t>
            </a:r>
            <a:r>
              <a:rPr lang="zh-CN" altLang="en-US" dirty="0" smtClean="0"/>
              <a:t>世代，</a:t>
            </a:r>
            <a:r>
              <a:rPr lang="en-US" altLang="zh-CN" dirty="0" smtClean="0"/>
              <a:t>80</a:t>
            </a:r>
            <a:r>
              <a:rPr lang="zh-CN" altLang="en-US" dirty="0" smtClean="0"/>
              <a:t>后</a:t>
            </a:r>
            <a:r>
              <a:rPr lang="en-US" altLang="zh-CN" dirty="0" smtClean="0"/>
              <a:t>+90</a:t>
            </a:r>
            <a:r>
              <a:rPr lang="zh-CN" altLang="en-US" dirty="0" smtClean="0"/>
              <a:t>后</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3</a:t>
            </a:fld>
            <a:endParaRPr kumimoji="1" lang="zh-TW" altLang="en-US"/>
          </a:p>
        </p:txBody>
      </p:sp>
    </p:spTree>
    <p:extLst>
      <p:ext uri="{BB962C8B-B14F-4D97-AF65-F5344CB8AC3E}">
        <p14:creationId xmlns:p14="http://schemas.microsoft.com/office/powerpoint/2010/main" val="100195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協助實作安控機制的重要元件，在物聯網資料上傳到雲端之前進行</a:t>
            </a:r>
            <a:endParaRPr kumimoji="1" lang="en-US" altLang="zh-TW" dirty="0" smtClean="0"/>
          </a:p>
          <a:p>
            <a:pPr marL="171450" indent="-171450">
              <a:buFont typeface="Arial" charset="0"/>
              <a:buChar char="•"/>
            </a:pPr>
            <a:r>
              <a:rPr kumimoji="1" lang="zh-TW" altLang="en-US" dirty="0" smtClean="0"/>
              <a:t>期待</a:t>
            </a:r>
            <a:r>
              <a:rPr kumimoji="1" lang="en-US" altLang="zh-TW" dirty="0" smtClean="0"/>
              <a:t>mediator</a:t>
            </a:r>
            <a:r>
              <a:rPr kumimoji="1" lang="zh-TW" altLang="en-US" dirty="0" smtClean="0"/>
              <a:t>可以帶來「過濾」資料之外更多元的作用</a:t>
            </a:r>
            <a:endParaRPr kumimoji="1" lang="en-US" altLang="zh-TW" dirty="0" smtClean="0"/>
          </a:p>
          <a:p>
            <a:pPr marL="171450" indent="-171450">
              <a:buFont typeface="Arial" charset="0"/>
              <a:buChar char="•"/>
            </a:pPr>
            <a:r>
              <a:rPr kumimoji="1" lang="zh-TW" altLang="en-US" dirty="0" smtClean="0"/>
              <a:t>基本上 它可以針對單一類別的</a:t>
            </a:r>
            <a:r>
              <a:rPr kumimoji="1" lang="en-US" altLang="zh-TW" dirty="0" smtClean="0"/>
              <a:t>sensor</a:t>
            </a:r>
            <a:r>
              <a:rPr kumimoji="1" lang="zh-TW" altLang="en-US" dirty="0" smtClean="0"/>
              <a:t>操作，或是廣泛套用在多種不同</a:t>
            </a:r>
            <a:r>
              <a:rPr kumimoji="1" lang="en-US" altLang="zh-TW" dirty="0" smtClean="0"/>
              <a:t>sensor</a:t>
            </a:r>
            <a:r>
              <a:rPr kumimoji="1" lang="zh-TW" altLang="en-US" dirty="0" smtClean="0"/>
              <a:t>上</a:t>
            </a:r>
            <a:r>
              <a:rPr kumimoji="1" lang="zh-TW" altLang="en-US" baseline="0" dirty="0" smtClean="0"/>
              <a:t> </a:t>
            </a:r>
            <a:r>
              <a:rPr kumimoji="1" lang="en-US" altLang="zh-TW" baseline="0" dirty="0" smtClean="0"/>
              <a:t>ex</a:t>
            </a:r>
            <a:r>
              <a:rPr kumimoji="1" lang="is-IS" altLang="zh-TW" baseline="0" dirty="0" smtClean="0"/>
              <a:t>…</a:t>
            </a:r>
          </a:p>
          <a:p>
            <a:pPr marL="171450" indent="-171450">
              <a:buFont typeface="Arial" charset="0"/>
              <a:buChar char="•"/>
            </a:pPr>
            <a:r>
              <a:rPr kumimoji="1" lang="zh-TW" altLang="en-US" baseline="0" dirty="0" smtClean="0"/>
              <a:t>因為要能夠處理來自各種</a:t>
            </a:r>
            <a:r>
              <a:rPr kumimoji="1" lang="en-US" altLang="zh-TW" baseline="0" dirty="0" smtClean="0"/>
              <a:t>sensor</a:t>
            </a:r>
            <a:r>
              <a:rPr kumimoji="1" lang="zh-TW" altLang="en-US" baseline="0" dirty="0" smtClean="0"/>
              <a:t>的資料，而這些</a:t>
            </a:r>
            <a:r>
              <a:rPr kumimoji="1" lang="en-US" altLang="zh-TW" baseline="0" dirty="0" smtClean="0"/>
              <a:t>sensor</a:t>
            </a:r>
            <a:r>
              <a:rPr kumimoji="1" lang="zh-TW" altLang="en-US" baseline="0" dirty="0" smtClean="0"/>
              <a:t>可能因為來自不同製造商、或是感測不同東西所以導致資料格式不同，所以這個架構做了一個</a:t>
            </a:r>
            <a:r>
              <a:rPr kumimoji="1" lang="en-US" altLang="zh-TW" baseline="0" dirty="0" smtClean="0"/>
              <a:t>conversion</a:t>
            </a:r>
            <a:r>
              <a:rPr kumimoji="1" lang="zh-TW" altLang="en-US" baseline="0" dirty="0" smtClean="0"/>
              <a:t> </a:t>
            </a:r>
            <a:r>
              <a:rPr kumimoji="1" lang="en-US" altLang="zh-TW" baseline="0" dirty="0" smtClean="0"/>
              <a:t>layer</a:t>
            </a:r>
            <a:r>
              <a:rPr kumimoji="1" lang="zh-TW" altLang="en-US" baseline="0" dirty="0" smtClean="0"/>
              <a:t>來整合這些來自不同地方的</a:t>
            </a:r>
            <a:r>
              <a:rPr kumimoji="1" lang="en-US" altLang="zh-TW" baseline="0" dirty="0" smtClean="0"/>
              <a:t>data</a:t>
            </a:r>
            <a:endParaRPr kumimoji="1" lang="is-IS" altLang="zh-TW"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(e.g. video denaturing) being allowed for some apps or services, but not others.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TW" altLang="en-US" sz="1200" kern="1200" dirty="0" smtClean="0">
                <a:solidFill>
                  <a:schemeClr val="tx1"/>
                </a:solidFill>
                <a:effectLst/>
                <a:latin typeface="+mn-lt"/>
                <a:ea typeface="+mn-ea"/>
                <a:cs typeface="+mn-cs"/>
              </a:rPr>
              <a:t>使用者可以簡單地控制自己隱私的權限，比如讓</a:t>
            </a:r>
            <a:r>
              <a:rPr lang="en-US" altLang="zh-TW" sz="1200" kern="1200" dirty="0" smtClean="0">
                <a:solidFill>
                  <a:schemeClr val="tx1"/>
                </a:solidFill>
                <a:effectLst/>
                <a:latin typeface="+mn-lt"/>
                <a:ea typeface="+mn-ea"/>
                <a:cs typeface="+mn-cs"/>
              </a:rPr>
              <a:t>A</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app</a:t>
            </a:r>
            <a:r>
              <a:rPr lang="zh-TW" altLang="en-US" sz="1200" kern="1200" dirty="0" smtClean="0">
                <a:solidFill>
                  <a:schemeClr val="tx1"/>
                </a:solidFill>
                <a:effectLst/>
                <a:latin typeface="+mn-lt"/>
                <a:ea typeface="+mn-ea"/>
                <a:cs typeface="+mn-cs"/>
              </a:rPr>
              <a:t>全部權限 但</a:t>
            </a:r>
            <a:r>
              <a:rPr lang="en-US" altLang="zh-TW" sz="1200" kern="1200" dirty="0" smtClean="0">
                <a:solidFill>
                  <a:schemeClr val="tx1"/>
                </a:solidFill>
                <a:effectLst/>
                <a:latin typeface="+mn-lt"/>
                <a:ea typeface="+mn-ea"/>
                <a:cs typeface="+mn-cs"/>
              </a:rPr>
              <a:t>B</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app</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denature</a:t>
            </a:r>
            <a:r>
              <a:rPr lang="zh-TW" altLang="en-US" sz="1200" kern="1200" dirty="0" smtClean="0">
                <a:solidFill>
                  <a:schemeClr val="tx1"/>
                </a:solidFill>
                <a:effectLst/>
                <a:latin typeface="+mn-lt"/>
                <a:ea typeface="+mn-ea"/>
                <a:cs typeface="+mn-cs"/>
              </a:rPr>
              <a:t>過後</a:t>
            </a:r>
            <a:endParaRPr lang="en-US" altLang="zh-TW" dirty="0" smtClean="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16</a:t>
            </a:fld>
            <a:endParaRPr kumimoji="1" lang="zh-TW" altLang="en-US"/>
          </a:p>
        </p:txBody>
      </p:sp>
    </p:spTree>
    <p:extLst>
      <p:ext uri="{BB962C8B-B14F-4D97-AF65-F5344CB8AC3E}">
        <p14:creationId xmlns:p14="http://schemas.microsoft.com/office/powerpoint/2010/main" val="63275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However, in a </a:t>
            </a:r>
            <a:r>
              <a:rPr lang="en-US" altLang="zh-TW" sz="1200" u="sng" kern="1200" dirty="0" smtClean="0">
                <a:solidFill>
                  <a:srgbClr val="FF0000"/>
                </a:solidFill>
                <a:effectLst/>
                <a:latin typeface="+mn-lt"/>
                <a:ea typeface="+mn-ea"/>
                <a:cs typeface="+mn-cs"/>
              </a:rPr>
              <a:t>high-trust deployment</a:t>
            </a:r>
            <a:r>
              <a:rPr lang="en-US" altLang="zh-TW" sz="1200" kern="1200" dirty="0" smtClean="0">
                <a:solidFill>
                  <a:schemeClr val="tx1"/>
                </a:solidFill>
                <a:effectLst/>
                <a:latin typeface="+mn-lt"/>
                <a:ea typeface="+mn-ea"/>
                <a:cs typeface="+mn-cs"/>
              </a:rPr>
              <a:t>, a lighter-weight container such as Docker may be used instead of a VM for encapsulation.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 solving the scalability problem that metro-area networks will face when their input data rates reach excessive volumes due to the proliferation of video capture devices. </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17</a:t>
            </a:fld>
            <a:endParaRPr kumimoji="1" lang="zh-TW" altLang="en-US"/>
          </a:p>
        </p:txBody>
      </p:sp>
    </p:spTree>
    <p:extLst>
      <p:ext uri="{BB962C8B-B14F-4D97-AF65-F5344CB8AC3E}">
        <p14:creationId xmlns:p14="http://schemas.microsoft.com/office/powerpoint/2010/main" val="75952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However, in a </a:t>
            </a:r>
            <a:r>
              <a:rPr lang="en-US" altLang="zh-TW" sz="1200" u="sng" kern="1200" dirty="0" smtClean="0">
                <a:solidFill>
                  <a:srgbClr val="FF0000"/>
                </a:solidFill>
                <a:effectLst/>
                <a:latin typeface="+mn-lt"/>
                <a:ea typeface="+mn-ea"/>
                <a:cs typeface="+mn-cs"/>
              </a:rPr>
              <a:t>high-trust deployment</a:t>
            </a:r>
            <a:r>
              <a:rPr lang="en-US" altLang="zh-TW" sz="1200" kern="1200" dirty="0" smtClean="0">
                <a:solidFill>
                  <a:schemeClr val="tx1"/>
                </a:solidFill>
                <a:effectLst/>
                <a:latin typeface="+mn-lt"/>
                <a:ea typeface="+mn-ea"/>
                <a:cs typeface="+mn-cs"/>
              </a:rPr>
              <a:t>, a lighter-weight container such as Docker may be used instead of a VM for encapsulation.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 solving the scalability problem that metro-area networks will face when their input data rates reach excessive volumes due to the proliferation of video capture devices. </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18</a:t>
            </a:fld>
            <a:endParaRPr kumimoji="1" lang="zh-TW" altLang="en-US"/>
          </a:p>
        </p:txBody>
      </p:sp>
    </p:spTree>
    <p:extLst>
      <p:ext uri="{BB962C8B-B14F-4D97-AF65-F5344CB8AC3E}">
        <p14:creationId xmlns:p14="http://schemas.microsoft.com/office/powerpoint/2010/main" val="171297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lang="en-US" altLang="zh-TW" dirty="0" smtClean="0"/>
              <a:t>then there is little for the user to gain in terms of privacy guarantees – they would still have to place total trust in the integrity of these </a:t>
            </a:r>
            <a:r>
              <a:rPr lang="en-US" altLang="zh-TW" dirty="0" err="1" smtClean="0"/>
              <a:t>organisations’</a:t>
            </a:r>
            <a:r>
              <a:rPr lang="en-US" altLang="zh-TW" dirty="0" smtClean="0"/>
              <a:t> solutions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dirty="0" smtClean="0"/>
              <a:t>in much the same way as virus checking software is produced today. </a:t>
            </a:r>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19</a:t>
            </a:fld>
            <a:endParaRPr kumimoji="1" lang="zh-TW" altLang="en-US"/>
          </a:p>
        </p:txBody>
      </p:sp>
    </p:spTree>
    <p:extLst>
      <p:ext uri="{BB962C8B-B14F-4D97-AF65-F5344CB8AC3E}">
        <p14:creationId xmlns:p14="http://schemas.microsoft.com/office/powerpoint/2010/main" val="146461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leakage of private data when a service provider is hacked, rogue employees, one company selling data to another who in turn exposes it, communications eavesdropping when insufficient encryption is used [19], or if data gets subpoenaed. Privacy incidents can also occur when a company’s transparency in their privacy policy poorly communicates what data is collected [20].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APIs</a:t>
            </a:r>
            <a:r>
              <a:rPr lang="zh-TW" altLang="en-US" sz="1200" kern="1200" baseline="0" dirty="0" smtClean="0">
                <a:solidFill>
                  <a:schemeClr val="tx1"/>
                </a:solidFill>
                <a:effectLst/>
                <a:latin typeface="+mn-lt"/>
                <a:ea typeface="+mn-ea"/>
                <a:cs typeface="+mn-cs"/>
              </a:rPr>
              <a:t> </a:t>
            </a:r>
            <a:r>
              <a:rPr lang="zh-TW" altLang="en-US" sz="1200" kern="1200" baseline="0" dirty="0" smtClean="0">
                <a:solidFill>
                  <a:schemeClr val="tx1"/>
                </a:solidFill>
                <a:effectLst/>
                <a:latin typeface="+mn-lt"/>
                <a:ea typeface="+mn-ea"/>
                <a:cs typeface="+mn-cs"/>
                <a:sym typeface="Wingdings"/>
              </a:rPr>
              <a:t> </a:t>
            </a:r>
            <a:r>
              <a:rPr lang="en-US" altLang="zh-TW" sz="1200" kern="1200" dirty="0" smtClean="0">
                <a:solidFill>
                  <a:schemeClr val="tx1"/>
                </a:solidFill>
                <a:effectLst/>
                <a:latin typeface="+mn-lt"/>
                <a:ea typeface="+mn-ea"/>
                <a:cs typeface="+mn-cs"/>
              </a:rPr>
              <a:t>they wouldn’t need to implement functionality such as denaturing, data aggregation, and policy enforcement, themselves. </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20</a:t>
            </a:fld>
            <a:endParaRPr kumimoji="1" lang="zh-TW" altLang="en-US"/>
          </a:p>
        </p:txBody>
      </p:sp>
    </p:spTree>
    <p:extLst>
      <p:ext uri="{BB962C8B-B14F-4D97-AF65-F5344CB8AC3E}">
        <p14:creationId xmlns:p14="http://schemas.microsoft.com/office/powerpoint/2010/main" val="903158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TW" altLang="en-US" sz="1200" kern="1200" dirty="0" smtClean="0">
                <a:solidFill>
                  <a:schemeClr val="tx1"/>
                </a:solidFill>
                <a:effectLst/>
                <a:latin typeface="+mn-lt"/>
                <a:ea typeface="+mn-ea"/>
                <a:cs typeface="+mn-cs"/>
              </a:rPr>
              <a:t>每個</a:t>
            </a:r>
            <a:r>
              <a:rPr lang="en-US" altLang="zh-TW" sz="1200" kern="1200" dirty="0" smtClean="0">
                <a:solidFill>
                  <a:schemeClr val="tx1"/>
                </a:solidFill>
                <a:effectLst/>
                <a:latin typeface="+mn-lt"/>
                <a:ea typeface="+mn-ea"/>
                <a:cs typeface="+mn-cs"/>
              </a:rPr>
              <a:t>mediator</a:t>
            </a:r>
            <a:r>
              <a:rPr lang="zh-TW" altLang="en-US" sz="1200" kern="1200" dirty="0" smtClean="0">
                <a:solidFill>
                  <a:schemeClr val="tx1"/>
                </a:solidFill>
                <a:effectLst/>
                <a:latin typeface="+mn-lt"/>
                <a:ea typeface="+mn-ea"/>
                <a:cs typeface="+mn-cs"/>
              </a:rPr>
              <a:t>僅能存取自己負責的</a:t>
            </a:r>
            <a:r>
              <a:rPr lang="en-US" altLang="zh-TW" sz="1200" kern="1200" dirty="0" smtClean="0">
                <a:solidFill>
                  <a:schemeClr val="tx1"/>
                </a:solidFill>
                <a:effectLst/>
                <a:latin typeface="+mn-lt"/>
                <a:ea typeface="+mn-ea"/>
                <a:cs typeface="+mn-cs"/>
              </a:rPr>
              <a:t>sensor</a:t>
            </a:r>
            <a:r>
              <a:rPr lang="zh-TW" altLang="en-US" sz="1200" kern="1200" dirty="0" smtClean="0">
                <a:solidFill>
                  <a:schemeClr val="tx1"/>
                </a:solidFill>
                <a:effectLst/>
                <a:latin typeface="+mn-lt"/>
                <a:ea typeface="+mn-ea"/>
                <a:cs typeface="+mn-cs"/>
              </a:rPr>
              <a:t>的資料，無法存取所有在</a:t>
            </a:r>
            <a:r>
              <a:rPr lang="en-US" altLang="zh-TW" sz="1200" kern="1200" dirty="0" smtClean="0">
                <a:solidFill>
                  <a:schemeClr val="tx1"/>
                </a:solidFill>
                <a:effectLst/>
                <a:latin typeface="+mn-lt"/>
                <a:ea typeface="+mn-ea"/>
                <a:cs typeface="+mn-cs"/>
              </a:rPr>
              <a:t>cloudlet</a:t>
            </a:r>
            <a:r>
              <a:rPr lang="zh-TW" altLang="en-US" sz="1200" kern="1200" dirty="0" smtClean="0">
                <a:solidFill>
                  <a:schemeClr val="tx1"/>
                </a:solidFill>
                <a:effectLst/>
                <a:latin typeface="+mn-lt"/>
                <a:ea typeface="+mn-ea"/>
                <a:cs typeface="+mn-cs"/>
              </a:rPr>
              <a:t>上，就算遭到攻擊，也可以將傷害降到最低，不去影響到其他</a:t>
            </a:r>
            <a:r>
              <a:rPr lang="en-US" altLang="zh-TW" sz="1200" kern="1200" dirty="0" smtClean="0">
                <a:solidFill>
                  <a:schemeClr val="tx1"/>
                </a:solidFill>
                <a:effectLst/>
                <a:latin typeface="+mn-lt"/>
                <a:ea typeface="+mn-ea"/>
                <a:cs typeface="+mn-cs"/>
              </a:rPr>
              <a:t>mediator</a:t>
            </a:r>
            <a:r>
              <a:rPr lang="zh-TW" altLang="en-US" sz="1200" kern="1200" dirty="0" smtClean="0">
                <a:solidFill>
                  <a:schemeClr val="tx1"/>
                </a:solidFill>
                <a:effectLst/>
                <a:latin typeface="+mn-lt"/>
                <a:ea typeface="+mn-ea"/>
                <a:cs typeface="+mn-cs"/>
              </a:rPr>
              <a:t>期他單元</a:t>
            </a:r>
            <a:endParaRPr lang="en-US" altLang="zh-TW"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TW" altLang="en-US" sz="1200" kern="1200" dirty="0" smtClean="0">
                <a:solidFill>
                  <a:schemeClr val="tx1"/>
                </a:solidFill>
                <a:effectLst/>
                <a:latin typeface="+mn-lt"/>
                <a:ea typeface="+mn-ea"/>
                <a:cs typeface="+mn-cs"/>
              </a:rPr>
              <a:t>還有原始資料的應用。因為資料經過</a:t>
            </a:r>
            <a:r>
              <a:rPr lang="en-US" altLang="zh-TW" sz="1200" kern="1200" dirty="0" smtClean="0">
                <a:solidFill>
                  <a:schemeClr val="tx1"/>
                </a:solidFill>
                <a:effectLst/>
                <a:latin typeface="+mn-lt"/>
                <a:ea typeface="+mn-ea"/>
                <a:cs typeface="+mn-cs"/>
              </a:rPr>
              <a:t>mediator</a:t>
            </a:r>
            <a:r>
              <a:rPr lang="zh-TW" altLang="en-US" sz="1200" kern="1200" dirty="0" smtClean="0">
                <a:solidFill>
                  <a:schemeClr val="tx1"/>
                </a:solidFill>
                <a:effectLst/>
                <a:latin typeface="+mn-lt"/>
                <a:ea typeface="+mn-ea"/>
                <a:cs typeface="+mn-cs"/>
              </a:rPr>
              <a:t>，會根據用戶制定的規則轉變成特徵值傳出去，因此原始的資料可以立即被刪除，但是也可以繼續留存在</a:t>
            </a:r>
            <a:r>
              <a:rPr lang="en-US" altLang="zh-TW" sz="1200" kern="1200" dirty="0" smtClean="0">
                <a:solidFill>
                  <a:schemeClr val="tx1"/>
                </a:solidFill>
                <a:effectLst/>
                <a:latin typeface="+mn-lt"/>
                <a:ea typeface="+mn-ea"/>
                <a:cs typeface="+mn-cs"/>
              </a:rPr>
              <a:t>cloudlet</a:t>
            </a:r>
            <a:r>
              <a:rPr lang="zh-TW" altLang="en-US" sz="1200" kern="1200" dirty="0" smtClean="0">
                <a:solidFill>
                  <a:schemeClr val="tx1"/>
                </a:solidFill>
                <a:effectLst/>
                <a:latin typeface="+mn-lt"/>
                <a:ea typeface="+mn-ea"/>
                <a:cs typeface="+mn-cs"/>
              </a:rPr>
              <a:t>中以備不時之需，比如說有小偷闖進家裡需要吊監視器的時候</a:t>
            </a:r>
            <a:endParaRPr lang="en-US" altLang="zh-TW"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TW" altLang="en-US" sz="1200" kern="1200" dirty="0" smtClean="0">
                <a:solidFill>
                  <a:schemeClr val="tx1"/>
                </a:solidFill>
                <a:effectLst/>
                <a:latin typeface="+mn-lt"/>
                <a:ea typeface="+mn-ea"/>
                <a:cs typeface="+mn-cs"/>
              </a:rPr>
              <a:t>可以根據需求，透過</a:t>
            </a:r>
            <a:r>
              <a:rPr lang="en-US" altLang="zh-TW" sz="1200" kern="1200" dirty="0" smtClean="0">
                <a:solidFill>
                  <a:schemeClr val="tx1"/>
                </a:solidFill>
                <a:effectLst/>
                <a:latin typeface="+mn-lt"/>
                <a:ea typeface="+mn-ea"/>
                <a:cs typeface="+mn-cs"/>
              </a:rPr>
              <a:t>mediator</a:t>
            </a:r>
            <a:r>
              <a:rPr lang="zh-TW" altLang="en-US" sz="1200" kern="1200" dirty="0" smtClean="0">
                <a:solidFill>
                  <a:schemeClr val="tx1"/>
                </a:solidFill>
                <a:effectLst/>
                <a:latin typeface="+mn-lt"/>
                <a:ea typeface="+mn-ea"/>
                <a:cs typeface="+mn-cs"/>
              </a:rPr>
              <a:t>安全地用隨機生成的私鑰解密</a:t>
            </a:r>
            <a:endParaRPr lang="en-US" altLang="zh-TW" sz="1200" kern="1200" dirty="0" smtClean="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21</a:t>
            </a:fld>
            <a:endParaRPr kumimoji="1" lang="zh-TW" altLang="en-US"/>
          </a:p>
        </p:txBody>
      </p:sp>
    </p:spTree>
    <p:extLst>
      <p:ext uri="{BB962C8B-B14F-4D97-AF65-F5344CB8AC3E}">
        <p14:creationId xmlns:p14="http://schemas.microsoft.com/office/powerpoint/2010/main" val="166441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用戶與</a:t>
            </a:r>
            <a:r>
              <a:rPr kumimoji="1" lang="en-US" altLang="zh-TW" dirty="0" smtClean="0"/>
              <a:t>mediator</a:t>
            </a:r>
            <a:r>
              <a:rPr kumimoji="1" lang="zh-TW" altLang="en-US" dirty="0" smtClean="0"/>
              <a:t>溝通的方式</a:t>
            </a:r>
            <a:endParaRPr kumimoji="1" lang="en-US" altLang="zh-TW" dirty="0" smtClean="0"/>
          </a:p>
          <a:p>
            <a:pPr marL="171450" indent="-171450">
              <a:buFont typeface="Arial" charset="0"/>
              <a:buChar char="•"/>
            </a:pPr>
            <a:r>
              <a:rPr kumimoji="1" lang="zh-TW" altLang="en-US" dirty="0" smtClean="0"/>
              <a:t>這邊作者提到</a:t>
            </a:r>
            <a:r>
              <a:rPr kumimoji="1" lang="en-US" altLang="zh-TW" dirty="0" err="1" smtClean="0"/>
              <a:t>UbiComp</a:t>
            </a:r>
            <a:r>
              <a:rPr kumimoji="1" lang="zh-TW" altLang="en-US" dirty="0" smtClean="0"/>
              <a:t>這個名詞，普及計算，</a:t>
            </a:r>
            <a:r>
              <a:rPr lang="zh-TW" altLang="en-US" sz="1200" b="0" i="0" kern="1200" dirty="0" smtClean="0">
                <a:solidFill>
                  <a:schemeClr val="tx1"/>
                </a:solidFill>
                <a:effectLst/>
                <a:latin typeface="+mn-lt"/>
                <a:ea typeface="+mn-ea"/>
                <a:cs typeface="+mn-cs"/>
              </a:rPr>
              <a:t>是一個強調和環境融為一體的計算概念，</a:t>
            </a:r>
            <a:r>
              <a:rPr lang="zh-TW" altLang="en-US" sz="1200" b="0" i="0" u="sng" strike="noStrike" kern="1200" dirty="0" smtClean="0">
                <a:solidFill>
                  <a:schemeClr val="tx1"/>
                </a:solidFill>
                <a:effectLst/>
                <a:latin typeface="+mn-lt"/>
                <a:ea typeface="+mn-ea"/>
                <a:cs typeface="+mn-cs"/>
                <a:hlinkClick r:id="rId3" tooltip="電腦"/>
              </a:rPr>
              <a:t>電腦</a:t>
            </a:r>
            <a:r>
              <a:rPr lang="zh-TW" altLang="en-US" sz="1200" b="0" i="0" kern="1200" dirty="0" smtClean="0">
                <a:solidFill>
                  <a:schemeClr val="tx1"/>
                </a:solidFill>
                <a:effectLst/>
                <a:latin typeface="+mn-lt"/>
                <a:ea typeface="+mn-ea"/>
                <a:cs typeface="+mn-cs"/>
              </a:rPr>
              <a:t>本身則從人們的視線裡消失。在普及計算的模式下，人們能夠在任何時間、任何地點、以任何方式進行資訊的擷取與處理。涉及研究範圍很廣，包括</a:t>
            </a:r>
            <a:r>
              <a:rPr lang="zh-TW" altLang="en-US" sz="1200" b="0" i="0" u="none" strike="noStrike" kern="1200" dirty="0" smtClean="0">
                <a:solidFill>
                  <a:schemeClr val="tx1"/>
                </a:solidFill>
                <a:effectLst/>
                <a:latin typeface="+mn-lt"/>
                <a:ea typeface="+mn-ea"/>
                <a:cs typeface="+mn-cs"/>
                <a:hlinkClick r:id="rId4" tooltip="分布式計算"/>
              </a:rPr>
              <a:t>分散式計算</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5" tooltip="行動計算（頁面不存在）"/>
              </a:rPr>
              <a:t>行動計算</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6" tooltip="人機互動"/>
              </a:rPr>
              <a:t>人機互動</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7" tooltip="人工智慧"/>
              </a:rPr>
              <a:t>人工智慧</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8" tooltip="嵌入式系統"/>
              </a:rPr>
              <a:t>嵌入式系統</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9" tooltip="感知網路（頁面不存在）"/>
              </a:rPr>
              <a:t>感知網路</a:t>
            </a:r>
            <a:r>
              <a:rPr lang="zh-TW" altLang="en-US" sz="1200" b="0" i="0" kern="1200" dirty="0" smtClean="0">
                <a:solidFill>
                  <a:schemeClr val="tx1"/>
                </a:solidFill>
                <a:effectLst/>
                <a:latin typeface="+mn-lt"/>
                <a:ea typeface="+mn-ea"/>
                <a:cs typeface="+mn-cs"/>
              </a:rPr>
              <a:t>等多方面技術的融合。</a:t>
            </a:r>
            <a:endParaRPr lang="en-US" altLang="zh-TW" sz="1200" b="0" i="0" kern="1200" dirty="0" smtClean="0">
              <a:solidFill>
                <a:schemeClr val="tx1"/>
              </a:solidFill>
              <a:effectLst/>
              <a:latin typeface="+mn-lt"/>
              <a:ea typeface="+mn-ea"/>
              <a:cs typeface="+mn-cs"/>
            </a:endParaRPr>
          </a:p>
          <a:p>
            <a:pPr marL="171450" indent="-171450">
              <a:buFont typeface="Arial" charset="0"/>
              <a:buChar char="•"/>
            </a:pPr>
            <a:r>
              <a:rPr kumimoji="1" lang="en-US" altLang="zh-TW" b="0" dirty="0" smtClean="0">
                <a:solidFill>
                  <a:schemeClr val="tx1"/>
                </a:solidFill>
              </a:rPr>
              <a:t>Myles:</a:t>
            </a:r>
            <a:r>
              <a:rPr kumimoji="1" lang="zh-TW" altLang="en-US" b="0" baseline="0" dirty="0" smtClean="0">
                <a:solidFill>
                  <a:schemeClr val="tx1"/>
                </a:solidFill>
              </a:rPr>
              <a:t> </a:t>
            </a:r>
            <a:r>
              <a:rPr kumimoji="1" lang="zh-TW" altLang="en-US" b="0" dirty="0" smtClean="0">
                <a:solidFill>
                  <a:schemeClr val="tx1"/>
                </a:solidFill>
              </a:rPr>
              <a:t>應用程式提交也包含隱私策略的</a:t>
            </a:r>
            <a:r>
              <a:rPr kumimoji="1" lang="en-US" altLang="zh-TW" b="0" dirty="0" err="1" smtClean="0">
                <a:solidFill>
                  <a:schemeClr val="tx1"/>
                </a:solidFill>
              </a:rPr>
              <a:t>rq</a:t>
            </a:r>
            <a:r>
              <a:rPr kumimoji="1" lang="zh-TW" altLang="en-US" b="0" dirty="0" smtClean="0">
                <a:solidFill>
                  <a:schemeClr val="tx1"/>
                </a:solidFill>
              </a:rPr>
              <a:t>，然後用戶的驗證器會去看這個應用程式所要求的資料是否可以被存取，以及是否需要進行任何轉換、減少數據的粒度。</a:t>
            </a:r>
            <a:endParaRPr kumimoji="1" lang="en-US" altLang="zh-TW" b="0" dirty="0" smtClean="0">
              <a:solidFill>
                <a:schemeClr val="tx1"/>
              </a:solidFill>
            </a:endParaRPr>
          </a:p>
          <a:p>
            <a:pPr marL="171450" indent="-171450">
              <a:buFont typeface="Arial" charset="0"/>
              <a:buChar char="•"/>
            </a:pPr>
            <a:r>
              <a:rPr kumimoji="1" lang="en-US" altLang="zh-TW" b="0" dirty="0" smtClean="0">
                <a:solidFill>
                  <a:schemeClr val="tx1"/>
                </a:solidFill>
              </a:rPr>
              <a:t>Rei:</a:t>
            </a:r>
            <a:r>
              <a:rPr kumimoji="1" lang="zh-TW" altLang="en-US" b="0" dirty="0" smtClean="0">
                <a:solidFill>
                  <a:schemeClr val="tx1"/>
                </a:solidFill>
              </a:rPr>
              <a:t> 權限（實體完成某項動作要有的許可），禁止（也就是明確指出哪些實體不能存取資料），義務（實體必須執行的操作）以及免除（豁免</a:t>
            </a:r>
            <a:r>
              <a:rPr kumimoji="1" lang="en-US" altLang="zh-TW" b="0" dirty="0" smtClean="0">
                <a:solidFill>
                  <a:schemeClr val="tx1"/>
                </a:solidFill>
              </a:rPr>
              <a:t>—</a:t>
            </a:r>
            <a:r>
              <a:rPr kumimoji="1" lang="zh-TW" altLang="en-US" b="0" dirty="0" smtClean="0">
                <a:solidFill>
                  <a:schemeClr val="tx1"/>
                </a:solidFill>
              </a:rPr>
              <a:t>免除某些實體的義務）。</a:t>
            </a:r>
            <a:endParaRPr kumimoji="1" lang="zh-TW" altLang="en-US" b="0" dirty="0">
              <a:solidFill>
                <a:schemeClr val="tx1"/>
              </a:solidFill>
            </a:endParaRPr>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22</a:t>
            </a:fld>
            <a:endParaRPr kumimoji="1" lang="zh-TW" altLang="en-US"/>
          </a:p>
        </p:txBody>
      </p:sp>
    </p:spTree>
    <p:extLst>
      <p:ext uri="{BB962C8B-B14F-4D97-AF65-F5344CB8AC3E}">
        <p14:creationId xmlns:p14="http://schemas.microsoft.com/office/powerpoint/2010/main" val="1277286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b="0" dirty="0" smtClean="0">
                <a:solidFill>
                  <a:schemeClr val="tx1"/>
                </a:solidFill>
              </a:rPr>
              <a:t>對於在物聯網上擴增的應用仍須探究</a:t>
            </a:r>
            <a:endParaRPr kumimoji="1" lang="zh-TW" altLang="en-US" b="0" dirty="0">
              <a:solidFill>
                <a:schemeClr val="tx1"/>
              </a:solidFill>
            </a:endParaRPr>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23</a:t>
            </a:fld>
            <a:endParaRPr kumimoji="1" lang="zh-TW" altLang="en-US"/>
          </a:p>
        </p:txBody>
      </p:sp>
    </p:spTree>
    <p:extLst>
      <p:ext uri="{BB962C8B-B14F-4D97-AF65-F5344CB8AC3E}">
        <p14:creationId xmlns:p14="http://schemas.microsoft.com/office/powerpoint/2010/main" val="14550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在擴增時會遇到兩大難題</a:t>
            </a:r>
            <a:endParaRPr kumimoji="1" lang="en-US" altLang="zh-TW" dirty="0" smtClean="0"/>
          </a:p>
          <a:p>
            <a:pPr marL="685800" lvl="1" indent="-228600">
              <a:buFont typeface="+mj-lt"/>
              <a:buAutoNum type="arabicPeriod"/>
            </a:pPr>
            <a:r>
              <a:rPr kumimoji="1" lang="zh-TW" altLang="en-US" dirty="0" smtClean="0"/>
              <a:t>有太多需要去設定權限的</a:t>
            </a:r>
            <a:r>
              <a:rPr kumimoji="1" lang="en-US" altLang="zh-TW" dirty="0" smtClean="0"/>
              <a:t>sensor</a:t>
            </a:r>
            <a:r>
              <a:rPr kumimoji="1" lang="zh-TW" altLang="en-US" dirty="0" smtClean="0"/>
              <a:t>和服務，而每當使用一個新服務就要設定一次權限是一個非常麻煩的做法，直接設定</a:t>
            </a:r>
            <a:r>
              <a:rPr kumimoji="1" lang="en-US" altLang="zh-TW" dirty="0" smtClean="0"/>
              <a:t>sensor</a:t>
            </a:r>
            <a:r>
              <a:rPr kumimoji="1" lang="zh-TW" altLang="en-US" dirty="0" smtClean="0"/>
              <a:t>擷取資料的權限會相對容易一些，但還是十分麻煩、有待探究</a:t>
            </a:r>
            <a:endParaRPr kumimoji="1" lang="en-US" altLang="zh-TW"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kern="1200" dirty="0" smtClean="0">
                <a:solidFill>
                  <a:schemeClr val="tx1"/>
                </a:solidFill>
                <a:effectLst/>
                <a:latin typeface="+mn-lt"/>
                <a:ea typeface="+mn-ea"/>
                <a:cs typeface="+mn-cs"/>
              </a:rPr>
              <a:t>ex, a home owner may be willing to share detailed data with their energy supplier (for the purpose of improving the provided service or managing billing), but may only wish to share summarizations with a local government or third-party application. </a:t>
            </a:r>
            <a:endParaRPr lang="en-US" altLang="zh-TW" dirty="0" smtClean="0"/>
          </a:p>
          <a:p>
            <a:pPr marL="685800" lvl="1" indent="-228600">
              <a:buFont typeface="+mj-lt"/>
              <a:buAutoNum type="arabicPeriod"/>
            </a:pPr>
            <a:endParaRPr kumimoji="1" lang="en-US" altLang="zh-TW" dirty="0" smtClean="0"/>
          </a:p>
          <a:p>
            <a:pPr marL="685800" lvl="1" indent="-228600">
              <a:buFont typeface="+mj-lt"/>
              <a:buAutoNum type="arabicPeriod"/>
            </a:pPr>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24</a:t>
            </a:fld>
            <a:endParaRPr kumimoji="1" lang="zh-TW" altLang="en-US"/>
          </a:p>
        </p:txBody>
      </p:sp>
    </p:spTree>
    <p:extLst>
      <p:ext uri="{BB962C8B-B14F-4D97-AF65-F5344CB8AC3E}">
        <p14:creationId xmlns:p14="http://schemas.microsoft.com/office/powerpoint/2010/main" val="175820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除了以</a:t>
            </a:r>
            <a:r>
              <a:rPr kumimoji="1" lang="en-US" altLang="zh-TW" dirty="0" smtClean="0"/>
              <a:t>mediator</a:t>
            </a:r>
            <a:r>
              <a:rPr kumimoji="1" lang="zh-TW" altLang="en-US" dirty="0" smtClean="0"/>
              <a:t> 為隱私政策的單位之外，用戶也應該定期維護隱私政策，來因應新的應用程式、新的服務或是根據使用習慣和作息進行調整。</a:t>
            </a:r>
            <a:endParaRPr kumimoji="1" lang="en-US" altLang="zh-TW" dirty="0" smtClean="0"/>
          </a:p>
          <a:p>
            <a:pPr marL="171450" indent="-171450">
              <a:buFont typeface="Arial" charset="0"/>
              <a:buChar char="•"/>
            </a:pPr>
            <a:r>
              <a:rPr kumimoji="1" lang="zh-TW" altLang="en-US" dirty="0" smtClean="0"/>
              <a:t>現有的文獻建議以兩種做法提升用戶維護隱私這側的意願</a:t>
            </a:r>
            <a:endParaRPr kumimoji="1" lang="en-US" altLang="zh-TW" dirty="0" smtClean="0"/>
          </a:p>
          <a:p>
            <a:pPr marL="685800" lvl="1" indent="-228600">
              <a:buFont typeface="+mj-lt"/>
              <a:buAutoNum type="arabicPeriod"/>
            </a:pPr>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25</a:t>
            </a:fld>
            <a:endParaRPr kumimoji="1" lang="zh-TW" altLang="en-US"/>
          </a:p>
        </p:txBody>
      </p:sp>
    </p:spTree>
    <p:extLst>
      <p:ext uri="{BB962C8B-B14F-4D97-AF65-F5344CB8AC3E}">
        <p14:creationId xmlns:p14="http://schemas.microsoft.com/office/powerpoint/2010/main" val="26529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如圖就是</a:t>
            </a:r>
            <a:r>
              <a:rPr lang="en-US" altLang="zh-CN" dirty="0" smtClean="0"/>
              <a:t>denaturing</a:t>
            </a:r>
            <a:r>
              <a:rPr lang="zh-CN" altLang="en-US" dirty="0" smtClean="0"/>
              <a:t>，具體請問下一組。</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7</a:t>
            </a:fld>
            <a:endParaRPr kumimoji="1" lang="zh-TW" altLang="en-US"/>
          </a:p>
        </p:txBody>
      </p:sp>
    </p:spTree>
    <p:extLst>
      <p:ext uri="{BB962C8B-B14F-4D97-AF65-F5344CB8AC3E}">
        <p14:creationId xmlns:p14="http://schemas.microsoft.com/office/powerpoint/2010/main" val="3546067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除了以</a:t>
            </a:r>
            <a:r>
              <a:rPr kumimoji="1" lang="en-US" altLang="zh-TW" dirty="0" smtClean="0"/>
              <a:t>mediator</a:t>
            </a:r>
            <a:r>
              <a:rPr kumimoji="1" lang="zh-TW" altLang="en-US" dirty="0" smtClean="0"/>
              <a:t> 為隱私政策的單位之外，用戶也應該定期維護隱私政策，來因應新的應用程式、新的服務或是根據使用習慣和作息進行調整。</a:t>
            </a:r>
            <a:endParaRPr kumimoji="1" lang="en-US" altLang="zh-TW" dirty="0" smtClean="0"/>
          </a:p>
          <a:p>
            <a:pPr marL="171450" indent="-171450">
              <a:buFont typeface="Arial" charset="0"/>
              <a:buChar char="•"/>
            </a:pPr>
            <a:r>
              <a:rPr kumimoji="1" lang="zh-TW" altLang="en-US" dirty="0" smtClean="0"/>
              <a:t>現有的文獻建議以兩種做法提升用戶維護隱私這側的意願</a:t>
            </a:r>
            <a:endParaRPr kumimoji="1" lang="en-US" altLang="zh-TW" dirty="0" smtClean="0"/>
          </a:p>
          <a:p>
            <a:pPr marL="685800" lvl="1" indent="-228600">
              <a:buFont typeface="+mj-lt"/>
              <a:buAutoNum type="arabicPeriod"/>
            </a:pPr>
            <a:r>
              <a:rPr kumimoji="1" lang="zh-TW" altLang="en-US" dirty="0" smtClean="0"/>
              <a:t>在裝置中找到一組</a:t>
            </a:r>
            <a:r>
              <a:rPr kumimoji="1" lang="en-US" altLang="zh-TW" dirty="0" smtClean="0"/>
              <a:t>default</a:t>
            </a:r>
            <a:r>
              <a:rPr kumimoji="1" lang="zh-TW" altLang="en-US" dirty="0" smtClean="0"/>
              <a:t> 隱私設定（大概是</a:t>
            </a:r>
            <a:r>
              <a:rPr kumimoji="1" lang="en-US" altLang="zh-TW" dirty="0" smtClean="0"/>
              <a:t>4-6</a:t>
            </a:r>
            <a:r>
              <a:rPr kumimoji="1" lang="zh-TW" altLang="en-US" dirty="0" smtClean="0"/>
              <a:t>項），可以知道用戶通常准許和禁止哪新隱私資料的傳遞。這些文件可捕捉用戶的偏好並允許進行簡單的隱私客製化。用戶只需要在</a:t>
            </a:r>
            <a:r>
              <a:rPr kumimoji="1" lang="en-US" altLang="zh-TW" dirty="0" smtClean="0"/>
              <a:t>default</a:t>
            </a:r>
            <a:r>
              <a:rPr kumimoji="1" lang="zh-TW" altLang="en-US" dirty="0" smtClean="0"/>
              <a:t>文件之外發生某些需要隱私授權的事件時進項參與和調整就可以了。</a:t>
            </a:r>
            <a:endParaRPr kumimoji="1" lang="en-US" altLang="zh-TW" dirty="0" smtClean="0"/>
          </a:p>
          <a:p>
            <a:pPr marL="685800" lvl="1" indent="-228600">
              <a:buFont typeface="+mj-lt"/>
              <a:buAutoNum type="arabicPeriod"/>
            </a:pPr>
            <a:r>
              <a:rPr kumimoji="1" lang="zh-TW" altLang="en-US" dirty="0" smtClean="0"/>
              <a:t>隱私助理，只有在某些需要用戶注意的偶發性事件發生的時候，來建議用戶採取動作。相關調查顯示，當用戶一天只碰到一個隱私問題時，有</a:t>
            </a:r>
            <a:r>
              <a:rPr kumimoji="1" lang="en-US" altLang="zh-TW" dirty="0" smtClean="0"/>
              <a:t>60%</a:t>
            </a:r>
            <a:r>
              <a:rPr kumimoji="1" lang="zh-TW" altLang="en-US" dirty="0" smtClean="0"/>
              <a:t>的機率會積極地反應和調整隱私設定</a:t>
            </a:r>
            <a:endParaRPr kumimoji="1" lang="en-US" altLang="zh-TW" dirty="0" smtClean="0"/>
          </a:p>
          <a:p>
            <a:pPr marL="685800" lvl="1" indent="-228600">
              <a:buFont typeface="+mj-lt"/>
              <a:buAutoNum type="arabicPeriod"/>
            </a:pPr>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26</a:t>
            </a:fld>
            <a:endParaRPr kumimoji="1" lang="zh-TW" altLang="en-US"/>
          </a:p>
        </p:txBody>
      </p:sp>
    </p:spTree>
    <p:extLst>
      <p:ext uri="{BB962C8B-B14F-4D97-AF65-F5344CB8AC3E}">
        <p14:creationId xmlns:p14="http://schemas.microsoft.com/office/powerpoint/2010/main" val="2052622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人類增強，外骨骼裝甲？</a:t>
            </a:r>
            <a:endParaRPr lang="en-US" altLang="zh-CN" dirty="0" smtClean="0"/>
          </a:p>
          <a:p>
            <a:r>
              <a:rPr lang="zh-CN" altLang="en-US" dirty="0" smtClean="0"/>
              <a:t>實際上就是加入了大量的可穿戴設備以及固定攝像頭等等，試一下拍兩天要處理多少數據。</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29</a:t>
            </a:fld>
            <a:endParaRPr kumimoji="1" lang="zh-TW" altLang="en-US"/>
          </a:p>
        </p:txBody>
      </p:sp>
    </p:spTree>
    <p:extLst>
      <p:ext uri="{BB962C8B-B14F-4D97-AF65-F5344CB8AC3E}">
        <p14:creationId xmlns:p14="http://schemas.microsoft.com/office/powerpoint/2010/main" val="4262263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全在，出現在任何地方的能力</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30</a:t>
            </a:fld>
            <a:endParaRPr kumimoji="1" lang="zh-TW" altLang="en-US"/>
          </a:p>
        </p:txBody>
      </p:sp>
    </p:spTree>
    <p:extLst>
      <p:ext uri="{BB962C8B-B14F-4D97-AF65-F5344CB8AC3E}">
        <p14:creationId xmlns:p14="http://schemas.microsoft.com/office/powerpoint/2010/main" val="196453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32</a:t>
            </a:fld>
            <a:endParaRPr kumimoji="1" lang="zh-TW" altLang="en-US"/>
          </a:p>
        </p:txBody>
      </p:sp>
    </p:spTree>
    <p:extLst>
      <p:ext uri="{BB962C8B-B14F-4D97-AF65-F5344CB8AC3E}">
        <p14:creationId xmlns:p14="http://schemas.microsoft.com/office/powerpoint/2010/main" val="208092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把一些數據總結一下發出來，例如最高心率，或者用郵編來代替</a:t>
            </a:r>
            <a:r>
              <a:rPr lang="en-US" altLang="zh-CN" dirty="0" err="1" smtClean="0"/>
              <a:t>gps</a:t>
            </a:r>
            <a:r>
              <a:rPr lang="zh-CN" altLang="en-US" dirty="0" smtClean="0"/>
              <a:t>位置。</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8</a:t>
            </a:fld>
            <a:endParaRPr kumimoji="1" lang="zh-TW" altLang="en-US"/>
          </a:p>
        </p:txBody>
      </p:sp>
    </p:spTree>
    <p:extLst>
      <p:ext uri="{BB962C8B-B14F-4D97-AF65-F5344CB8AC3E}">
        <p14:creationId xmlns:p14="http://schemas.microsoft.com/office/powerpoint/2010/main" val="418574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的時候傳感器本身並不會暴露隱私，例如房間中的溫度啊，光照啊。但是依靠這個，我們就可以寫個程式來判斷房間里有沒有人。例如晚上亮燈，冬天熱夏天冷來進行判斷。而戶主在不在家則是一個比較敏感的隱私。要保護隱私就要注意這個問題。</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9</a:t>
            </a:fld>
            <a:endParaRPr kumimoji="1" lang="zh-TW" altLang="en-US"/>
          </a:p>
        </p:txBody>
      </p:sp>
    </p:spTree>
    <p:extLst>
      <p:ext uri="{BB962C8B-B14F-4D97-AF65-F5344CB8AC3E}">
        <p14:creationId xmlns:p14="http://schemas.microsoft.com/office/powerpoint/2010/main" val="200387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免打擾</a:t>
            </a:r>
            <a:endParaRPr lang="en-US" altLang="zh-CN" dirty="0" smtClean="0"/>
          </a:p>
          <a:p>
            <a:r>
              <a:rPr lang="zh-CN" altLang="en-US" dirty="0" smtClean="0"/>
              <a:t>可以移動性，隨時隨地調整</a:t>
            </a:r>
            <a:endParaRPr lang="en-US" altLang="zh-CN" dirty="0" smtClean="0"/>
          </a:p>
          <a:p>
            <a:r>
              <a:rPr lang="zh-CN" altLang="en-US" dirty="0" smtClean="0"/>
              <a:t>簡單易用，比起給具體的過濾函數，給用戶一些整合好的選項</a:t>
            </a:r>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10</a:t>
            </a:fld>
            <a:endParaRPr kumimoji="1" lang="zh-TW" altLang="en-US"/>
          </a:p>
        </p:txBody>
      </p:sp>
    </p:spTree>
    <p:extLst>
      <p:ext uri="{BB962C8B-B14F-4D97-AF65-F5344CB8AC3E}">
        <p14:creationId xmlns:p14="http://schemas.microsoft.com/office/powerpoint/2010/main" val="416698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11</a:t>
            </a:fld>
            <a:endParaRPr kumimoji="1" lang="zh-TW" altLang="en-US"/>
          </a:p>
        </p:txBody>
      </p:sp>
    </p:spTree>
    <p:extLst>
      <p:ext uri="{BB962C8B-B14F-4D97-AF65-F5344CB8AC3E}">
        <p14:creationId xmlns:p14="http://schemas.microsoft.com/office/powerpoint/2010/main" val="169466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12</a:t>
            </a:fld>
            <a:endParaRPr kumimoji="1" lang="zh-TW" altLang="en-US"/>
          </a:p>
        </p:txBody>
      </p:sp>
    </p:spTree>
    <p:extLst>
      <p:ext uri="{BB962C8B-B14F-4D97-AF65-F5344CB8AC3E}">
        <p14:creationId xmlns:p14="http://schemas.microsoft.com/office/powerpoint/2010/main" val="310883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在配線間的機架式電腦</a:t>
            </a:r>
            <a:endParaRPr kumimoji="1" lang="en-US" altLang="zh-TW" dirty="0" smtClean="0"/>
          </a:p>
          <a:p>
            <a:pPr marL="171450" indent="-171450">
              <a:buFont typeface="Arial" charset="0"/>
              <a:buChar char="•"/>
            </a:pPr>
            <a:r>
              <a:rPr lang="en-US" altLang="zh-TW" sz="1200" kern="1200" dirty="0" smtClean="0">
                <a:solidFill>
                  <a:schemeClr val="tx1"/>
                </a:solidFill>
                <a:effectLst/>
                <a:latin typeface="+mn-lt"/>
                <a:ea typeface="+mn-ea"/>
                <a:cs typeface="+mn-cs"/>
              </a:rPr>
              <a:t>Performance studies need to be done to explore these options, but as we show in Section 5.2, a high-end laptop can suffice even for some demanding use cases. </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zh-TW" sz="1200" kern="1200" dirty="0" smtClean="0">
                <a:solidFill>
                  <a:schemeClr val="tx1"/>
                </a:solidFill>
                <a:effectLst/>
                <a:latin typeface="+mn-lt"/>
                <a:ea typeface="+mn-ea"/>
                <a:cs typeface="+mn-cs"/>
              </a:rPr>
              <a:t>within the trust domain of the end user. </a:t>
            </a:r>
            <a:endParaRPr lang="en-US" altLang="zh-TW" dirty="0" smtClean="0"/>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4651CF50-50BE-EC4D-B048-6F9E57E079E5}" type="slidenum">
              <a:rPr kumimoji="1" lang="zh-TW" altLang="en-US" smtClean="0"/>
              <a:t>14</a:t>
            </a:fld>
            <a:endParaRPr kumimoji="1" lang="zh-TW" altLang="en-US"/>
          </a:p>
        </p:txBody>
      </p:sp>
    </p:spTree>
    <p:extLst>
      <p:ext uri="{BB962C8B-B14F-4D97-AF65-F5344CB8AC3E}">
        <p14:creationId xmlns:p14="http://schemas.microsoft.com/office/powerpoint/2010/main" val="164323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1CF50-50BE-EC4D-B048-6F9E57E079E5}" type="slidenum">
              <a:rPr kumimoji="1" lang="zh-TW" altLang="en-US" smtClean="0"/>
              <a:t>15</a:t>
            </a:fld>
            <a:endParaRPr kumimoji="1" lang="zh-TW" altLang="en-US"/>
          </a:p>
        </p:txBody>
      </p:sp>
    </p:spTree>
    <p:extLst>
      <p:ext uri="{BB962C8B-B14F-4D97-AF65-F5344CB8AC3E}">
        <p14:creationId xmlns:p14="http://schemas.microsoft.com/office/powerpoint/2010/main" val="210856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2736881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97095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31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335140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7851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139975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370213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421234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sz="2400"/>
            </a:lvl1pPr>
            <a:lvl2pPr>
              <a:defRPr sz="20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394588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30808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9902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358388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320315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18135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127816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3EDE8B-18DB-B944-A3E3-075E341CA057}" type="datetimeFigureOut">
              <a:rPr kumimoji="1" lang="zh-TW" altLang="en-US" smtClean="0"/>
              <a:t>2018/3/25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20491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3EDE8B-18DB-B944-A3E3-075E341CA057}" type="datetimeFigureOut">
              <a:rPr kumimoji="1" lang="zh-TW" altLang="en-US" smtClean="0"/>
              <a:t>2018/3/25</a:t>
            </a:fld>
            <a:endParaRPr kumimoji="1"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27E207-C7DE-2B4C-8371-2DCAF36BD176}" type="slidenum">
              <a:rPr kumimoji="1" lang="zh-TW" altLang="en-US" smtClean="0"/>
              <a:t>‹#›</a:t>
            </a:fld>
            <a:endParaRPr kumimoji="1" lang="zh-TW" altLang="en-US"/>
          </a:p>
        </p:txBody>
      </p:sp>
    </p:spTree>
    <p:extLst>
      <p:ext uri="{BB962C8B-B14F-4D97-AF65-F5344CB8AC3E}">
        <p14:creationId xmlns:p14="http://schemas.microsoft.com/office/powerpoint/2010/main" val="177464137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baseline="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Privacy Mediators: Helping </a:t>
            </a:r>
            <a:r>
              <a:rPr lang="en-US" altLang="zh-CN" dirty="0" err="1"/>
              <a:t>IoT</a:t>
            </a:r>
            <a:r>
              <a:rPr lang="en-US" altLang="zh-CN" dirty="0"/>
              <a:t> Cross the Chasm</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192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idx="1"/>
          </p:nvPr>
        </p:nvSpPr>
        <p:spPr/>
        <p:txBody>
          <a:bodyPr/>
          <a:lstStyle/>
          <a:p>
            <a:r>
              <a:rPr lang="en-US" altLang="zh-CN" dirty="0"/>
              <a:t>Deletion and </a:t>
            </a:r>
            <a:r>
              <a:rPr lang="en-US" altLang="zh-CN" dirty="0" smtClean="0"/>
              <a:t>denaturing</a:t>
            </a:r>
          </a:p>
          <a:p>
            <a:r>
              <a:rPr lang="en-US" altLang="zh-CN" dirty="0" smtClean="0"/>
              <a:t>Summarization</a:t>
            </a:r>
          </a:p>
          <a:p>
            <a:r>
              <a:rPr lang="en-US" altLang="zh-CN" dirty="0" smtClean="0"/>
              <a:t>Inference</a:t>
            </a:r>
          </a:p>
          <a:p>
            <a:r>
              <a:rPr lang="en-US" altLang="zh-CN" dirty="0" smtClean="0"/>
              <a:t>Anonymization</a:t>
            </a:r>
          </a:p>
          <a:p>
            <a:r>
              <a:rPr lang="en-US" altLang="zh-CN" dirty="0" smtClean="0"/>
              <a:t>Mobility</a:t>
            </a:r>
          </a:p>
          <a:p>
            <a:r>
              <a:rPr lang="en-US" altLang="zh-CN" dirty="0"/>
              <a:t>Ease of Use</a:t>
            </a:r>
            <a:endParaRPr lang="zh-CN" altLang="en-US" dirty="0"/>
          </a:p>
        </p:txBody>
      </p:sp>
    </p:spTree>
    <p:extLst>
      <p:ext uri="{BB962C8B-B14F-4D97-AF65-F5344CB8AC3E}">
        <p14:creationId xmlns:p14="http://schemas.microsoft.com/office/powerpoint/2010/main" val="407421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Architectural</a:t>
            </a:r>
            <a:r>
              <a:rPr kumimoji="1" lang="zh-TW" altLang="en-US" dirty="0"/>
              <a:t> </a:t>
            </a:r>
            <a:r>
              <a:rPr kumimoji="1" lang="en-US" altLang="zh-TW" dirty="0"/>
              <a:t>Approach</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sz="2025" dirty="0"/>
              <a:t>Cloudlets</a:t>
            </a:r>
          </a:p>
          <a:p>
            <a:r>
              <a:rPr kumimoji="1" lang="en-US" altLang="zh-TW" sz="2025" dirty="0"/>
              <a:t>Mediators</a:t>
            </a:r>
          </a:p>
          <a:p>
            <a:r>
              <a:rPr kumimoji="1" lang="en-US" altLang="zh-TW" sz="2025" dirty="0"/>
              <a:t>Mediators</a:t>
            </a:r>
            <a:r>
              <a:rPr kumimoji="1" lang="zh-TW" altLang="en-US" sz="2025" dirty="0"/>
              <a:t> </a:t>
            </a:r>
            <a:r>
              <a:rPr kumimoji="1" lang="en-US" altLang="zh-TW" sz="2025" dirty="0"/>
              <a:t>&amp;</a:t>
            </a:r>
            <a:r>
              <a:rPr kumimoji="1" lang="zh-TW" altLang="en-US" sz="2025" dirty="0"/>
              <a:t> </a:t>
            </a:r>
            <a:r>
              <a:rPr kumimoji="1" lang="en-US" altLang="zh-TW" sz="2025" dirty="0"/>
              <a:t>Trust</a:t>
            </a:r>
          </a:p>
          <a:p>
            <a:r>
              <a:rPr kumimoji="1" lang="en-US" altLang="zh-TW" sz="2025" dirty="0"/>
              <a:t>Data</a:t>
            </a:r>
            <a:r>
              <a:rPr kumimoji="1" lang="zh-TW" altLang="en-US" sz="2025" dirty="0"/>
              <a:t> </a:t>
            </a:r>
            <a:r>
              <a:rPr kumimoji="1" lang="en-US" altLang="zh-TW" sz="2025" dirty="0"/>
              <a:t>Storage</a:t>
            </a:r>
          </a:p>
          <a:p>
            <a:r>
              <a:rPr kumimoji="1" lang="en-US" altLang="zh-TW" sz="2025" dirty="0"/>
              <a:t>User</a:t>
            </a:r>
            <a:r>
              <a:rPr kumimoji="1" lang="zh-TW" altLang="en-US" sz="2025" dirty="0"/>
              <a:t> </a:t>
            </a:r>
            <a:r>
              <a:rPr kumimoji="1" lang="en-US" altLang="zh-TW" sz="2025" dirty="0"/>
              <a:t>Policy</a:t>
            </a:r>
            <a:endParaRPr kumimoji="1" lang="zh-TW" altLang="en-US" sz="2025" dirty="0"/>
          </a:p>
        </p:txBody>
      </p:sp>
    </p:spTree>
    <p:extLst>
      <p:ext uri="{BB962C8B-B14F-4D97-AF65-F5344CB8AC3E}">
        <p14:creationId xmlns:p14="http://schemas.microsoft.com/office/powerpoint/2010/main" val="206029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000" y="720000"/>
            <a:ext cx="7744736" cy="5400000"/>
          </a:xfrm>
          <a:prstGeom prst="rect">
            <a:avLst/>
          </a:prstGeom>
        </p:spPr>
      </p:pic>
    </p:spTree>
    <p:extLst>
      <p:ext uri="{BB962C8B-B14F-4D97-AF65-F5344CB8AC3E}">
        <p14:creationId xmlns:p14="http://schemas.microsoft.com/office/powerpoint/2010/main" val="1501436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720000"/>
            <a:ext cx="7743600" cy="5400000"/>
          </a:xfrm>
          <a:prstGeom prst="rect">
            <a:avLst/>
          </a:prstGeom>
        </p:spPr>
      </p:pic>
      <p:sp>
        <p:nvSpPr>
          <p:cNvPr id="3" name="矩形 2"/>
          <p:cNvSpPr/>
          <p:nvPr/>
        </p:nvSpPr>
        <p:spPr>
          <a:xfrm>
            <a:off x="1987080" y="2282553"/>
            <a:ext cx="6509682" cy="1531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013"/>
          </a:p>
        </p:txBody>
      </p:sp>
    </p:spTree>
    <p:extLst>
      <p:ext uri="{BB962C8B-B14F-4D97-AF65-F5344CB8AC3E}">
        <p14:creationId xmlns:p14="http://schemas.microsoft.com/office/powerpoint/2010/main" val="347450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Cloudlets</a:t>
            </a:r>
            <a:endParaRPr kumimoji="1" lang="zh-TW" altLang="en-US" dirty="0"/>
          </a:p>
        </p:txBody>
      </p:sp>
      <p:sp>
        <p:nvSpPr>
          <p:cNvPr id="3" name="內容版面配置區 2"/>
          <p:cNvSpPr>
            <a:spLocks noGrp="1"/>
          </p:cNvSpPr>
          <p:nvPr>
            <p:ph idx="1"/>
          </p:nvPr>
        </p:nvSpPr>
        <p:spPr/>
        <p:txBody>
          <a:bodyPr>
            <a:normAutofit/>
          </a:bodyPr>
          <a:lstStyle/>
          <a:p>
            <a:r>
              <a:rPr lang="en-US" altLang="zh-TW" dirty="0"/>
              <a:t>Key to </a:t>
            </a:r>
            <a:r>
              <a:rPr lang="en-US" altLang="zh-TW" dirty="0" smtClean="0"/>
              <a:t>our architectural approach </a:t>
            </a:r>
          </a:p>
          <a:p>
            <a:r>
              <a:rPr lang="en-US" altLang="zh-TW" dirty="0" smtClean="0"/>
              <a:t>Enable cloud services to be virtualized and then instantiated close to their point of use </a:t>
            </a:r>
          </a:p>
          <a:p>
            <a:r>
              <a:rPr kumimoji="1" lang="en-US" altLang="zh-TW" dirty="0" smtClean="0"/>
              <a:t>Approach1:</a:t>
            </a:r>
            <a:r>
              <a:rPr kumimoji="1" lang="zh-TW" altLang="en-US" dirty="0" smtClean="0"/>
              <a:t> </a:t>
            </a:r>
            <a:r>
              <a:rPr lang="en-US" altLang="zh-TW" dirty="0" smtClean="0"/>
              <a:t>cloudlets </a:t>
            </a:r>
            <a:r>
              <a:rPr lang="en-US" altLang="zh-TW" dirty="0"/>
              <a:t>are physically installed in homes, schools or small </a:t>
            </a:r>
            <a:r>
              <a:rPr lang="en-US" altLang="zh-TW" dirty="0" smtClean="0"/>
              <a:t>businesses</a:t>
            </a:r>
            <a:r>
              <a:rPr lang="zh-TW" altLang="en-US" dirty="0" smtClean="0"/>
              <a:t> </a:t>
            </a:r>
            <a:r>
              <a:rPr lang="en-US" altLang="zh-TW" dirty="0" smtClean="0"/>
              <a:t>(on </a:t>
            </a:r>
            <a:r>
              <a:rPr lang="en-US" altLang="zh-TW" dirty="0"/>
              <a:t>a high-end Wi-Fi access </a:t>
            </a:r>
            <a:r>
              <a:rPr lang="en-US" altLang="zh-TW" dirty="0" smtClean="0"/>
              <a:t>point or</a:t>
            </a:r>
            <a:r>
              <a:rPr lang="zh-TW" altLang="en-US" dirty="0" smtClean="0"/>
              <a:t> </a:t>
            </a:r>
            <a:r>
              <a:rPr lang="en-US" altLang="zh-TW" dirty="0" smtClean="0"/>
              <a:t>on </a:t>
            </a:r>
            <a:r>
              <a:rPr lang="en-US" altLang="zh-TW" dirty="0"/>
              <a:t>a </a:t>
            </a:r>
            <a:r>
              <a:rPr lang="en-US" altLang="zh-TW" dirty="0" smtClean="0"/>
              <a:t>computer </a:t>
            </a:r>
            <a:r>
              <a:rPr lang="en-US" altLang="zh-TW" dirty="0"/>
              <a:t>in a wiring </a:t>
            </a:r>
            <a:r>
              <a:rPr lang="en-US" altLang="zh-TW" dirty="0" smtClean="0"/>
              <a:t>closet)</a:t>
            </a:r>
          </a:p>
          <a:p>
            <a:r>
              <a:rPr lang="en-US" altLang="zh-TW" dirty="0" smtClean="0"/>
              <a:t>Approach2:</a:t>
            </a:r>
            <a:r>
              <a:rPr lang="zh-TW" altLang="en-US" dirty="0" smtClean="0"/>
              <a:t> </a:t>
            </a:r>
            <a:r>
              <a:rPr lang="en-US" altLang="zh-TW" dirty="0" smtClean="0"/>
              <a:t>local </a:t>
            </a:r>
            <a:r>
              <a:rPr lang="en-US" altLang="zh-TW" dirty="0"/>
              <a:t>telephone companies or cloud service providers </a:t>
            </a:r>
            <a:r>
              <a:rPr lang="en-US" altLang="zh-TW" dirty="0" smtClean="0"/>
              <a:t>host </a:t>
            </a:r>
            <a:r>
              <a:rPr lang="en-US" altLang="zh-TW" dirty="0"/>
              <a:t>cloudlets on behalf of home </a:t>
            </a:r>
            <a:r>
              <a:rPr lang="en-US" altLang="zh-TW" dirty="0" smtClean="0"/>
              <a:t>owners</a:t>
            </a:r>
            <a:r>
              <a:rPr lang="en-US" altLang="zh-TW" dirty="0"/>
              <a:t>. </a:t>
            </a:r>
            <a:endParaRPr lang="en-US" altLang="zh-TW" dirty="0" smtClean="0"/>
          </a:p>
          <a:p>
            <a:endParaRPr lang="en-US" altLang="zh-TW" dirty="0" smtClean="0"/>
          </a:p>
          <a:p>
            <a:endParaRPr lang="en-US" altLang="zh-TW" dirty="0" smtClean="0"/>
          </a:p>
          <a:p>
            <a:endParaRPr kumimoji="1" lang="zh-TW" altLang="en-US" dirty="0"/>
          </a:p>
        </p:txBody>
      </p:sp>
    </p:spTree>
    <p:extLst>
      <p:ext uri="{BB962C8B-B14F-4D97-AF65-F5344CB8AC3E}">
        <p14:creationId xmlns:p14="http://schemas.microsoft.com/office/powerpoint/2010/main" val="151435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99" y="720000"/>
            <a:ext cx="7743600" cy="5400000"/>
          </a:xfrm>
          <a:prstGeom prst="rect">
            <a:avLst/>
          </a:prstGeom>
        </p:spPr>
      </p:pic>
      <p:sp>
        <p:nvSpPr>
          <p:cNvPr id="3" name="矩形 2"/>
          <p:cNvSpPr/>
          <p:nvPr/>
        </p:nvSpPr>
        <p:spPr>
          <a:xfrm>
            <a:off x="4085492" y="2466381"/>
            <a:ext cx="2037147" cy="11642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013"/>
          </a:p>
        </p:txBody>
      </p:sp>
    </p:spTree>
    <p:extLst>
      <p:ext uri="{BB962C8B-B14F-4D97-AF65-F5344CB8AC3E}">
        <p14:creationId xmlns:p14="http://schemas.microsoft.com/office/powerpoint/2010/main" val="618791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Privacy</a:t>
            </a:r>
            <a:r>
              <a:rPr kumimoji="1" lang="zh-TW" altLang="en-US" dirty="0" smtClean="0"/>
              <a:t> </a:t>
            </a:r>
            <a:r>
              <a:rPr kumimoji="1" lang="en-US" altLang="zh-TW" dirty="0" smtClean="0"/>
              <a:t>Mediators</a:t>
            </a:r>
            <a:r>
              <a:rPr kumimoji="1" lang="zh-TW" altLang="en-US" dirty="0" smtClean="0"/>
              <a:t> </a:t>
            </a:r>
            <a:r>
              <a:rPr kumimoji="1" lang="en-US" altLang="zh-TW" dirty="0" smtClean="0"/>
              <a:t>(1/2</a:t>
            </a:r>
            <a:r>
              <a:rPr kumimoji="1" lang="en-US" altLang="zh-TW" dirty="0"/>
              <a:t>)</a:t>
            </a:r>
            <a:endParaRPr kumimoji="1" lang="zh-TW" altLang="en-US" dirty="0"/>
          </a:p>
        </p:txBody>
      </p:sp>
      <p:sp>
        <p:nvSpPr>
          <p:cNvPr id="3" name="內容版面配置區 2"/>
          <p:cNvSpPr>
            <a:spLocks noGrp="1"/>
          </p:cNvSpPr>
          <p:nvPr>
            <p:ph idx="1"/>
          </p:nvPr>
        </p:nvSpPr>
        <p:spPr/>
        <p:txBody>
          <a:bodyPr>
            <a:normAutofit lnSpcReduction="10000"/>
          </a:bodyPr>
          <a:lstStyle/>
          <a:p>
            <a:r>
              <a:rPr lang="en-US" altLang="zh-TW" dirty="0"/>
              <a:t>S</a:t>
            </a:r>
            <a:r>
              <a:rPr lang="en-US" altLang="zh-TW" dirty="0" smtClean="0"/>
              <a:t>pecific </a:t>
            </a:r>
            <a:r>
              <a:rPr lang="en-US" altLang="zh-TW" dirty="0"/>
              <a:t>to a single class </a:t>
            </a:r>
            <a:r>
              <a:rPr lang="en-US" altLang="zh-TW" dirty="0" smtClean="0"/>
              <a:t>or</a:t>
            </a:r>
            <a:r>
              <a:rPr lang="zh-TW" altLang="en-US" dirty="0" smtClean="0"/>
              <a:t> </a:t>
            </a:r>
            <a:r>
              <a:rPr lang="en-US" altLang="zh-TW" dirty="0" smtClean="0"/>
              <a:t>operate </a:t>
            </a:r>
            <a:r>
              <a:rPr lang="en-US" altLang="zh-TW" dirty="0"/>
              <a:t>over data produced by </a:t>
            </a:r>
            <a:r>
              <a:rPr lang="en-US" altLang="zh-TW" dirty="0" smtClean="0"/>
              <a:t>different </a:t>
            </a:r>
            <a:r>
              <a:rPr lang="en-US" altLang="zh-TW" dirty="0" err="1"/>
              <a:t>IoT</a:t>
            </a:r>
            <a:r>
              <a:rPr lang="en-US" altLang="zh-TW" dirty="0"/>
              <a:t> sensors. </a:t>
            </a:r>
            <a:endParaRPr lang="en-US" altLang="zh-TW" dirty="0" smtClean="0"/>
          </a:p>
          <a:p>
            <a:r>
              <a:rPr lang="en-US" altLang="zh-TW" dirty="0" smtClean="0"/>
              <a:t>Conversion layer:</a:t>
            </a:r>
            <a:r>
              <a:rPr lang="zh-TW" altLang="en-US" dirty="0" smtClean="0"/>
              <a:t> </a:t>
            </a:r>
            <a:r>
              <a:rPr lang="en-US" altLang="zh-TW" dirty="0"/>
              <a:t>convert data into standard or common formats </a:t>
            </a:r>
            <a:endParaRPr lang="en-US" altLang="zh-TW" dirty="0" smtClean="0"/>
          </a:p>
          <a:p>
            <a:r>
              <a:rPr lang="en-US" altLang="zh-TW" dirty="0"/>
              <a:t>Users are able to create </a:t>
            </a:r>
            <a:r>
              <a:rPr lang="en-US" altLang="zh-TW" dirty="0" smtClean="0"/>
              <a:t>policies that control the routing of sensor data to mediators</a:t>
            </a:r>
          </a:p>
          <a:p>
            <a:r>
              <a:rPr lang="en-US" altLang="zh-TW" dirty="0" smtClean="0"/>
              <a:t>In addition to </a:t>
            </a:r>
            <a:r>
              <a:rPr lang="en-US" altLang="zh-TW" u="sng" dirty="0" smtClean="0"/>
              <a:t>filtering</a:t>
            </a:r>
            <a:r>
              <a:rPr lang="en-US" altLang="zh-TW" dirty="0" smtClean="0"/>
              <a:t> outbound data</a:t>
            </a:r>
            <a:r>
              <a:rPr lang="zh-TW" altLang="en-US" dirty="0" smtClean="0"/>
              <a:t> </a:t>
            </a:r>
            <a:r>
              <a:rPr lang="en-US" altLang="zh-TW" dirty="0" smtClean="0"/>
              <a:t>also</a:t>
            </a:r>
            <a:r>
              <a:rPr lang="zh-TW" altLang="en-US" dirty="0" smtClean="0"/>
              <a:t> </a:t>
            </a:r>
            <a:r>
              <a:rPr lang="en-US" altLang="zh-TW" u="sng" dirty="0" smtClean="0"/>
              <a:t>store</a:t>
            </a:r>
            <a:r>
              <a:rPr lang="en-US" altLang="zh-TW" dirty="0" smtClean="0"/>
              <a:t> local sensor data</a:t>
            </a:r>
            <a:r>
              <a:rPr lang="zh-TW" altLang="en-US" dirty="0" smtClean="0"/>
              <a:t> </a:t>
            </a:r>
            <a:endParaRPr lang="en-US" altLang="zh-TW" dirty="0" smtClean="0"/>
          </a:p>
          <a:p>
            <a:pPr marL="0" indent="0">
              <a:buNone/>
            </a:pPr>
            <a:r>
              <a:rPr lang="en-US" altLang="zh-TW" dirty="0">
                <a:sym typeface="Wingdings"/>
              </a:rPr>
              <a:t>	</a:t>
            </a:r>
            <a:r>
              <a:rPr lang="zh-TW" altLang="en-US" dirty="0" smtClean="0">
                <a:sym typeface="Wingdings"/>
              </a:rPr>
              <a:t> </a:t>
            </a:r>
            <a:r>
              <a:rPr lang="en-US" altLang="zh-TW" dirty="0" smtClean="0"/>
              <a:t>access</a:t>
            </a:r>
            <a:r>
              <a:rPr lang="zh-TW" altLang="en-US" dirty="0" smtClean="0"/>
              <a:t> </a:t>
            </a:r>
            <a:r>
              <a:rPr lang="en-US" altLang="zh-TW" dirty="0" smtClean="0"/>
              <a:t>control,</a:t>
            </a:r>
            <a:r>
              <a:rPr lang="zh-TW" altLang="en-US" dirty="0" smtClean="0"/>
              <a:t> </a:t>
            </a:r>
            <a:r>
              <a:rPr lang="en-US" altLang="zh-TW" dirty="0" smtClean="0"/>
              <a:t>granularity</a:t>
            </a:r>
            <a:r>
              <a:rPr lang="zh-TW" altLang="en-US" dirty="0" smtClean="0"/>
              <a:t> </a:t>
            </a:r>
            <a:r>
              <a:rPr lang="en-US" altLang="zh-TW" dirty="0" smtClean="0"/>
              <a:t>adjustment,</a:t>
            </a:r>
            <a:r>
              <a:rPr lang="zh-TW" altLang="en-US" dirty="0" smtClean="0"/>
              <a:t> </a:t>
            </a:r>
            <a:r>
              <a:rPr lang="en-US" altLang="zh-TW" dirty="0" smtClean="0"/>
              <a:t>user</a:t>
            </a:r>
            <a:r>
              <a:rPr lang="zh-TW" altLang="en-US" dirty="0" smtClean="0"/>
              <a:t> </a:t>
            </a:r>
            <a:r>
              <a:rPr lang="en-US" altLang="zh-TW" dirty="0" smtClean="0"/>
              <a:t>policy</a:t>
            </a:r>
          </a:p>
        </p:txBody>
      </p:sp>
    </p:spTree>
    <p:extLst>
      <p:ext uri="{BB962C8B-B14F-4D97-AF65-F5344CB8AC3E}">
        <p14:creationId xmlns:p14="http://schemas.microsoft.com/office/powerpoint/2010/main" val="52121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Privacy</a:t>
            </a:r>
            <a:r>
              <a:rPr kumimoji="1" lang="zh-TW" altLang="en-US" dirty="0" smtClean="0"/>
              <a:t> </a:t>
            </a:r>
            <a:r>
              <a:rPr kumimoji="1" lang="en-US" altLang="zh-TW" dirty="0" smtClean="0"/>
              <a:t>Mediators</a:t>
            </a:r>
            <a:r>
              <a:rPr kumimoji="1" lang="zh-TW" altLang="en-US" dirty="0" smtClean="0"/>
              <a:t> </a:t>
            </a:r>
            <a:r>
              <a:rPr kumimoji="1" lang="en-US" altLang="zh-TW" dirty="0" smtClean="0"/>
              <a:t>(2/2)</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Encapsulation:</a:t>
            </a:r>
            <a:r>
              <a:rPr kumimoji="1" lang="zh-TW" altLang="en-US" dirty="0" smtClean="0"/>
              <a:t> </a:t>
            </a:r>
            <a:r>
              <a:rPr kumimoji="1" lang="en-US" altLang="zh-TW" dirty="0" smtClean="0"/>
              <a:t>VM</a:t>
            </a:r>
            <a:r>
              <a:rPr kumimoji="1" lang="zh-TW" altLang="en-US" dirty="0" smtClean="0"/>
              <a:t> </a:t>
            </a:r>
            <a:r>
              <a:rPr kumimoji="1" lang="en-US" altLang="zh-TW" dirty="0" smtClean="0">
                <a:sym typeface="Wingdings"/>
              </a:rPr>
              <a:t></a:t>
            </a:r>
            <a:r>
              <a:rPr kumimoji="1" lang="zh-TW" altLang="en-US" dirty="0" smtClean="0">
                <a:sym typeface="Wingdings"/>
              </a:rPr>
              <a:t> </a:t>
            </a:r>
            <a:r>
              <a:rPr kumimoji="1" lang="en-US" altLang="zh-TW" dirty="0" smtClean="0">
                <a:sym typeface="Wingdings"/>
              </a:rPr>
              <a:t>Docker</a:t>
            </a:r>
          </a:p>
          <a:p>
            <a:r>
              <a:rPr lang="en-US" altLang="zh-TW" dirty="0"/>
              <a:t>T</a:t>
            </a:r>
            <a:r>
              <a:rPr lang="en-US" altLang="zh-TW" dirty="0" smtClean="0"/>
              <a:t>radeoff :</a:t>
            </a:r>
            <a:r>
              <a:rPr lang="zh-TW" altLang="en-US" dirty="0" smtClean="0"/>
              <a:t> </a:t>
            </a:r>
            <a:r>
              <a:rPr lang="en-US" altLang="zh-TW" dirty="0" smtClean="0"/>
              <a:t>increased </a:t>
            </a:r>
            <a:r>
              <a:rPr lang="en-US" altLang="zh-TW" dirty="0"/>
              <a:t>memory </a:t>
            </a:r>
            <a:r>
              <a:rPr lang="en-US" altLang="zh-TW" dirty="0" smtClean="0"/>
              <a:t>footprint </a:t>
            </a:r>
            <a:r>
              <a:rPr lang="en-US" altLang="zh-TW" dirty="0"/>
              <a:t>and processor overhead </a:t>
            </a:r>
            <a:r>
              <a:rPr lang="en-US" altLang="zh-TW" dirty="0" err="1" smtClean="0"/>
              <a:t>v.s</a:t>
            </a:r>
            <a:r>
              <a:rPr lang="en-US" altLang="zh-TW" dirty="0" smtClean="0"/>
              <a:t>. </a:t>
            </a:r>
            <a:r>
              <a:rPr lang="en-US" altLang="zh-TW" dirty="0"/>
              <a:t>superior isolation, safety and smaller attack surface. </a:t>
            </a:r>
            <a:endParaRPr lang="en-US" altLang="zh-TW" dirty="0" smtClean="0"/>
          </a:p>
          <a:p>
            <a:r>
              <a:rPr lang="en-US" altLang="zh-TW" dirty="0" smtClean="0"/>
              <a:t>Enables </a:t>
            </a:r>
            <a:r>
              <a:rPr lang="en-US" altLang="zh-TW" dirty="0"/>
              <a:t>dynamic instantiation of mediators </a:t>
            </a:r>
            <a:r>
              <a:rPr lang="en-US" altLang="zh-TW" dirty="0" smtClean="0"/>
              <a:t>for </a:t>
            </a:r>
            <a:r>
              <a:rPr lang="en-US" altLang="zh-TW" dirty="0"/>
              <a:t>users that </a:t>
            </a:r>
            <a:r>
              <a:rPr lang="en-US" altLang="zh-TW" dirty="0" smtClean="0"/>
              <a:t>outside </a:t>
            </a:r>
            <a:r>
              <a:rPr lang="en-US" altLang="zh-TW" dirty="0"/>
              <a:t>of their usual home or workplace. </a:t>
            </a:r>
            <a:endParaRPr lang="en-US" altLang="zh-TW" dirty="0" smtClean="0"/>
          </a:p>
          <a:p>
            <a:r>
              <a:rPr lang="en-US" altLang="zh-TW" dirty="0"/>
              <a:t>also enables post-mediator application- specific preprocessing of sensor data. </a:t>
            </a:r>
            <a:endParaRPr lang="en-US" altLang="zh-TW" dirty="0" smtClean="0"/>
          </a:p>
          <a:p>
            <a:endParaRPr kumimoji="1" lang="en-US" altLang="zh-TW" dirty="0" smtClean="0"/>
          </a:p>
          <a:p>
            <a:pPr marL="0" indent="0">
              <a:buNone/>
            </a:pPr>
            <a:endParaRPr kumimoji="1" lang="en-US" altLang="zh-TW" dirty="0" smtClean="0"/>
          </a:p>
        </p:txBody>
      </p:sp>
    </p:spTree>
    <p:extLst>
      <p:ext uri="{BB962C8B-B14F-4D97-AF65-F5344CB8AC3E}">
        <p14:creationId xmlns:p14="http://schemas.microsoft.com/office/powerpoint/2010/main" val="608413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Privacy</a:t>
            </a:r>
            <a:r>
              <a:rPr kumimoji="1" lang="zh-TW" altLang="en-US" dirty="0" smtClean="0"/>
              <a:t> </a:t>
            </a:r>
            <a:r>
              <a:rPr kumimoji="1" lang="en-US" altLang="zh-TW" dirty="0" smtClean="0"/>
              <a:t>Mediators</a:t>
            </a:r>
            <a:r>
              <a:rPr kumimoji="1" lang="zh-TW" altLang="en-US" dirty="0" smtClean="0"/>
              <a:t> </a:t>
            </a:r>
            <a:r>
              <a:rPr kumimoji="1" lang="en-US" altLang="zh-TW" dirty="0" smtClean="0"/>
              <a:t>(2/2)</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en-US" altLang="zh-TW" dirty="0" smtClean="0"/>
              <a:t>Encapsulation:</a:t>
            </a:r>
            <a:r>
              <a:rPr kumimoji="1" lang="zh-TW" altLang="en-US" dirty="0" smtClean="0"/>
              <a:t> </a:t>
            </a:r>
            <a:r>
              <a:rPr kumimoji="1" lang="en-US" altLang="zh-TW" dirty="0" smtClean="0"/>
              <a:t>VM</a:t>
            </a:r>
            <a:r>
              <a:rPr kumimoji="1" lang="zh-TW" altLang="en-US" dirty="0" smtClean="0"/>
              <a:t> </a:t>
            </a:r>
            <a:r>
              <a:rPr kumimoji="1" lang="en-US" altLang="zh-TW" dirty="0" smtClean="0">
                <a:sym typeface="Wingdings"/>
              </a:rPr>
              <a:t></a:t>
            </a:r>
            <a:r>
              <a:rPr kumimoji="1" lang="zh-TW" altLang="en-US" dirty="0" smtClean="0">
                <a:sym typeface="Wingdings"/>
              </a:rPr>
              <a:t> </a:t>
            </a:r>
            <a:r>
              <a:rPr kumimoji="1" lang="en-US" altLang="zh-TW" dirty="0" smtClean="0">
                <a:sym typeface="Wingdings"/>
              </a:rPr>
              <a:t>Docker</a:t>
            </a:r>
          </a:p>
          <a:p>
            <a:r>
              <a:rPr lang="en-US" altLang="zh-TW" dirty="0"/>
              <a:t>T</a:t>
            </a:r>
            <a:r>
              <a:rPr lang="en-US" altLang="zh-TW" dirty="0" smtClean="0"/>
              <a:t>radeoff :</a:t>
            </a:r>
            <a:r>
              <a:rPr lang="zh-TW" altLang="en-US" dirty="0" smtClean="0"/>
              <a:t> </a:t>
            </a:r>
            <a:r>
              <a:rPr lang="en-US" altLang="zh-TW" dirty="0" smtClean="0"/>
              <a:t>increased </a:t>
            </a:r>
            <a:r>
              <a:rPr lang="en-US" altLang="zh-TW" dirty="0"/>
              <a:t>memory </a:t>
            </a:r>
            <a:r>
              <a:rPr lang="en-US" altLang="zh-TW" dirty="0" smtClean="0"/>
              <a:t>footprint </a:t>
            </a:r>
            <a:r>
              <a:rPr lang="en-US" altLang="zh-TW" dirty="0"/>
              <a:t>and processor overhead </a:t>
            </a:r>
            <a:r>
              <a:rPr lang="en-US" altLang="zh-TW" dirty="0" err="1" smtClean="0"/>
              <a:t>v.s</a:t>
            </a:r>
            <a:r>
              <a:rPr lang="en-US" altLang="zh-TW" dirty="0" smtClean="0"/>
              <a:t>. </a:t>
            </a:r>
            <a:r>
              <a:rPr lang="en-US" altLang="zh-TW" dirty="0"/>
              <a:t>superior isolation, safety and smaller attack surface. </a:t>
            </a:r>
            <a:endParaRPr lang="en-US" altLang="zh-TW" dirty="0" smtClean="0"/>
          </a:p>
          <a:p>
            <a:r>
              <a:rPr lang="en-US" altLang="zh-TW" dirty="0" smtClean="0"/>
              <a:t>Enables </a:t>
            </a:r>
            <a:r>
              <a:rPr lang="en-US" altLang="zh-TW" dirty="0"/>
              <a:t>dynamic instantiation of mediators </a:t>
            </a:r>
            <a:r>
              <a:rPr lang="en-US" altLang="zh-TW" dirty="0" smtClean="0"/>
              <a:t>for </a:t>
            </a:r>
            <a:r>
              <a:rPr lang="en-US" altLang="zh-TW" dirty="0"/>
              <a:t>users that </a:t>
            </a:r>
            <a:r>
              <a:rPr lang="en-US" altLang="zh-TW" dirty="0" smtClean="0"/>
              <a:t>outside </a:t>
            </a:r>
            <a:r>
              <a:rPr lang="en-US" altLang="zh-TW" dirty="0"/>
              <a:t>of their usual home or workplace. </a:t>
            </a:r>
            <a:endParaRPr lang="en-US" altLang="zh-TW" dirty="0" smtClean="0"/>
          </a:p>
          <a:p>
            <a:r>
              <a:rPr lang="en-US" altLang="zh-TW" dirty="0"/>
              <a:t>also enables post-mediator application- specific preprocessing of sensor data. </a:t>
            </a:r>
            <a:endParaRPr lang="en-US" altLang="zh-TW" dirty="0" smtClean="0"/>
          </a:p>
          <a:p>
            <a:endParaRPr kumimoji="1" lang="en-US" altLang="zh-TW" dirty="0" smtClean="0"/>
          </a:p>
          <a:p>
            <a:pPr marL="0" indent="0">
              <a:buNone/>
            </a:pPr>
            <a:r>
              <a:rPr kumimoji="1" lang="en-US" altLang="zh-TW" dirty="0" smtClean="0"/>
              <a:t>Benefits:</a:t>
            </a:r>
            <a:r>
              <a:rPr kumimoji="1" lang="zh-TW" altLang="en-US" dirty="0" smtClean="0"/>
              <a:t> </a:t>
            </a:r>
            <a:r>
              <a:rPr lang="en-US" altLang="zh-TW" dirty="0" smtClean="0">
                <a:solidFill>
                  <a:srgbClr val="FF0000"/>
                </a:solidFill>
              </a:rPr>
              <a:t>trust</a:t>
            </a:r>
            <a:r>
              <a:rPr lang="en-US" altLang="zh-TW" dirty="0">
                <a:solidFill>
                  <a:srgbClr val="FF0000"/>
                </a:solidFill>
              </a:rPr>
              <a:t>, privacy, performance and </a:t>
            </a:r>
            <a:r>
              <a:rPr lang="en-US" altLang="zh-TW" dirty="0" smtClean="0">
                <a:solidFill>
                  <a:srgbClr val="FF0000"/>
                </a:solidFill>
              </a:rPr>
              <a:t>scalability (reduced </a:t>
            </a:r>
            <a:r>
              <a:rPr lang="en-US" altLang="zh-TW" dirty="0">
                <a:solidFill>
                  <a:srgbClr val="FF0000"/>
                </a:solidFill>
              </a:rPr>
              <a:t>latency and </a:t>
            </a:r>
            <a:r>
              <a:rPr lang="en-US" altLang="zh-TW" dirty="0" smtClean="0">
                <a:solidFill>
                  <a:srgbClr val="FF0000"/>
                </a:solidFill>
              </a:rPr>
              <a:t>bandwidth)</a:t>
            </a:r>
          </a:p>
          <a:p>
            <a:pPr marL="0" indent="0">
              <a:buNone/>
            </a:pPr>
            <a:endParaRPr kumimoji="1" lang="en-US" altLang="zh-TW" dirty="0" smtClean="0"/>
          </a:p>
        </p:txBody>
      </p:sp>
    </p:spTree>
    <p:extLst>
      <p:ext uri="{BB962C8B-B14F-4D97-AF65-F5344CB8AC3E}">
        <p14:creationId xmlns:p14="http://schemas.microsoft.com/office/powerpoint/2010/main" val="1074418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Mediators</a:t>
            </a:r>
            <a:r>
              <a:rPr kumimoji="1" lang="zh-TW" altLang="en-US" dirty="0" smtClean="0"/>
              <a:t> </a:t>
            </a:r>
            <a:r>
              <a:rPr kumimoji="1" lang="en-US" altLang="zh-TW" dirty="0" smtClean="0"/>
              <a:t>&amp;</a:t>
            </a:r>
            <a:r>
              <a:rPr kumimoji="1" lang="zh-TW" altLang="en-US" dirty="0" smtClean="0"/>
              <a:t> </a:t>
            </a:r>
            <a:r>
              <a:rPr kumimoji="1" lang="en-US" altLang="zh-TW" dirty="0" smtClean="0"/>
              <a:t>Trust</a:t>
            </a:r>
            <a:r>
              <a:rPr kumimoji="1" lang="zh-TW" altLang="en-US" dirty="0" smtClean="0"/>
              <a:t> </a:t>
            </a:r>
            <a:r>
              <a:rPr kumimoji="1" lang="en-US" altLang="zh-TW" dirty="0" smtClean="0"/>
              <a:t>(1/2)</a:t>
            </a:r>
            <a:endParaRPr kumimoji="1" lang="zh-TW" altLang="en-US" dirty="0"/>
          </a:p>
        </p:txBody>
      </p:sp>
      <p:sp>
        <p:nvSpPr>
          <p:cNvPr id="3" name="內容版面配置區 2"/>
          <p:cNvSpPr>
            <a:spLocks noGrp="1"/>
          </p:cNvSpPr>
          <p:nvPr>
            <p:ph idx="1"/>
          </p:nvPr>
        </p:nvSpPr>
        <p:spPr/>
        <p:txBody>
          <a:bodyPr>
            <a:normAutofit/>
          </a:bodyPr>
          <a:lstStyle/>
          <a:p>
            <a:r>
              <a:rPr lang="en-US" altLang="zh-TW" dirty="0" smtClean="0"/>
              <a:t>Provider:</a:t>
            </a:r>
          </a:p>
          <a:p>
            <a:pPr marL="546497" lvl="1" indent="-289322">
              <a:buFont typeface="+mj-lt"/>
              <a:buAutoNum type="arabicPeriod"/>
            </a:pPr>
            <a:r>
              <a:rPr lang="en-US" altLang="zh-TW" sz="1575" dirty="0"/>
              <a:t>mediators produced </a:t>
            </a:r>
            <a:r>
              <a:rPr lang="en-US" altLang="zh-TW" sz="1575" dirty="0"/>
              <a:t>by the same </a:t>
            </a:r>
            <a:r>
              <a:rPr lang="en-US" altLang="zh-TW" sz="1575" dirty="0"/>
              <a:t>organizations </a:t>
            </a:r>
            <a:r>
              <a:rPr lang="en-US" altLang="zh-TW" sz="1575" dirty="0"/>
              <a:t>that supply the sensors and associated cloud </a:t>
            </a:r>
            <a:r>
              <a:rPr lang="en-US" altLang="zh-TW" sz="1575" dirty="0"/>
              <a:t>services</a:t>
            </a:r>
          </a:p>
          <a:p>
            <a:pPr marL="546497" lvl="1" indent="-289322">
              <a:buFont typeface="+mj-lt"/>
              <a:buAutoNum type="arabicPeriod"/>
            </a:pPr>
            <a:r>
              <a:rPr lang="en-US" altLang="zh-TW" sz="1575" dirty="0"/>
              <a:t>expect mediators be </a:t>
            </a:r>
            <a:r>
              <a:rPr lang="en-US" altLang="zh-TW" sz="1575" dirty="0"/>
              <a:t>developed by independent third- parties </a:t>
            </a:r>
            <a:endParaRPr lang="en-US" altLang="zh-TW" sz="1575" dirty="0"/>
          </a:p>
          <a:p>
            <a:pPr marL="546497" lvl="1" indent="-289322">
              <a:buFont typeface="+mj-lt"/>
              <a:buAutoNum type="arabicPeriod"/>
            </a:pPr>
            <a:r>
              <a:rPr lang="en-US" altLang="zh-TW" sz="1575" dirty="0"/>
              <a:t>open </a:t>
            </a:r>
            <a:r>
              <a:rPr lang="en-US" altLang="zh-TW" sz="1575" dirty="0"/>
              <a:t>source mediators </a:t>
            </a:r>
            <a:r>
              <a:rPr lang="en-US" altLang="zh-TW" sz="1575" dirty="0"/>
              <a:t>--</a:t>
            </a:r>
            <a:r>
              <a:rPr lang="zh-TW" altLang="en-US" sz="1575" dirty="0"/>
              <a:t> </a:t>
            </a:r>
            <a:r>
              <a:rPr lang="en-US" altLang="zh-TW" sz="1575" dirty="0"/>
              <a:t>could obtain trusted reputations by </a:t>
            </a:r>
            <a:r>
              <a:rPr lang="en-US" altLang="zh-TW" sz="1575" dirty="0"/>
              <a:t>subjecting </a:t>
            </a:r>
            <a:r>
              <a:rPr lang="en-US" altLang="zh-TW" sz="1575" dirty="0"/>
              <a:t>their code to organizations that give out certifications or seals of approval after inspecting and evaluating a product. </a:t>
            </a:r>
            <a:endParaRPr lang="en-US" altLang="zh-TW" dirty="0" smtClean="0"/>
          </a:p>
          <a:p>
            <a:endParaRPr lang="en-US" altLang="zh-TW" dirty="0" smtClean="0"/>
          </a:p>
          <a:p>
            <a:endParaRPr kumimoji="1" lang="zh-TW" altLang="en-US" dirty="0"/>
          </a:p>
        </p:txBody>
      </p:sp>
    </p:spTree>
    <p:extLst>
      <p:ext uri="{BB962C8B-B14F-4D97-AF65-F5344CB8AC3E}">
        <p14:creationId xmlns:p14="http://schemas.microsoft.com/office/powerpoint/2010/main" val="1718086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zh-CN" dirty="0"/>
              <a:t>Agenda</a:t>
            </a:r>
            <a:endParaRPr lang="zh-CN" altLang="en-US" dirty="0"/>
          </a:p>
        </p:txBody>
      </p:sp>
      <p:sp>
        <p:nvSpPr>
          <p:cNvPr id="3" name="内容占位符 2"/>
          <p:cNvSpPr>
            <a:spLocks noGrp="1"/>
          </p:cNvSpPr>
          <p:nvPr>
            <p:ph idx="1"/>
          </p:nvPr>
        </p:nvSpPr>
        <p:spPr/>
        <p:txBody>
          <a:bodyPr/>
          <a:lstStyle/>
          <a:p>
            <a:r>
              <a:rPr lang="en-US" altLang="zh-CN" dirty="0"/>
              <a:t>Introduction </a:t>
            </a:r>
            <a:endParaRPr lang="en-US" altLang="zh-CN" dirty="0" smtClean="0"/>
          </a:p>
          <a:p>
            <a:r>
              <a:rPr lang="en-US" altLang="zh-CN" dirty="0"/>
              <a:t>Privacy Control Requirements</a:t>
            </a:r>
            <a:endParaRPr kumimoji="1" lang="en-US" altLang="zh-TW" dirty="0" smtClean="0"/>
          </a:p>
          <a:p>
            <a:r>
              <a:rPr kumimoji="1" lang="en-US" altLang="zh-TW" dirty="0" smtClean="0"/>
              <a:t>Architectural</a:t>
            </a:r>
            <a:r>
              <a:rPr kumimoji="1" lang="zh-TW" altLang="en-US" dirty="0" smtClean="0"/>
              <a:t> </a:t>
            </a:r>
            <a:r>
              <a:rPr kumimoji="1" lang="en-US" altLang="zh-TW" dirty="0" smtClean="0"/>
              <a:t>Approach</a:t>
            </a:r>
          </a:p>
          <a:p>
            <a:r>
              <a:rPr lang="en-US" altLang="zh-CN" dirty="0"/>
              <a:t>Business </a:t>
            </a:r>
            <a:r>
              <a:rPr lang="en-US" altLang="zh-CN" dirty="0" smtClean="0"/>
              <a:t>Models</a:t>
            </a:r>
          </a:p>
          <a:p>
            <a:r>
              <a:rPr lang="en-US" altLang="zh-CN" dirty="0"/>
              <a:t>Challenging Use </a:t>
            </a:r>
            <a:r>
              <a:rPr lang="en-US" altLang="zh-CN" dirty="0" smtClean="0"/>
              <a:t>Cases</a:t>
            </a:r>
          </a:p>
          <a:p>
            <a:r>
              <a:rPr lang="en-US" altLang="zh-CN" dirty="0"/>
              <a:t>Related </a:t>
            </a:r>
            <a:r>
              <a:rPr lang="en-US" altLang="zh-CN" dirty="0" smtClean="0"/>
              <a:t>Work</a:t>
            </a:r>
          </a:p>
          <a:p>
            <a:r>
              <a:rPr lang="en-US" altLang="zh-CN" dirty="0"/>
              <a:t>Conclusion</a:t>
            </a:r>
            <a:endParaRPr lang="zh-CN" altLang="en-US" dirty="0"/>
          </a:p>
        </p:txBody>
      </p:sp>
    </p:spTree>
    <p:extLst>
      <p:ext uri="{BB962C8B-B14F-4D97-AF65-F5344CB8AC3E}">
        <p14:creationId xmlns:p14="http://schemas.microsoft.com/office/powerpoint/2010/main" val="2156343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kumimoji="1" lang="en-US" altLang="zh-TW" dirty="0" smtClean="0"/>
              <a:t>Mediators</a:t>
            </a:r>
            <a:r>
              <a:rPr kumimoji="1" lang="zh-TW" altLang="en-US" dirty="0" smtClean="0"/>
              <a:t> </a:t>
            </a:r>
            <a:r>
              <a:rPr kumimoji="1" lang="en-US" altLang="zh-TW" dirty="0" smtClean="0"/>
              <a:t>&amp;</a:t>
            </a:r>
            <a:r>
              <a:rPr kumimoji="1" lang="zh-TW" altLang="en-US" dirty="0" smtClean="0"/>
              <a:t> </a:t>
            </a:r>
            <a:r>
              <a:rPr kumimoji="1" lang="en-US" altLang="zh-TW" dirty="0" smtClean="0"/>
              <a:t>Trust</a:t>
            </a:r>
            <a:r>
              <a:rPr kumimoji="1" lang="zh-TW" altLang="en-US" dirty="0" smtClean="0"/>
              <a:t> </a:t>
            </a:r>
            <a:r>
              <a:rPr kumimoji="1" lang="en-US" altLang="zh-TW" dirty="0" smtClean="0"/>
              <a:t>(1/2)</a:t>
            </a:r>
            <a:endParaRPr kumimoji="1" lang="zh-TW" altLang="en-US" dirty="0"/>
          </a:p>
        </p:txBody>
      </p:sp>
      <p:sp>
        <p:nvSpPr>
          <p:cNvPr id="3" name="內容版面配置區 2"/>
          <p:cNvSpPr>
            <a:spLocks noGrp="1"/>
          </p:cNvSpPr>
          <p:nvPr>
            <p:ph idx="1"/>
          </p:nvPr>
        </p:nvSpPr>
        <p:spPr/>
        <p:txBody>
          <a:bodyPr/>
          <a:lstStyle/>
          <a:p>
            <a:r>
              <a:rPr lang="en-US" altLang="zh-TW" dirty="0"/>
              <a:t>Minimize the occurrence of privacy incidents </a:t>
            </a:r>
          </a:p>
          <a:p>
            <a:r>
              <a:rPr lang="en-US" altLang="zh-TW" dirty="0" smtClean="0"/>
              <a:t>creates </a:t>
            </a:r>
            <a:r>
              <a:rPr lang="en-US" altLang="zh-TW" dirty="0"/>
              <a:t>a data processing pipeline that sits between third party </a:t>
            </a:r>
            <a:r>
              <a:rPr lang="en-US" altLang="zh-TW" dirty="0" smtClean="0"/>
              <a:t>applications </a:t>
            </a:r>
            <a:r>
              <a:rPr lang="en-US" altLang="zh-TW" dirty="0"/>
              <a:t>and the raw sensor data. </a:t>
            </a:r>
          </a:p>
          <a:p>
            <a:pPr marL="0" indent="0">
              <a:buNone/>
            </a:pPr>
            <a:r>
              <a:rPr lang="en-US" altLang="zh-TW" dirty="0" smtClean="0">
                <a:sym typeface="Wingdings"/>
              </a:rPr>
              <a:t>	</a:t>
            </a:r>
            <a:r>
              <a:rPr lang="zh-TW" altLang="en-US" dirty="0" smtClean="0">
                <a:sym typeface="Wingdings"/>
              </a:rPr>
              <a:t> </a:t>
            </a:r>
            <a:r>
              <a:rPr lang="en-US" altLang="zh-TW" dirty="0" smtClean="0">
                <a:sym typeface="Wingdings"/>
              </a:rPr>
              <a:t>APIs</a:t>
            </a:r>
          </a:p>
          <a:p>
            <a:r>
              <a:rPr lang="en-US" altLang="zh-TW" dirty="0"/>
              <a:t>trust in </a:t>
            </a:r>
            <a:r>
              <a:rPr lang="en-US" altLang="zh-TW" dirty="0" smtClean="0"/>
              <a:t>mediators </a:t>
            </a:r>
            <a:r>
              <a:rPr lang="en-US" altLang="zh-TW" dirty="0"/>
              <a:t>and </a:t>
            </a:r>
            <a:r>
              <a:rPr lang="en-US" altLang="zh-TW" dirty="0" smtClean="0"/>
              <a:t>cloudlet, </a:t>
            </a:r>
            <a:r>
              <a:rPr lang="en-US" altLang="zh-TW" dirty="0"/>
              <a:t>rather than </a:t>
            </a:r>
            <a:r>
              <a:rPr lang="en-US" altLang="zh-TW" dirty="0" smtClean="0"/>
              <a:t>hundreds </a:t>
            </a:r>
            <a:r>
              <a:rPr lang="en-US" altLang="zh-TW" dirty="0"/>
              <a:t>of applications </a:t>
            </a:r>
          </a:p>
          <a:p>
            <a:endParaRPr lang="en-US" altLang="zh-TW" dirty="0"/>
          </a:p>
          <a:p>
            <a:endParaRPr kumimoji="1" lang="zh-TW" altLang="en-US" dirty="0"/>
          </a:p>
        </p:txBody>
      </p:sp>
    </p:spTree>
    <p:extLst>
      <p:ext uri="{BB962C8B-B14F-4D97-AF65-F5344CB8AC3E}">
        <p14:creationId xmlns:p14="http://schemas.microsoft.com/office/powerpoint/2010/main" val="1806040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Data</a:t>
            </a:r>
            <a:r>
              <a:rPr kumimoji="1" lang="zh-TW" altLang="en-US" dirty="0" smtClean="0"/>
              <a:t> </a:t>
            </a:r>
            <a:r>
              <a:rPr kumimoji="1" lang="en-US" altLang="zh-TW" dirty="0" smtClean="0"/>
              <a:t>Storage</a:t>
            </a:r>
            <a:endParaRPr kumimoji="1" lang="zh-TW" altLang="en-US" dirty="0"/>
          </a:p>
        </p:txBody>
      </p:sp>
      <p:sp>
        <p:nvSpPr>
          <p:cNvPr id="3" name="內容版面配置區 2"/>
          <p:cNvSpPr>
            <a:spLocks noGrp="1"/>
          </p:cNvSpPr>
          <p:nvPr>
            <p:ph idx="1"/>
          </p:nvPr>
        </p:nvSpPr>
        <p:spPr/>
        <p:txBody>
          <a:bodyPr/>
          <a:lstStyle/>
          <a:p>
            <a:r>
              <a:rPr lang="en-US" altLang="zh-TW" dirty="0" smtClean="0"/>
              <a:t>Minimize </a:t>
            </a:r>
            <a:r>
              <a:rPr lang="en-US" altLang="zh-TW" dirty="0"/>
              <a:t>the threat </a:t>
            </a:r>
            <a:r>
              <a:rPr lang="en-US" altLang="zh-TW" dirty="0" smtClean="0"/>
              <a:t>surface</a:t>
            </a:r>
            <a:r>
              <a:rPr lang="zh-TW" altLang="en-US" dirty="0" smtClean="0"/>
              <a:t> </a:t>
            </a:r>
            <a:r>
              <a:rPr lang="en-US" altLang="zh-TW" dirty="0" smtClean="0">
                <a:sym typeface="Wingdings"/>
              </a:rPr>
              <a:t></a:t>
            </a:r>
            <a:r>
              <a:rPr lang="zh-TW" altLang="en-US" dirty="0" smtClean="0"/>
              <a:t> </a:t>
            </a:r>
            <a:r>
              <a:rPr lang="en-US" altLang="zh-TW" dirty="0" smtClean="0"/>
              <a:t>each </a:t>
            </a:r>
            <a:r>
              <a:rPr lang="en-US" altLang="zh-TW" dirty="0"/>
              <a:t>mediator </a:t>
            </a:r>
            <a:r>
              <a:rPr lang="en-US" altLang="zh-TW" dirty="0" smtClean="0"/>
              <a:t>maintain </a:t>
            </a:r>
            <a:r>
              <a:rPr lang="en-US" altLang="zh-TW" dirty="0"/>
              <a:t>its own </a:t>
            </a:r>
            <a:r>
              <a:rPr lang="en-US" altLang="zh-TW" dirty="0" smtClean="0"/>
              <a:t>buffer.</a:t>
            </a:r>
          </a:p>
          <a:p>
            <a:r>
              <a:rPr lang="en-US" altLang="zh-TW" dirty="0" smtClean="0"/>
              <a:t>Raw </a:t>
            </a:r>
            <a:r>
              <a:rPr lang="en-US" altLang="zh-TW" dirty="0"/>
              <a:t>data could be deleted </a:t>
            </a:r>
            <a:r>
              <a:rPr lang="en-US" altLang="zh-TW" dirty="0" smtClean="0"/>
              <a:t>immediately</a:t>
            </a:r>
            <a:r>
              <a:rPr lang="zh-TW" altLang="en-US" dirty="0" smtClean="0"/>
              <a:t> </a:t>
            </a:r>
            <a:r>
              <a:rPr lang="en-US" altLang="zh-TW" dirty="0" smtClean="0"/>
              <a:t>or</a:t>
            </a:r>
            <a:r>
              <a:rPr lang="zh-TW" altLang="en-US" dirty="0" smtClean="0"/>
              <a:t> </a:t>
            </a:r>
            <a:r>
              <a:rPr lang="en-US" altLang="zh-TW" dirty="0" smtClean="0"/>
              <a:t>buffered </a:t>
            </a:r>
            <a:r>
              <a:rPr lang="en-US" altLang="zh-TW" dirty="0"/>
              <a:t>in the cloudlet </a:t>
            </a:r>
          </a:p>
          <a:p>
            <a:r>
              <a:rPr lang="en-US" altLang="zh-TW" dirty="0" smtClean="0"/>
              <a:t> Encrypting </a:t>
            </a:r>
            <a:r>
              <a:rPr lang="en-US" altLang="zh-TW" dirty="0"/>
              <a:t>and storing raw video sensor data using a randomly-generated private key that is only present within the VM instance (i.e., </a:t>
            </a:r>
            <a:r>
              <a:rPr lang="en-US" altLang="zh-TW" dirty="0" smtClean="0"/>
              <a:t>mediator</a:t>
            </a:r>
            <a:r>
              <a:rPr lang="en-US" altLang="zh-TW" dirty="0"/>
              <a:t>) for that </a:t>
            </a:r>
            <a:r>
              <a:rPr lang="en-US" altLang="zh-TW" dirty="0" smtClean="0"/>
              <a:t>sensor</a:t>
            </a:r>
            <a:r>
              <a:rPr lang="zh-TW" altLang="en-US" dirty="0" smtClean="0"/>
              <a:t> </a:t>
            </a:r>
            <a:r>
              <a:rPr lang="en-US" altLang="zh-TW" dirty="0" smtClean="0"/>
              <a:t>(Simons</a:t>
            </a:r>
            <a:r>
              <a:rPr lang="zh-TW" altLang="en-US" dirty="0" smtClean="0"/>
              <a:t> </a:t>
            </a:r>
            <a:r>
              <a:rPr lang="en-US" altLang="zh-TW" dirty="0" smtClean="0"/>
              <a:t>et</a:t>
            </a:r>
            <a:r>
              <a:rPr lang="zh-TW" altLang="en-US" dirty="0" smtClean="0"/>
              <a:t> </a:t>
            </a:r>
            <a:r>
              <a:rPr lang="en-US" altLang="zh-TW" dirty="0" smtClean="0"/>
              <a:t>al.). </a:t>
            </a:r>
            <a:endParaRPr lang="en-US" altLang="zh-TW" dirty="0"/>
          </a:p>
          <a:p>
            <a:endParaRPr lang="en-US" altLang="zh-TW" dirty="0"/>
          </a:p>
          <a:p>
            <a:endParaRPr kumimoji="1" lang="zh-TW" altLang="en-US" dirty="0"/>
          </a:p>
        </p:txBody>
      </p:sp>
    </p:spTree>
    <p:extLst>
      <p:ext uri="{BB962C8B-B14F-4D97-AF65-F5344CB8AC3E}">
        <p14:creationId xmlns:p14="http://schemas.microsoft.com/office/powerpoint/2010/main" val="106431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User</a:t>
            </a:r>
            <a:r>
              <a:rPr kumimoji="1" lang="zh-TW" altLang="en-US" dirty="0" smtClean="0"/>
              <a:t> </a:t>
            </a:r>
            <a:r>
              <a:rPr kumimoji="1" lang="en-US" altLang="zh-TW" dirty="0" smtClean="0"/>
              <a:t>Policies</a:t>
            </a:r>
            <a:r>
              <a:rPr kumimoji="1" lang="zh-TW" altLang="en-US" dirty="0" smtClean="0"/>
              <a:t> </a:t>
            </a:r>
            <a:r>
              <a:rPr kumimoji="1" lang="en-US" altLang="zh-TW" dirty="0" smtClean="0"/>
              <a:t>(1/2)</a:t>
            </a:r>
            <a:endParaRPr kumimoji="1" lang="zh-TW" altLang="en-US" dirty="0"/>
          </a:p>
        </p:txBody>
      </p:sp>
      <p:sp>
        <p:nvSpPr>
          <p:cNvPr id="3" name="內容版面配置區 2"/>
          <p:cNvSpPr>
            <a:spLocks noGrp="1"/>
          </p:cNvSpPr>
          <p:nvPr>
            <p:ph idx="1"/>
          </p:nvPr>
        </p:nvSpPr>
        <p:spPr/>
        <p:txBody>
          <a:bodyPr/>
          <a:lstStyle/>
          <a:p>
            <a:r>
              <a:rPr kumimoji="1" lang="en-US" altLang="zh-TW" dirty="0" err="1" smtClean="0"/>
              <a:t>UbiComp</a:t>
            </a:r>
            <a:r>
              <a:rPr kumimoji="1" lang="zh-TW" altLang="en-US" dirty="0"/>
              <a:t> </a:t>
            </a:r>
            <a:r>
              <a:rPr kumimoji="1" lang="en-US" altLang="zh-TW" dirty="0" smtClean="0"/>
              <a:t>(Ubiquitous</a:t>
            </a:r>
            <a:r>
              <a:rPr kumimoji="1" lang="zh-TW" altLang="en-US" dirty="0" smtClean="0"/>
              <a:t> </a:t>
            </a:r>
            <a:r>
              <a:rPr kumimoji="1" lang="en-US" altLang="zh-TW" dirty="0" smtClean="0"/>
              <a:t>Computing)</a:t>
            </a:r>
          </a:p>
          <a:p>
            <a:r>
              <a:rPr kumimoji="1" lang="en-US" altLang="zh-TW" dirty="0" smtClean="0"/>
              <a:t>Myles</a:t>
            </a:r>
            <a:r>
              <a:rPr kumimoji="1" lang="zh-TW" altLang="en-US" dirty="0" smtClean="0"/>
              <a:t> </a:t>
            </a:r>
            <a:r>
              <a:rPr kumimoji="1" lang="en-US" altLang="zh-TW" dirty="0" smtClean="0"/>
              <a:t>et</a:t>
            </a:r>
            <a:r>
              <a:rPr kumimoji="1" lang="zh-TW" altLang="en-US" dirty="0" smtClean="0"/>
              <a:t> </a:t>
            </a:r>
            <a:r>
              <a:rPr kumimoji="1" lang="en-US" altLang="zh-TW" dirty="0" smtClean="0"/>
              <a:t>al.</a:t>
            </a:r>
            <a:r>
              <a:rPr kumimoji="1" lang="zh-TW" altLang="en-US" dirty="0"/>
              <a:t> </a:t>
            </a:r>
            <a:r>
              <a:rPr kumimoji="1" lang="en-US" altLang="zh-TW" dirty="0" smtClean="0"/>
              <a:t>:</a:t>
            </a:r>
            <a:r>
              <a:rPr kumimoji="1" lang="zh-TW" altLang="en-US" dirty="0" smtClean="0"/>
              <a:t> </a:t>
            </a:r>
            <a:r>
              <a:rPr lang="en-US" altLang="zh-TW" dirty="0"/>
              <a:t>location data </a:t>
            </a:r>
            <a:r>
              <a:rPr lang="en-US" altLang="zh-TW" dirty="0" smtClean="0"/>
              <a:t>management</a:t>
            </a:r>
          </a:p>
          <a:p>
            <a:endParaRPr lang="en-US" altLang="zh-TW" dirty="0" smtClean="0"/>
          </a:p>
          <a:p>
            <a:r>
              <a:rPr lang="en-US" altLang="zh-TW" dirty="0" smtClean="0"/>
              <a:t>Rei:</a:t>
            </a:r>
            <a:r>
              <a:rPr lang="zh-TW" altLang="en-US" dirty="0" smtClean="0"/>
              <a:t> </a:t>
            </a:r>
            <a:r>
              <a:rPr lang="en-US" altLang="zh-TW" dirty="0" smtClean="0"/>
              <a:t>defined </a:t>
            </a:r>
            <a:r>
              <a:rPr lang="en-US" altLang="zh-TW" dirty="0"/>
              <a:t>four policy object types: </a:t>
            </a:r>
            <a:r>
              <a:rPr lang="en-US" altLang="zh-TW" u="sng" dirty="0" smtClean="0"/>
              <a:t>rights</a:t>
            </a:r>
            <a:r>
              <a:rPr lang="en-US" altLang="zh-TW" dirty="0" smtClean="0"/>
              <a:t>, </a:t>
            </a:r>
            <a:r>
              <a:rPr lang="en-US" altLang="zh-TW" u="sng" dirty="0" smtClean="0"/>
              <a:t>prohibitions</a:t>
            </a:r>
            <a:r>
              <a:rPr lang="en-US" altLang="zh-TW" dirty="0" smtClean="0"/>
              <a:t>, </a:t>
            </a:r>
            <a:r>
              <a:rPr lang="en-US" altLang="zh-TW" u="sng" dirty="0" smtClean="0"/>
              <a:t>obligations</a:t>
            </a:r>
            <a:r>
              <a:rPr lang="en-US" altLang="zh-TW" dirty="0" smtClean="0"/>
              <a:t>, </a:t>
            </a:r>
            <a:r>
              <a:rPr lang="en-US" altLang="zh-TW" dirty="0"/>
              <a:t>and </a:t>
            </a:r>
            <a:r>
              <a:rPr lang="en-US" altLang="zh-TW" u="sng" dirty="0" smtClean="0"/>
              <a:t>dispensations</a:t>
            </a:r>
            <a:r>
              <a:rPr lang="en-US" altLang="zh-TW" dirty="0" smtClean="0"/>
              <a:t>. </a:t>
            </a:r>
            <a:endParaRPr lang="en-US" altLang="zh-TW" dirty="0"/>
          </a:p>
          <a:p>
            <a:endParaRPr lang="en-US" altLang="zh-TW" dirty="0"/>
          </a:p>
          <a:p>
            <a:endParaRPr kumimoji="1" lang="zh-TW" altLang="en-US" dirty="0"/>
          </a:p>
        </p:txBody>
      </p:sp>
    </p:spTree>
    <p:extLst>
      <p:ext uri="{BB962C8B-B14F-4D97-AF65-F5344CB8AC3E}">
        <p14:creationId xmlns:p14="http://schemas.microsoft.com/office/powerpoint/2010/main" val="388174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User</a:t>
            </a:r>
            <a:r>
              <a:rPr kumimoji="1" lang="zh-TW" altLang="en-US" dirty="0" smtClean="0"/>
              <a:t> </a:t>
            </a:r>
            <a:r>
              <a:rPr kumimoji="1" lang="en-US" altLang="zh-TW" dirty="0" smtClean="0"/>
              <a:t>Policies</a:t>
            </a:r>
            <a:r>
              <a:rPr kumimoji="1" lang="zh-TW" altLang="en-US" dirty="0" smtClean="0"/>
              <a:t> </a:t>
            </a:r>
            <a:r>
              <a:rPr kumimoji="1" lang="en-US" altLang="zh-TW" dirty="0" smtClean="0"/>
              <a:t>(1/2)</a:t>
            </a:r>
            <a:endParaRPr kumimoji="1" lang="zh-TW" altLang="en-US" dirty="0"/>
          </a:p>
        </p:txBody>
      </p:sp>
      <p:sp>
        <p:nvSpPr>
          <p:cNvPr id="3" name="內容版面配置區 2"/>
          <p:cNvSpPr>
            <a:spLocks noGrp="1"/>
          </p:cNvSpPr>
          <p:nvPr>
            <p:ph idx="1"/>
          </p:nvPr>
        </p:nvSpPr>
        <p:spPr/>
        <p:txBody>
          <a:bodyPr/>
          <a:lstStyle/>
          <a:p>
            <a:r>
              <a:rPr kumimoji="1" lang="en-US" altLang="zh-TW" dirty="0" err="1" smtClean="0"/>
              <a:t>UbiComp</a:t>
            </a:r>
            <a:r>
              <a:rPr kumimoji="1" lang="zh-TW" altLang="en-US" dirty="0"/>
              <a:t> </a:t>
            </a:r>
            <a:r>
              <a:rPr kumimoji="1" lang="en-US" altLang="zh-TW" dirty="0" smtClean="0"/>
              <a:t>(Ubiquitous</a:t>
            </a:r>
            <a:r>
              <a:rPr kumimoji="1" lang="zh-TW" altLang="en-US" dirty="0" smtClean="0"/>
              <a:t> </a:t>
            </a:r>
            <a:r>
              <a:rPr kumimoji="1" lang="en-US" altLang="zh-TW" dirty="0" smtClean="0"/>
              <a:t>Computing)</a:t>
            </a:r>
          </a:p>
          <a:p>
            <a:r>
              <a:rPr kumimoji="1" lang="en-US" altLang="zh-TW" dirty="0" smtClean="0"/>
              <a:t>Myles</a:t>
            </a:r>
            <a:r>
              <a:rPr kumimoji="1" lang="zh-TW" altLang="en-US" dirty="0" smtClean="0"/>
              <a:t> </a:t>
            </a:r>
            <a:r>
              <a:rPr kumimoji="1" lang="en-US" altLang="zh-TW" dirty="0" smtClean="0"/>
              <a:t>et</a:t>
            </a:r>
            <a:r>
              <a:rPr kumimoji="1" lang="zh-TW" altLang="en-US" dirty="0" smtClean="0"/>
              <a:t> </a:t>
            </a:r>
            <a:r>
              <a:rPr kumimoji="1" lang="en-US" altLang="zh-TW" dirty="0" smtClean="0"/>
              <a:t>al.</a:t>
            </a:r>
            <a:r>
              <a:rPr kumimoji="1" lang="zh-TW" altLang="en-US" dirty="0"/>
              <a:t> </a:t>
            </a:r>
            <a:r>
              <a:rPr kumimoji="1" lang="en-US" altLang="zh-TW" dirty="0" smtClean="0"/>
              <a:t>:</a:t>
            </a:r>
            <a:r>
              <a:rPr kumimoji="1" lang="zh-TW" altLang="en-US" dirty="0" smtClean="0"/>
              <a:t> </a:t>
            </a:r>
            <a:r>
              <a:rPr lang="en-US" altLang="zh-TW" dirty="0"/>
              <a:t>location data </a:t>
            </a:r>
            <a:r>
              <a:rPr lang="en-US" altLang="zh-TW" dirty="0" smtClean="0"/>
              <a:t>management</a:t>
            </a:r>
          </a:p>
          <a:p>
            <a:pPr marL="0" indent="0">
              <a:buNone/>
            </a:pPr>
            <a:r>
              <a:rPr lang="en-US" altLang="zh-TW" dirty="0" smtClean="0"/>
              <a:t>	</a:t>
            </a:r>
            <a:r>
              <a:rPr lang="en-US" altLang="zh-TW" dirty="0" smtClean="0">
                <a:sym typeface="Wingdings"/>
              </a:rPr>
              <a:t></a:t>
            </a:r>
            <a:r>
              <a:rPr lang="zh-TW" altLang="en-US" dirty="0" smtClean="0">
                <a:sym typeface="Wingdings"/>
              </a:rPr>
              <a:t> </a:t>
            </a:r>
            <a:r>
              <a:rPr lang="en-US" altLang="zh-TW" dirty="0" smtClean="0">
                <a:solidFill>
                  <a:srgbClr val="FF0000"/>
                </a:solidFill>
                <a:sym typeface="Wingdings"/>
              </a:rPr>
              <a:t>only</a:t>
            </a:r>
            <a:r>
              <a:rPr lang="zh-TW" altLang="en-US" dirty="0" smtClean="0">
                <a:solidFill>
                  <a:srgbClr val="FF0000"/>
                </a:solidFill>
                <a:sym typeface="Wingdings"/>
              </a:rPr>
              <a:t> </a:t>
            </a:r>
            <a:r>
              <a:rPr lang="en-US" altLang="zh-TW" dirty="0" smtClean="0">
                <a:solidFill>
                  <a:srgbClr val="FF0000"/>
                </a:solidFill>
                <a:sym typeface="Wingdings"/>
              </a:rPr>
              <a:t>applied</a:t>
            </a:r>
            <a:r>
              <a:rPr lang="zh-TW" altLang="en-US" dirty="0" smtClean="0">
                <a:solidFill>
                  <a:srgbClr val="FF0000"/>
                </a:solidFill>
                <a:sym typeface="Wingdings"/>
              </a:rPr>
              <a:t> </a:t>
            </a:r>
            <a:r>
              <a:rPr lang="en-US" altLang="zh-TW" dirty="0" smtClean="0">
                <a:solidFill>
                  <a:srgbClr val="FF0000"/>
                </a:solidFill>
                <a:sym typeface="Wingdings"/>
              </a:rPr>
              <a:t>to</a:t>
            </a:r>
            <a:r>
              <a:rPr lang="zh-TW" altLang="en-US" dirty="0" smtClean="0">
                <a:solidFill>
                  <a:srgbClr val="FF0000"/>
                </a:solidFill>
                <a:sym typeface="Wingdings"/>
              </a:rPr>
              <a:t> </a:t>
            </a:r>
            <a:r>
              <a:rPr lang="en-US" altLang="zh-TW" dirty="0" smtClean="0">
                <a:solidFill>
                  <a:srgbClr val="FF0000"/>
                </a:solidFill>
                <a:sym typeface="Wingdings"/>
              </a:rPr>
              <a:t>location</a:t>
            </a:r>
            <a:r>
              <a:rPr lang="zh-TW" altLang="en-US" dirty="0" smtClean="0">
                <a:solidFill>
                  <a:srgbClr val="FF0000"/>
                </a:solidFill>
                <a:sym typeface="Wingdings"/>
              </a:rPr>
              <a:t> </a:t>
            </a:r>
            <a:r>
              <a:rPr lang="en-US" altLang="zh-TW" dirty="0" smtClean="0">
                <a:solidFill>
                  <a:srgbClr val="FF0000"/>
                </a:solidFill>
                <a:sym typeface="Wingdings"/>
              </a:rPr>
              <a:t>data</a:t>
            </a:r>
            <a:endParaRPr lang="en-US" altLang="zh-TW" dirty="0" smtClean="0">
              <a:solidFill>
                <a:srgbClr val="FF0000"/>
              </a:solidFill>
            </a:endParaRPr>
          </a:p>
          <a:p>
            <a:r>
              <a:rPr lang="en-US" altLang="zh-TW" dirty="0" smtClean="0"/>
              <a:t>Rei:</a:t>
            </a:r>
            <a:r>
              <a:rPr lang="zh-TW" altLang="en-US" dirty="0" smtClean="0"/>
              <a:t> </a:t>
            </a:r>
            <a:r>
              <a:rPr lang="en-US" altLang="zh-TW" dirty="0" smtClean="0"/>
              <a:t>defined </a:t>
            </a:r>
            <a:r>
              <a:rPr lang="en-US" altLang="zh-TW" dirty="0"/>
              <a:t>four policy object types: </a:t>
            </a:r>
            <a:r>
              <a:rPr lang="en-US" altLang="zh-TW" u="sng" dirty="0" smtClean="0"/>
              <a:t>rights</a:t>
            </a:r>
            <a:r>
              <a:rPr lang="en-US" altLang="zh-TW" dirty="0" smtClean="0"/>
              <a:t>, </a:t>
            </a:r>
            <a:r>
              <a:rPr lang="en-US" altLang="zh-TW" u="sng" dirty="0" smtClean="0"/>
              <a:t>prohibitions</a:t>
            </a:r>
            <a:r>
              <a:rPr lang="en-US" altLang="zh-TW" dirty="0" smtClean="0"/>
              <a:t>, </a:t>
            </a:r>
            <a:r>
              <a:rPr lang="en-US" altLang="zh-TW" u="sng" dirty="0" smtClean="0"/>
              <a:t>obligations</a:t>
            </a:r>
            <a:r>
              <a:rPr lang="en-US" altLang="zh-TW" dirty="0" smtClean="0"/>
              <a:t>, </a:t>
            </a:r>
            <a:r>
              <a:rPr lang="en-US" altLang="zh-TW" dirty="0"/>
              <a:t>and </a:t>
            </a:r>
            <a:r>
              <a:rPr lang="en-US" altLang="zh-TW" u="sng" dirty="0" smtClean="0"/>
              <a:t>dispensations</a:t>
            </a:r>
            <a:r>
              <a:rPr lang="en-US" altLang="zh-TW" dirty="0" smtClean="0"/>
              <a:t>. </a:t>
            </a:r>
          </a:p>
          <a:p>
            <a:pPr marL="0" indent="0">
              <a:buNone/>
            </a:pPr>
            <a:r>
              <a:rPr lang="en-US" altLang="zh-TW" dirty="0" smtClean="0"/>
              <a:t>	</a:t>
            </a:r>
            <a:r>
              <a:rPr lang="en-US" altLang="zh-TW" dirty="0" smtClean="0">
                <a:sym typeface="Wingdings"/>
              </a:rPr>
              <a:t></a:t>
            </a:r>
            <a:r>
              <a:rPr lang="zh-TW" altLang="en-US" dirty="0" smtClean="0">
                <a:sym typeface="Wingdings"/>
              </a:rPr>
              <a:t> </a:t>
            </a:r>
            <a:r>
              <a:rPr lang="en-US" altLang="zh-TW" dirty="0" smtClean="0">
                <a:solidFill>
                  <a:srgbClr val="FF0000"/>
                </a:solidFill>
                <a:sym typeface="Wingdings"/>
              </a:rPr>
              <a:t>used</a:t>
            </a:r>
            <a:r>
              <a:rPr lang="zh-TW" altLang="en-US" dirty="0" smtClean="0">
                <a:solidFill>
                  <a:srgbClr val="FF0000"/>
                </a:solidFill>
                <a:sym typeface="Wingdings"/>
              </a:rPr>
              <a:t> </a:t>
            </a:r>
            <a:r>
              <a:rPr lang="en-US" altLang="zh-TW" dirty="0" smtClean="0">
                <a:solidFill>
                  <a:srgbClr val="FF0000"/>
                </a:solidFill>
                <a:sym typeface="Wingdings"/>
              </a:rPr>
              <a:t>for</a:t>
            </a:r>
            <a:r>
              <a:rPr lang="zh-TW" altLang="en-US" dirty="0" smtClean="0">
                <a:solidFill>
                  <a:srgbClr val="FF0000"/>
                </a:solidFill>
                <a:sym typeface="Wingdings"/>
              </a:rPr>
              <a:t> </a:t>
            </a:r>
            <a:r>
              <a:rPr lang="en-US" altLang="zh-TW" dirty="0" smtClean="0">
                <a:solidFill>
                  <a:srgbClr val="FF0000"/>
                </a:solidFill>
                <a:sym typeface="Wingdings"/>
              </a:rPr>
              <a:t>security</a:t>
            </a:r>
            <a:r>
              <a:rPr lang="zh-TW" altLang="en-US" dirty="0" smtClean="0">
                <a:solidFill>
                  <a:srgbClr val="FF0000"/>
                </a:solidFill>
                <a:sym typeface="Wingdings"/>
              </a:rPr>
              <a:t> </a:t>
            </a:r>
            <a:r>
              <a:rPr lang="en-US" altLang="zh-TW" dirty="0" smtClean="0">
                <a:solidFill>
                  <a:srgbClr val="FF0000"/>
                </a:solidFill>
                <a:sym typeface="Wingdings"/>
              </a:rPr>
              <a:t>policies</a:t>
            </a:r>
            <a:endParaRPr lang="en-US" altLang="zh-TW" dirty="0">
              <a:solidFill>
                <a:srgbClr val="FF0000"/>
              </a:solidFill>
            </a:endParaRPr>
          </a:p>
          <a:p>
            <a:endParaRPr lang="en-US" altLang="zh-TW" dirty="0"/>
          </a:p>
          <a:p>
            <a:endParaRPr kumimoji="1" lang="zh-TW" altLang="en-US" dirty="0"/>
          </a:p>
        </p:txBody>
      </p:sp>
    </p:spTree>
    <p:extLst>
      <p:ext uri="{BB962C8B-B14F-4D97-AF65-F5344CB8AC3E}">
        <p14:creationId xmlns:p14="http://schemas.microsoft.com/office/powerpoint/2010/main" val="146045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lstStyle/>
          <a:p>
            <a:r>
              <a:rPr kumimoji="1" lang="en-US" altLang="zh-TW" dirty="0" smtClean="0"/>
              <a:t>User</a:t>
            </a:r>
            <a:r>
              <a:rPr kumimoji="1" lang="zh-TW" altLang="en-US" dirty="0" smtClean="0"/>
              <a:t> </a:t>
            </a:r>
            <a:r>
              <a:rPr kumimoji="1" lang="en-US" altLang="zh-TW" dirty="0" smtClean="0"/>
              <a:t>Policies</a:t>
            </a:r>
            <a:r>
              <a:rPr kumimoji="1" lang="zh-TW" altLang="en-US" dirty="0" smtClean="0"/>
              <a:t> </a:t>
            </a:r>
            <a:r>
              <a:rPr kumimoji="1" lang="en-US" altLang="zh-TW" dirty="0" smtClean="0"/>
              <a:t>(2/2)</a:t>
            </a:r>
            <a:endParaRPr kumimoji="1" lang="zh-TW" altLang="en-US" dirty="0"/>
          </a:p>
        </p:txBody>
      </p:sp>
      <p:sp>
        <p:nvSpPr>
          <p:cNvPr id="3" name="內容版面配置區 2"/>
          <p:cNvSpPr>
            <a:spLocks noGrp="1"/>
          </p:cNvSpPr>
          <p:nvPr>
            <p:ph idx="1"/>
          </p:nvPr>
        </p:nvSpPr>
        <p:spPr/>
        <p:txBody>
          <a:bodyPr/>
          <a:lstStyle/>
          <a:p>
            <a:r>
              <a:rPr kumimoji="1" lang="en-US" altLang="zh-TW" dirty="0" smtClean="0"/>
              <a:t>Challenges</a:t>
            </a:r>
          </a:p>
          <a:p>
            <a:pPr marL="546497" lvl="1" indent="-289322">
              <a:buFont typeface="+mj-lt"/>
              <a:buAutoNum type="arabicPeriod"/>
            </a:pPr>
            <a:r>
              <a:rPr lang="en-US" altLang="zh-TW" dirty="0" smtClean="0"/>
              <a:t>large </a:t>
            </a:r>
            <a:r>
              <a:rPr lang="en-US" altLang="zh-TW" dirty="0"/>
              <a:t>volume of deployed </a:t>
            </a:r>
            <a:r>
              <a:rPr lang="en-US" altLang="zh-TW" dirty="0" smtClean="0"/>
              <a:t>services</a:t>
            </a:r>
            <a:endParaRPr lang="en-US" altLang="zh-TW" dirty="0"/>
          </a:p>
          <a:p>
            <a:pPr marL="546497" lvl="1" indent="-289322">
              <a:buFont typeface="+mj-lt"/>
              <a:buAutoNum type="arabicPeriod"/>
            </a:pPr>
            <a:r>
              <a:rPr lang="en-US" altLang="zh-TW" dirty="0"/>
              <a:t>recipient-specific preferences </a:t>
            </a:r>
          </a:p>
          <a:p>
            <a:pPr marL="546497" lvl="1" indent="-289322">
              <a:buFont typeface="+mj-lt"/>
              <a:buAutoNum type="arabicPeriod"/>
            </a:pPr>
            <a:endParaRPr lang="en-US" altLang="zh-TW" dirty="0"/>
          </a:p>
          <a:p>
            <a:pPr marL="546497" lvl="1" indent="-289322">
              <a:buFont typeface="+mj-lt"/>
              <a:buAutoNum type="arabicPeriod"/>
            </a:pPr>
            <a:endParaRPr kumimoji="1" lang="zh-TW" altLang="en-US" dirty="0"/>
          </a:p>
        </p:txBody>
      </p:sp>
    </p:spTree>
    <p:extLst>
      <p:ext uri="{BB962C8B-B14F-4D97-AF65-F5344CB8AC3E}">
        <p14:creationId xmlns:p14="http://schemas.microsoft.com/office/powerpoint/2010/main" val="1661960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lstStyle/>
          <a:p>
            <a:r>
              <a:rPr kumimoji="1" lang="en-US" altLang="zh-TW" dirty="0" smtClean="0"/>
              <a:t>User</a:t>
            </a:r>
            <a:r>
              <a:rPr kumimoji="1" lang="zh-TW" altLang="en-US" dirty="0" smtClean="0"/>
              <a:t> </a:t>
            </a:r>
            <a:r>
              <a:rPr kumimoji="1" lang="en-US" altLang="zh-TW" dirty="0" smtClean="0"/>
              <a:t>Policies</a:t>
            </a:r>
            <a:r>
              <a:rPr kumimoji="1" lang="zh-TW" altLang="en-US" dirty="0" smtClean="0"/>
              <a:t> </a:t>
            </a:r>
            <a:r>
              <a:rPr kumimoji="1" lang="en-US" altLang="zh-TW" dirty="0" smtClean="0"/>
              <a:t>(2/2)</a:t>
            </a:r>
            <a:endParaRPr kumimoji="1" lang="zh-TW" altLang="en-US" dirty="0"/>
          </a:p>
        </p:txBody>
      </p:sp>
      <p:sp>
        <p:nvSpPr>
          <p:cNvPr id="3" name="內容版面配置區 2"/>
          <p:cNvSpPr>
            <a:spLocks noGrp="1"/>
          </p:cNvSpPr>
          <p:nvPr>
            <p:ph idx="1"/>
          </p:nvPr>
        </p:nvSpPr>
        <p:spPr/>
        <p:txBody>
          <a:bodyPr/>
          <a:lstStyle/>
          <a:p>
            <a:r>
              <a:rPr kumimoji="1" lang="en-US" altLang="zh-TW" dirty="0" smtClean="0"/>
              <a:t>Challenges</a:t>
            </a:r>
          </a:p>
          <a:p>
            <a:pPr marL="546497" lvl="1" indent="-289322">
              <a:buFont typeface="+mj-lt"/>
              <a:buAutoNum type="arabicPeriod"/>
            </a:pPr>
            <a:r>
              <a:rPr lang="en-US" altLang="zh-TW" dirty="0" smtClean="0"/>
              <a:t>large </a:t>
            </a:r>
            <a:r>
              <a:rPr lang="en-US" altLang="zh-TW" dirty="0"/>
              <a:t>volume of deployed </a:t>
            </a:r>
            <a:r>
              <a:rPr lang="en-US" altLang="zh-TW" dirty="0" smtClean="0"/>
              <a:t>services</a:t>
            </a:r>
            <a:endParaRPr lang="en-US" altLang="zh-TW" dirty="0"/>
          </a:p>
          <a:p>
            <a:pPr marL="546497" lvl="1" indent="-289322">
              <a:buFont typeface="+mj-lt"/>
              <a:buAutoNum type="arabicPeriod"/>
            </a:pPr>
            <a:r>
              <a:rPr lang="en-US" altLang="zh-TW" dirty="0"/>
              <a:t>recipient-specific preferences </a:t>
            </a:r>
            <a:endParaRPr lang="en-US" altLang="zh-TW" dirty="0" smtClean="0"/>
          </a:p>
          <a:p>
            <a:pPr marL="257175" lvl="1" indent="0">
              <a:buNone/>
            </a:pPr>
            <a:r>
              <a:rPr lang="en-US" altLang="zh-TW" dirty="0" smtClean="0">
                <a:solidFill>
                  <a:srgbClr val="FF0000"/>
                </a:solidFill>
                <a:sym typeface="Wingdings"/>
              </a:rPr>
              <a:t></a:t>
            </a:r>
            <a:r>
              <a:rPr lang="zh-TW" altLang="en-US" dirty="0" smtClean="0">
                <a:solidFill>
                  <a:srgbClr val="FF0000"/>
                </a:solidFill>
                <a:sym typeface="Wingdings"/>
              </a:rPr>
              <a:t> </a:t>
            </a:r>
            <a:r>
              <a:rPr lang="en-US" altLang="zh-TW" dirty="0">
                <a:solidFill>
                  <a:srgbClr val="FF0000"/>
                </a:solidFill>
              </a:rPr>
              <a:t>mediator </a:t>
            </a:r>
            <a:r>
              <a:rPr lang="en-US" altLang="zh-TW" dirty="0" smtClean="0">
                <a:solidFill>
                  <a:srgbClr val="FF0000"/>
                </a:solidFill>
              </a:rPr>
              <a:t>requests </a:t>
            </a:r>
            <a:endParaRPr lang="en-US" altLang="zh-TW" dirty="0">
              <a:solidFill>
                <a:srgbClr val="FF0000"/>
              </a:solidFill>
            </a:endParaRPr>
          </a:p>
          <a:p>
            <a:pPr marL="257175" lvl="1" indent="0">
              <a:buNone/>
            </a:pPr>
            <a:endParaRPr lang="en-US" altLang="zh-TW" dirty="0"/>
          </a:p>
          <a:p>
            <a:pPr marL="546497" lvl="1" indent="-289322">
              <a:buFont typeface="+mj-lt"/>
              <a:buAutoNum type="arabicPeriod"/>
            </a:pPr>
            <a:endParaRPr lang="en-US" altLang="zh-TW" dirty="0"/>
          </a:p>
          <a:p>
            <a:pPr marL="546497" lvl="1" indent="-289322">
              <a:buFont typeface="+mj-lt"/>
              <a:buAutoNum type="arabicPeriod"/>
            </a:pPr>
            <a:endParaRPr kumimoji="1" lang="zh-TW" altLang="en-US" dirty="0"/>
          </a:p>
        </p:txBody>
      </p:sp>
    </p:spTree>
    <p:extLst>
      <p:ext uri="{BB962C8B-B14F-4D97-AF65-F5344CB8AC3E}">
        <p14:creationId xmlns:p14="http://schemas.microsoft.com/office/powerpoint/2010/main" val="641564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lstStyle/>
          <a:p>
            <a:r>
              <a:rPr kumimoji="1" lang="en-US" altLang="zh-TW" dirty="0" smtClean="0"/>
              <a:t>User</a:t>
            </a:r>
            <a:r>
              <a:rPr kumimoji="1" lang="zh-TW" altLang="en-US" dirty="0" smtClean="0"/>
              <a:t> </a:t>
            </a:r>
            <a:r>
              <a:rPr kumimoji="1" lang="en-US" altLang="zh-TW" dirty="0" smtClean="0"/>
              <a:t>Policies</a:t>
            </a:r>
            <a:r>
              <a:rPr kumimoji="1" lang="zh-TW" altLang="en-US" dirty="0" smtClean="0"/>
              <a:t> </a:t>
            </a:r>
            <a:r>
              <a:rPr kumimoji="1" lang="en-US" altLang="zh-TW" dirty="0" smtClean="0"/>
              <a:t>(2/2)</a:t>
            </a:r>
            <a:endParaRPr kumimoji="1" lang="zh-TW" altLang="en-US" dirty="0"/>
          </a:p>
        </p:txBody>
      </p:sp>
      <p:sp>
        <p:nvSpPr>
          <p:cNvPr id="3" name="內容版面配置區 2"/>
          <p:cNvSpPr>
            <a:spLocks noGrp="1"/>
          </p:cNvSpPr>
          <p:nvPr>
            <p:ph idx="1"/>
          </p:nvPr>
        </p:nvSpPr>
        <p:spPr/>
        <p:txBody>
          <a:bodyPr/>
          <a:lstStyle/>
          <a:p>
            <a:r>
              <a:rPr kumimoji="1" lang="en-US" altLang="zh-TW" dirty="0" smtClean="0"/>
              <a:t>Challenges</a:t>
            </a:r>
          </a:p>
          <a:p>
            <a:pPr marL="546497" lvl="1" indent="-289322">
              <a:buFont typeface="+mj-lt"/>
              <a:buAutoNum type="arabicPeriod"/>
            </a:pPr>
            <a:r>
              <a:rPr lang="en-US" altLang="zh-TW" dirty="0" smtClean="0"/>
              <a:t>large </a:t>
            </a:r>
            <a:r>
              <a:rPr lang="en-US" altLang="zh-TW" dirty="0"/>
              <a:t>volume of deployed </a:t>
            </a:r>
            <a:r>
              <a:rPr lang="en-US" altLang="zh-TW" dirty="0" smtClean="0"/>
              <a:t>services</a:t>
            </a:r>
            <a:endParaRPr lang="en-US" altLang="zh-TW" dirty="0"/>
          </a:p>
          <a:p>
            <a:pPr marL="546497" lvl="1" indent="-289322">
              <a:buFont typeface="+mj-lt"/>
              <a:buAutoNum type="arabicPeriod"/>
            </a:pPr>
            <a:r>
              <a:rPr lang="en-US" altLang="zh-TW" dirty="0"/>
              <a:t>recipient-specific preferences </a:t>
            </a:r>
            <a:endParaRPr lang="en-US" altLang="zh-TW" dirty="0" smtClean="0"/>
          </a:p>
          <a:p>
            <a:pPr lvl="1">
              <a:buFont typeface="Wingdings" charset="2"/>
              <a:buChar char="à"/>
            </a:pPr>
            <a:r>
              <a:rPr lang="zh-TW" altLang="en-US" dirty="0" smtClean="0">
                <a:solidFill>
                  <a:srgbClr val="FF0000"/>
                </a:solidFill>
              </a:rPr>
              <a:t> </a:t>
            </a:r>
            <a:r>
              <a:rPr lang="en-US" altLang="zh-TW" dirty="0" smtClean="0">
                <a:solidFill>
                  <a:srgbClr val="FF0000"/>
                </a:solidFill>
              </a:rPr>
              <a:t>mediator requests </a:t>
            </a:r>
          </a:p>
          <a:p>
            <a:pPr lvl="1">
              <a:buFont typeface="Wingdings" charset="2"/>
              <a:buChar char="à"/>
            </a:pPr>
            <a:endParaRPr lang="en-US" altLang="zh-TW" dirty="0">
              <a:solidFill>
                <a:srgbClr val="FF0000"/>
              </a:solidFill>
            </a:endParaRPr>
          </a:p>
          <a:p>
            <a:r>
              <a:rPr lang="en-US" altLang="zh-TW" dirty="0" err="1" smtClean="0"/>
              <a:t>Maintainence</a:t>
            </a:r>
            <a:endParaRPr lang="en-US" altLang="zh-TW" dirty="0"/>
          </a:p>
          <a:p>
            <a:pPr marL="546497" lvl="1" indent="-289322">
              <a:buFont typeface="+mj-lt"/>
              <a:buAutoNum type="arabicPeriod"/>
            </a:pPr>
            <a:r>
              <a:rPr lang="en-US" altLang="zh-TW" dirty="0"/>
              <a:t>determine a set of smart default privacy profiles that capture a range of opinions about </a:t>
            </a:r>
            <a:r>
              <a:rPr lang="en-US" altLang="zh-TW" dirty="0" smtClean="0"/>
              <a:t>privacy</a:t>
            </a:r>
            <a:r>
              <a:rPr lang="zh-TW" altLang="en-US" dirty="0" smtClean="0"/>
              <a:t> </a:t>
            </a:r>
            <a:r>
              <a:rPr lang="en-US" altLang="zh-TW" dirty="0" smtClean="0"/>
              <a:t>(</a:t>
            </a:r>
            <a:r>
              <a:rPr lang="en-US" altLang="zh-TW" dirty="0" err="1" smtClean="0"/>
              <a:t>Lui</a:t>
            </a:r>
            <a:r>
              <a:rPr lang="zh-TW" altLang="en-US" dirty="0" smtClean="0"/>
              <a:t> </a:t>
            </a:r>
            <a:r>
              <a:rPr lang="en-US" altLang="zh-TW" dirty="0" smtClean="0"/>
              <a:t>et</a:t>
            </a:r>
            <a:r>
              <a:rPr lang="zh-TW" altLang="en-US" dirty="0" smtClean="0"/>
              <a:t> </a:t>
            </a:r>
            <a:r>
              <a:rPr lang="en-US" altLang="zh-TW" dirty="0" smtClean="0"/>
              <a:t>al.)</a:t>
            </a:r>
          </a:p>
          <a:p>
            <a:pPr marL="546497" lvl="1" indent="-289322">
              <a:buFont typeface="+mj-lt"/>
              <a:buAutoNum type="arabicPeriod"/>
            </a:pPr>
            <a:r>
              <a:rPr lang="en-US" altLang="zh-TW" dirty="0"/>
              <a:t>active privacy assistant </a:t>
            </a:r>
          </a:p>
          <a:p>
            <a:pPr marL="546497" lvl="1" indent="-289322">
              <a:buFont typeface="+mj-lt"/>
              <a:buAutoNum type="arabicPeriod"/>
            </a:pPr>
            <a:endParaRPr lang="en-US" altLang="zh-TW" dirty="0"/>
          </a:p>
          <a:p>
            <a:pPr marL="546497" lvl="1" indent="-289322">
              <a:buFont typeface="+mj-lt"/>
              <a:buAutoNum type="arabicPeriod"/>
            </a:pPr>
            <a:endParaRPr lang="en-US" altLang="zh-TW" dirty="0"/>
          </a:p>
          <a:p>
            <a:pPr marL="546497" lvl="1" indent="-289322">
              <a:buFont typeface="+mj-lt"/>
              <a:buAutoNum type="arabicPeriod"/>
            </a:pPr>
            <a:endParaRPr kumimoji="1" lang="zh-TW" altLang="en-US" dirty="0"/>
          </a:p>
        </p:txBody>
      </p:sp>
    </p:spTree>
    <p:extLst>
      <p:ext uri="{BB962C8B-B14F-4D97-AF65-F5344CB8AC3E}">
        <p14:creationId xmlns:p14="http://schemas.microsoft.com/office/powerpoint/2010/main" val="111412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Business Models</a:t>
            </a:r>
            <a:endParaRPr lang="zh-CN" altLang="en-US" dirty="0"/>
          </a:p>
        </p:txBody>
      </p:sp>
      <p:sp>
        <p:nvSpPr>
          <p:cNvPr id="3" name="内容占位符 2"/>
          <p:cNvSpPr>
            <a:spLocks noGrp="1"/>
          </p:cNvSpPr>
          <p:nvPr>
            <p:ph idx="1"/>
          </p:nvPr>
        </p:nvSpPr>
        <p:spPr/>
        <p:txBody>
          <a:bodyPr/>
          <a:lstStyle/>
          <a:p>
            <a:r>
              <a:rPr lang="en-US" altLang="zh-CN" dirty="0" smtClean="0"/>
              <a:t>Home</a:t>
            </a:r>
          </a:p>
          <a:p>
            <a:pPr lvl="1"/>
            <a:r>
              <a:rPr lang="en-US" altLang="zh-CN" dirty="0" smtClean="0"/>
              <a:t>Third party, first party.</a:t>
            </a:r>
          </a:p>
          <a:p>
            <a:r>
              <a:rPr lang="en-US" altLang="zh-CN" dirty="0" smtClean="0"/>
              <a:t>Large organization</a:t>
            </a:r>
          </a:p>
          <a:p>
            <a:pPr lvl="1"/>
            <a:r>
              <a:rPr lang="en-US" altLang="zh-CN" dirty="0" smtClean="0"/>
              <a:t>School </a:t>
            </a:r>
          </a:p>
          <a:p>
            <a:r>
              <a:rPr lang="en-US" altLang="zh-CN" dirty="0" smtClean="0"/>
              <a:t>More </a:t>
            </a:r>
            <a:r>
              <a:rPr lang="en-US" altLang="zh-CN" dirty="0" err="1" smtClean="0"/>
              <a:t>IoT</a:t>
            </a:r>
            <a:r>
              <a:rPr lang="en-US" altLang="zh-CN" dirty="0" smtClean="0"/>
              <a:t> business</a:t>
            </a:r>
          </a:p>
          <a:p>
            <a:pPr lvl="1"/>
            <a:r>
              <a:rPr lang="en-US" altLang="zh-CN" dirty="0" smtClean="0"/>
              <a:t>Lawyers, hospitals.</a:t>
            </a:r>
            <a:endParaRPr lang="zh-CN" altLang="en-US" dirty="0"/>
          </a:p>
        </p:txBody>
      </p:sp>
    </p:spTree>
    <p:extLst>
      <p:ext uri="{BB962C8B-B14F-4D97-AF65-F5344CB8AC3E}">
        <p14:creationId xmlns:p14="http://schemas.microsoft.com/office/powerpoint/2010/main" val="2503256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Challenging Use Cases</a:t>
            </a:r>
            <a:endParaRPr lang="zh-CN" altLang="en-US" dirty="0"/>
          </a:p>
        </p:txBody>
      </p:sp>
      <p:sp>
        <p:nvSpPr>
          <p:cNvPr id="3" name="内容占位符 2"/>
          <p:cNvSpPr>
            <a:spLocks noGrp="1"/>
          </p:cNvSpPr>
          <p:nvPr>
            <p:ph idx="1"/>
          </p:nvPr>
        </p:nvSpPr>
        <p:spPr/>
        <p:txBody>
          <a:bodyPr/>
          <a:lstStyle/>
          <a:p>
            <a:r>
              <a:rPr lang="en-US" altLang="zh-CN" dirty="0"/>
              <a:t>Human </a:t>
            </a:r>
            <a:r>
              <a:rPr lang="en-US" altLang="zh-CN" dirty="0" smtClean="0"/>
              <a:t>Augmentation</a:t>
            </a:r>
          </a:p>
          <a:p>
            <a:r>
              <a:rPr lang="en-US" altLang="zh-CN" dirty="0"/>
              <a:t>Omnipresent Video</a:t>
            </a:r>
            <a:endParaRPr lang="zh-CN" altLang="en-US" dirty="0"/>
          </a:p>
        </p:txBody>
      </p:sp>
    </p:spTree>
    <p:extLst>
      <p:ext uri="{BB962C8B-B14F-4D97-AF65-F5344CB8AC3E}">
        <p14:creationId xmlns:p14="http://schemas.microsoft.com/office/powerpoint/2010/main" val="2208260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Human Augmentation</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Fixed infrastructure </a:t>
            </a:r>
            <a:r>
              <a:rPr lang="en-US" altLang="zh-CN" dirty="0" smtClean="0"/>
              <a:t>cameras</a:t>
            </a:r>
          </a:p>
          <a:p>
            <a:r>
              <a:rPr lang="en-US" altLang="zh-CN" dirty="0" smtClean="0"/>
              <a:t>Wearables</a:t>
            </a:r>
          </a:p>
          <a:p>
            <a:r>
              <a:rPr lang="en-US" altLang="zh-CN" dirty="0" smtClean="0"/>
              <a:t>Over </a:t>
            </a:r>
            <a:r>
              <a:rPr lang="en-US" altLang="zh-CN" dirty="0"/>
              <a:t>280GB of data was captured including 42,959 images and 248.15 hours of video and location data</a:t>
            </a:r>
            <a:r>
              <a:rPr lang="en-US" altLang="zh-CN" dirty="0" smtClean="0"/>
              <a:t>.</a:t>
            </a:r>
          </a:p>
          <a:p>
            <a:r>
              <a:rPr lang="en-US" altLang="zh-CN" dirty="0" smtClean="0"/>
              <a:t>Cloudlets </a:t>
            </a:r>
          </a:p>
          <a:p>
            <a:pPr lvl="1"/>
            <a:r>
              <a:rPr lang="en-US" altLang="zh-CN" dirty="0" smtClean="0"/>
              <a:t>Robust</a:t>
            </a:r>
            <a:r>
              <a:rPr lang="en-US" altLang="zh-CN" dirty="0"/>
              <a:t>, scalable and </a:t>
            </a:r>
            <a:r>
              <a:rPr lang="en-US" altLang="zh-CN" dirty="0" smtClean="0"/>
              <a:t>secure</a:t>
            </a:r>
          </a:p>
          <a:p>
            <a:pPr lvl="1"/>
            <a:r>
              <a:rPr lang="en-US" altLang="zh-CN" dirty="0" smtClean="0"/>
              <a:t>Provide </a:t>
            </a:r>
            <a:r>
              <a:rPr lang="en-US" altLang="zh-CN" dirty="0"/>
              <a:t>a natural way</a:t>
            </a:r>
            <a:endParaRPr lang="en-US" altLang="zh-CN" dirty="0" smtClean="0"/>
          </a:p>
        </p:txBody>
      </p:sp>
    </p:spTree>
    <p:extLst>
      <p:ext uri="{BB962C8B-B14F-4D97-AF65-F5344CB8AC3E}">
        <p14:creationId xmlns:p14="http://schemas.microsoft.com/office/powerpoint/2010/main" val="2743720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“Crossing the Chasm”</a:t>
            </a:r>
            <a:endParaRPr lang="zh-CN" altLang="en-US" dirty="0"/>
          </a:p>
        </p:txBody>
      </p:sp>
      <p:pic>
        <p:nvPicPr>
          <p:cNvPr id="5" name="内容占位符 3"/>
          <p:cNvPicPr>
            <a:picLocks noGrp="1" noChangeAspect="1"/>
          </p:cNvPicPr>
          <p:nvPr>
            <p:ph sz="half" idx="1"/>
          </p:nvPr>
        </p:nvPicPr>
        <p:blipFill>
          <a:blip r:embed="rId3"/>
          <a:stretch>
            <a:fillRect/>
          </a:stretch>
        </p:blipFill>
        <p:spPr>
          <a:xfrm>
            <a:off x="1176412" y="1930400"/>
            <a:ext cx="7598511" cy="4047523"/>
          </a:xfrm>
          <a:prstGeom prst="rect">
            <a:avLst/>
          </a:prstGeom>
        </p:spPr>
      </p:pic>
      <p:sp>
        <p:nvSpPr>
          <p:cNvPr id="4" name="内容占位符 3"/>
          <p:cNvSpPr>
            <a:spLocks noGrp="1"/>
          </p:cNvSpPr>
          <p:nvPr>
            <p:ph sz="half" idx="2"/>
          </p:nvPr>
        </p:nvSpPr>
        <p:spPr>
          <a:xfrm>
            <a:off x="677334" y="1589089"/>
            <a:ext cx="4184034" cy="3880773"/>
          </a:xfrm>
        </p:spPr>
        <p:txBody>
          <a:bodyPr/>
          <a:lstStyle/>
          <a:p>
            <a:r>
              <a:rPr lang="en-US" altLang="zh-CN" dirty="0"/>
              <a:t>78% of consumers are highly concerned about companies selling their data to third parties</a:t>
            </a:r>
          </a:p>
          <a:p>
            <a:r>
              <a:rPr lang="en-US" altLang="zh-CN" dirty="0" err="1"/>
              <a:t>Pervasiving</a:t>
            </a:r>
            <a:r>
              <a:rPr lang="en-US" altLang="zh-CN" dirty="0"/>
              <a:t> across all age groups, including millennials</a:t>
            </a:r>
            <a:endParaRPr lang="zh-CN" altLang="en-US" dirty="0"/>
          </a:p>
          <a:p>
            <a:endParaRPr lang="zh-CN" altLang="en-US" dirty="0"/>
          </a:p>
        </p:txBody>
      </p:sp>
    </p:spTree>
    <p:extLst>
      <p:ext uri="{BB962C8B-B14F-4D97-AF65-F5344CB8AC3E}">
        <p14:creationId xmlns:p14="http://schemas.microsoft.com/office/powerpoint/2010/main" val="38671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Omnipresent Video</a:t>
            </a:r>
            <a:endParaRPr lang="zh-CN" altLang="en-US" dirty="0"/>
          </a:p>
        </p:txBody>
      </p:sp>
      <p:sp>
        <p:nvSpPr>
          <p:cNvPr id="3" name="内容占位符 2"/>
          <p:cNvSpPr>
            <a:spLocks noGrp="1"/>
          </p:cNvSpPr>
          <p:nvPr>
            <p:ph idx="1"/>
          </p:nvPr>
        </p:nvSpPr>
        <p:spPr/>
        <p:txBody>
          <a:bodyPr/>
          <a:lstStyle/>
          <a:p>
            <a:r>
              <a:rPr lang="en-US" altLang="zh-CN" dirty="0"/>
              <a:t>Videos everywhere at the same </a:t>
            </a:r>
            <a:r>
              <a:rPr lang="en-US" altLang="zh-CN" dirty="0" smtClean="0"/>
              <a:t>time</a:t>
            </a:r>
          </a:p>
          <a:p>
            <a:r>
              <a:rPr lang="en-US" altLang="zh-CN" dirty="0" smtClean="0"/>
              <a:t>Challenges </a:t>
            </a:r>
            <a:r>
              <a:rPr lang="en-US" altLang="zh-CN" dirty="0"/>
              <a:t>for scalability as well </a:t>
            </a:r>
            <a:r>
              <a:rPr lang="en-US" altLang="zh-CN" dirty="0" smtClean="0"/>
              <a:t>as privacy</a:t>
            </a:r>
          </a:p>
          <a:p>
            <a:r>
              <a:rPr lang="en-US" altLang="zh-CN" dirty="0" smtClean="0"/>
              <a:t>You could get details in the other group’s presentation</a:t>
            </a:r>
          </a:p>
          <a:p>
            <a:r>
              <a:rPr lang="en-US" altLang="zh-CN" dirty="0" smtClean="0"/>
              <a:t>Denaturizing: privacy </a:t>
            </a:r>
            <a:r>
              <a:rPr lang="en-US" altLang="zh-CN" dirty="0"/>
              <a:t>and value</a:t>
            </a:r>
            <a:endParaRPr lang="en-US" altLang="zh-CN" dirty="0" smtClean="0"/>
          </a:p>
        </p:txBody>
      </p:sp>
    </p:spTree>
    <p:extLst>
      <p:ext uri="{BB962C8B-B14F-4D97-AF65-F5344CB8AC3E}">
        <p14:creationId xmlns:p14="http://schemas.microsoft.com/office/powerpoint/2010/main" val="2442313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Related Work</a:t>
            </a:r>
            <a:endParaRPr lang="zh-CN" altLang="en-US" dirty="0"/>
          </a:p>
        </p:txBody>
      </p:sp>
      <p:sp>
        <p:nvSpPr>
          <p:cNvPr id="3" name="内容占位符 2"/>
          <p:cNvSpPr>
            <a:spLocks noGrp="1"/>
          </p:cNvSpPr>
          <p:nvPr>
            <p:ph idx="1"/>
          </p:nvPr>
        </p:nvSpPr>
        <p:spPr/>
        <p:txBody>
          <a:bodyPr/>
          <a:lstStyle/>
          <a:p>
            <a:r>
              <a:rPr lang="en-US" altLang="zh-CN" dirty="0" smtClean="0"/>
              <a:t>Differs </a:t>
            </a:r>
            <a:r>
              <a:rPr lang="en-US" altLang="zh-CN" dirty="0"/>
              <a:t>from these rule-based intermediaries by offering a generalized cloudlet infrastructure for intercepting both mobile and (predominantly) fixed sensor </a:t>
            </a:r>
            <a:r>
              <a:rPr lang="en-US" altLang="zh-CN" dirty="0" smtClean="0"/>
              <a:t>data.</a:t>
            </a:r>
          </a:p>
          <a:p>
            <a:r>
              <a:rPr lang="en-US" altLang="zh-CN" dirty="0" smtClean="0"/>
              <a:t>Focus on processing </a:t>
            </a:r>
            <a:r>
              <a:rPr lang="en-US" altLang="zh-CN" dirty="0"/>
              <a:t>outgoing sensor </a:t>
            </a:r>
            <a:r>
              <a:rPr lang="en-US" altLang="zh-CN" dirty="0" smtClean="0"/>
              <a:t>streams.</a:t>
            </a:r>
          </a:p>
          <a:p>
            <a:r>
              <a:rPr lang="en-US" altLang="zh-CN" dirty="0" smtClean="0"/>
              <a:t>More </a:t>
            </a:r>
            <a:r>
              <a:rPr lang="en-US" altLang="zh-CN" dirty="0"/>
              <a:t>general </a:t>
            </a:r>
            <a:r>
              <a:rPr lang="en-US" altLang="zh-CN" dirty="0" smtClean="0"/>
              <a:t>support</a:t>
            </a:r>
            <a:r>
              <a:rPr lang="en-US" altLang="zh-CN" dirty="0"/>
              <a:t>.</a:t>
            </a:r>
            <a:endParaRPr lang="en-US" altLang="zh-CN" dirty="0" smtClean="0"/>
          </a:p>
          <a:p>
            <a:r>
              <a:rPr lang="en-US" altLang="zh-CN" dirty="0" smtClean="0"/>
              <a:t>Enable send data to cloud </a:t>
            </a:r>
            <a:r>
              <a:rPr lang="en-US" altLang="zh-CN" dirty="0"/>
              <a:t>at a user-chosen </a:t>
            </a:r>
            <a:r>
              <a:rPr lang="en-US" altLang="zh-CN" dirty="0" smtClean="0"/>
              <a:t>granularity.</a:t>
            </a:r>
            <a:endParaRPr lang="zh-CN" altLang="en-US" dirty="0"/>
          </a:p>
        </p:txBody>
      </p:sp>
    </p:spTree>
    <p:extLst>
      <p:ext uri="{BB962C8B-B14F-4D97-AF65-F5344CB8AC3E}">
        <p14:creationId xmlns:p14="http://schemas.microsoft.com/office/powerpoint/2010/main" val="979561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p:txBody>
          <a:bodyPr/>
          <a:lstStyle/>
          <a:p>
            <a:r>
              <a:rPr lang="en-US" altLang="zh-CN" dirty="0" smtClean="0"/>
              <a:t>Privacy </a:t>
            </a:r>
            <a:r>
              <a:rPr lang="en-US" altLang="zh-CN" dirty="0"/>
              <a:t>is a key issue </a:t>
            </a:r>
            <a:endParaRPr lang="en-US" altLang="zh-CN" dirty="0" smtClean="0"/>
          </a:p>
          <a:p>
            <a:r>
              <a:rPr lang="en-US" altLang="zh-CN" dirty="0" smtClean="0"/>
              <a:t>Proposed </a:t>
            </a:r>
            <a:r>
              <a:rPr lang="en-US" altLang="zh-CN" dirty="0"/>
              <a:t>an architecture based on an essential design principal, namely that users should maintain overall control of their data and be responsible for managing its release to cloud services</a:t>
            </a:r>
            <a:r>
              <a:rPr lang="en-US" altLang="zh-CN" dirty="0" smtClean="0"/>
              <a:t>.</a:t>
            </a:r>
          </a:p>
          <a:p>
            <a:r>
              <a:rPr lang="en-US" altLang="zh-CN" dirty="0" smtClean="0"/>
              <a:t>Traditional </a:t>
            </a:r>
            <a:r>
              <a:rPr lang="en-US" altLang="zh-CN" dirty="0" err="1"/>
              <a:t>IoT</a:t>
            </a:r>
            <a:r>
              <a:rPr lang="en-US" altLang="zh-CN" dirty="0"/>
              <a:t> </a:t>
            </a:r>
            <a:r>
              <a:rPr lang="en-US" altLang="zh-CN" dirty="0" smtClean="0"/>
              <a:t>environments and challenging </a:t>
            </a:r>
            <a:r>
              <a:rPr lang="en-US" altLang="zh-CN" dirty="0" err="1"/>
              <a:t>IoT</a:t>
            </a:r>
            <a:r>
              <a:rPr lang="en-US" altLang="zh-CN" dirty="0"/>
              <a:t> scenarios</a:t>
            </a:r>
            <a:endParaRPr lang="en-US" altLang="zh-CN" dirty="0" smtClean="0"/>
          </a:p>
          <a:p>
            <a:r>
              <a:rPr lang="en-US" altLang="zh-CN" dirty="0" smtClean="0"/>
              <a:t>Focus on home because need is most</a:t>
            </a:r>
            <a:endParaRPr lang="zh-CN" altLang="en-US" dirty="0"/>
          </a:p>
        </p:txBody>
      </p:sp>
    </p:spTree>
    <p:extLst>
      <p:ext uri="{BB962C8B-B14F-4D97-AF65-F5344CB8AC3E}">
        <p14:creationId xmlns:p14="http://schemas.microsoft.com/office/powerpoint/2010/main" val="562010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784" y="2009775"/>
            <a:ext cx="8596668" cy="1320800"/>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1532418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idx="1"/>
          </p:nvPr>
        </p:nvSpPr>
        <p:spPr/>
        <p:txBody>
          <a:bodyPr/>
          <a:lstStyle/>
          <a:p>
            <a:r>
              <a:rPr lang="en-US" altLang="zh-CN" dirty="0"/>
              <a:t>“I should get to decide how much of my data a service or application gets to see” </a:t>
            </a:r>
            <a:endParaRPr lang="en-US" altLang="zh-CN" dirty="0" smtClean="0"/>
          </a:p>
          <a:p>
            <a:r>
              <a:rPr lang="en-US" altLang="zh-CN" dirty="0" smtClean="0"/>
              <a:t> </a:t>
            </a:r>
            <a:r>
              <a:rPr lang="en-US" altLang="zh-CN" dirty="0"/>
              <a:t>“I should get to decide who my data is shared with</a:t>
            </a:r>
            <a:r>
              <a:rPr lang="en-US" altLang="zh-CN" dirty="0" smtClean="0"/>
              <a:t>”</a:t>
            </a:r>
          </a:p>
          <a:p>
            <a:r>
              <a:rPr lang="en-US" altLang="zh-CN" dirty="0" smtClean="0"/>
              <a:t>“A </a:t>
            </a:r>
            <a:r>
              <a:rPr lang="en-US" altLang="zh-CN" dirty="0"/>
              <a:t>camera on every human body, in every room, on every street, and in every </a:t>
            </a:r>
            <a:r>
              <a:rPr lang="en-US" altLang="zh-CN" dirty="0" smtClean="0"/>
              <a:t>vehicle”</a:t>
            </a:r>
            <a:endParaRPr lang="zh-CN" altLang="en-US" dirty="0"/>
          </a:p>
        </p:txBody>
      </p:sp>
    </p:spTree>
    <p:extLst>
      <p:ext uri="{BB962C8B-B14F-4D97-AF65-F5344CB8AC3E}">
        <p14:creationId xmlns:p14="http://schemas.microsoft.com/office/powerpoint/2010/main" val="1740237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1684" y="2824164"/>
            <a:ext cx="8596668" cy="1320800"/>
          </a:xfrm>
        </p:spPr>
        <p:txBody>
          <a:bodyPr/>
          <a:lstStyle/>
          <a:p>
            <a:r>
              <a:rPr lang="en-US" altLang="zh-CN" dirty="0" smtClean="0">
                <a:solidFill>
                  <a:schemeClr val="tx2"/>
                </a:solidFill>
              </a:rPr>
              <a:t>Users </a:t>
            </a:r>
            <a:r>
              <a:rPr lang="en-US" altLang="zh-CN" dirty="0">
                <a:solidFill>
                  <a:schemeClr val="tx2"/>
                </a:solidFill>
              </a:rPr>
              <a:t>should be able to control the release of their own data.</a:t>
            </a:r>
            <a:endParaRPr lang="zh-CN" altLang="en-US" dirty="0">
              <a:solidFill>
                <a:schemeClr val="tx2"/>
              </a:solidFill>
            </a:endParaRPr>
          </a:p>
        </p:txBody>
      </p:sp>
    </p:spTree>
    <p:extLst>
      <p:ext uri="{BB962C8B-B14F-4D97-AF65-F5344CB8AC3E}">
        <p14:creationId xmlns:p14="http://schemas.microsoft.com/office/powerpoint/2010/main" val="68649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idx="1"/>
          </p:nvPr>
        </p:nvSpPr>
        <p:spPr/>
        <p:txBody>
          <a:bodyPr/>
          <a:lstStyle/>
          <a:p>
            <a:r>
              <a:rPr lang="en-US" altLang="zh-CN" dirty="0"/>
              <a:t>Deletion and </a:t>
            </a:r>
            <a:r>
              <a:rPr lang="en-US" altLang="zh-CN" dirty="0" smtClean="0"/>
              <a:t>denaturing</a:t>
            </a:r>
          </a:p>
          <a:p>
            <a:r>
              <a:rPr lang="en-US" altLang="zh-CN" dirty="0" smtClean="0"/>
              <a:t>Summarization</a:t>
            </a:r>
          </a:p>
          <a:p>
            <a:r>
              <a:rPr lang="en-US" altLang="zh-CN" dirty="0" smtClean="0"/>
              <a:t>Inference</a:t>
            </a:r>
          </a:p>
          <a:p>
            <a:r>
              <a:rPr lang="en-US" altLang="zh-CN" dirty="0" smtClean="0"/>
              <a:t>Anonymization</a:t>
            </a:r>
          </a:p>
          <a:p>
            <a:r>
              <a:rPr lang="en-US" altLang="zh-CN" dirty="0" smtClean="0"/>
              <a:t>Mobility</a:t>
            </a:r>
          </a:p>
          <a:p>
            <a:r>
              <a:rPr lang="en-US" altLang="zh-CN" dirty="0"/>
              <a:t>Ease of Use</a:t>
            </a:r>
            <a:endParaRPr lang="zh-CN" altLang="en-US" dirty="0"/>
          </a:p>
        </p:txBody>
      </p:sp>
    </p:spTree>
    <p:extLst>
      <p:ext uri="{BB962C8B-B14F-4D97-AF65-F5344CB8AC3E}">
        <p14:creationId xmlns:p14="http://schemas.microsoft.com/office/powerpoint/2010/main" val="1395703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idx="1"/>
          </p:nvPr>
        </p:nvSpPr>
        <p:spPr/>
        <p:txBody>
          <a:bodyPr/>
          <a:lstStyle/>
          <a:p>
            <a:r>
              <a:rPr lang="en-US" altLang="zh-CN" b="1" dirty="0"/>
              <a:t>Deletion and </a:t>
            </a:r>
            <a:r>
              <a:rPr lang="en-US" altLang="zh-CN" b="1" dirty="0" smtClean="0"/>
              <a:t>denaturing</a:t>
            </a:r>
          </a:p>
          <a:p>
            <a:r>
              <a:rPr lang="en-US" altLang="zh-CN" dirty="0" smtClean="0">
                <a:solidFill>
                  <a:schemeClr val="bg1">
                    <a:lumMod val="75000"/>
                  </a:schemeClr>
                </a:solidFill>
              </a:rPr>
              <a:t>Summarization</a:t>
            </a:r>
          </a:p>
          <a:p>
            <a:r>
              <a:rPr lang="en-US" altLang="zh-CN" dirty="0" smtClean="0">
                <a:solidFill>
                  <a:schemeClr val="bg1">
                    <a:lumMod val="75000"/>
                  </a:schemeClr>
                </a:solidFill>
              </a:rPr>
              <a:t>Inference</a:t>
            </a:r>
          </a:p>
          <a:p>
            <a:r>
              <a:rPr lang="en-US" altLang="zh-CN" dirty="0" smtClean="0">
                <a:solidFill>
                  <a:schemeClr val="bg1">
                    <a:lumMod val="75000"/>
                  </a:schemeClr>
                </a:solidFill>
              </a:rPr>
              <a:t>Anonymization</a:t>
            </a:r>
          </a:p>
          <a:p>
            <a:r>
              <a:rPr lang="en-US" altLang="zh-CN" dirty="0" smtClean="0">
                <a:solidFill>
                  <a:schemeClr val="bg1">
                    <a:lumMod val="75000"/>
                  </a:schemeClr>
                </a:solidFill>
              </a:rPr>
              <a:t>Mobility</a:t>
            </a:r>
          </a:p>
          <a:p>
            <a:r>
              <a:rPr lang="en-US" altLang="zh-CN" dirty="0">
                <a:solidFill>
                  <a:schemeClr val="bg1">
                    <a:lumMod val="75000"/>
                  </a:schemeClr>
                </a:solidFill>
              </a:rPr>
              <a:t>Ease of Use</a:t>
            </a:r>
            <a:endParaRPr lang="zh-CN" altLang="en-US" dirty="0">
              <a:solidFill>
                <a:schemeClr val="bg1">
                  <a:lumMod val="75000"/>
                </a:schemeClr>
              </a:solidFill>
            </a:endParaRPr>
          </a:p>
        </p:txBody>
      </p:sp>
      <p:pic>
        <p:nvPicPr>
          <p:cNvPr id="4" name="图片 3"/>
          <p:cNvPicPr>
            <a:picLocks noChangeAspect="1"/>
          </p:cNvPicPr>
          <p:nvPr/>
        </p:nvPicPr>
        <p:blipFill>
          <a:blip r:embed="rId3"/>
          <a:stretch>
            <a:fillRect/>
          </a:stretch>
        </p:blipFill>
        <p:spPr>
          <a:xfrm>
            <a:off x="4614862" y="1745021"/>
            <a:ext cx="5195887" cy="4296341"/>
          </a:xfrm>
          <a:prstGeom prst="rect">
            <a:avLst/>
          </a:prstGeom>
        </p:spPr>
      </p:pic>
    </p:spTree>
    <p:extLst>
      <p:ext uri="{BB962C8B-B14F-4D97-AF65-F5344CB8AC3E}">
        <p14:creationId xmlns:p14="http://schemas.microsoft.com/office/powerpoint/2010/main" val="3395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sz="half" idx="1"/>
          </p:nvPr>
        </p:nvSpPr>
        <p:spPr/>
        <p:txBody>
          <a:bodyPr/>
          <a:lstStyle/>
          <a:p>
            <a:r>
              <a:rPr lang="en-US" altLang="zh-CN" dirty="0">
                <a:solidFill>
                  <a:schemeClr val="bg1">
                    <a:lumMod val="75000"/>
                  </a:schemeClr>
                </a:solidFill>
              </a:rPr>
              <a:t>Deletion and </a:t>
            </a:r>
            <a:r>
              <a:rPr lang="en-US" altLang="zh-CN" dirty="0" smtClean="0">
                <a:solidFill>
                  <a:schemeClr val="bg1">
                    <a:lumMod val="75000"/>
                  </a:schemeClr>
                </a:solidFill>
              </a:rPr>
              <a:t>denaturing</a:t>
            </a:r>
          </a:p>
          <a:p>
            <a:r>
              <a:rPr lang="en-US" altLang="zh-CN" b="1" dirty="0" smtClean="0"/>
              <a:t>Summarization</a:t>
            </a:r>
          </a:p>
          <a:p>
            <a:r>
              <a:rPr lang="en-US" altLang="zh-CN" dirty="0" smtClean="0">
                <a:solidFill>
                  <a:schemeClr val="bg1">
                    <a:lumMod val="75000"/>
                  </a:schemeClr>
                </a:solidFill>
              </a:rPr>
              <a:t>Inference</a:t>
            </a:r>
          </a:p>
          <a:p>
            <a:r>
              <a:rPr lang="en-US" altLang="zh-CN" dirty="0" smtClean="0">
                <a:solidFill>
                  <a:schemeClr val="bg1">
                    <a:lumMod val="75000"/>
                  </a:schemeClr>
                </a:solidFill>
              </a:rPr>
              <a:t>Anonymization</a:t>
            </a:r>
          </a:p>
          <a:p>
            <a:r>
              <a:rPr lang="en-US" altLang="zh-CN" dirty="0" smtClean="0">
                <a:solidFill>
                  <a:schemeClr val="bg1">
                    <a:lumMod val="75000"/>
                  </a:schemeClr>
                </a:solidFill>
              </a:rPr>
              <a:t>Mobility</a:t>
            </a:r>
          </a:p>
          <a:p>
            <a:r>
              <a:rPr lang="en-US" altLang="zh-CN" dirty="0">
                <a:solidFill>
                  <a:schemeClr val="bg1">
                    <a:lumMod val="75000"/>
                  </a:schemeClr>
                </a:solidFill>
              </a:rPr>
              <a:t>Ease of Use</a:t>
            </a:r>
            <a:endParaRPr lang="zh-CN" altLang="en-US" dirty="0">
              <a:solidFill>
                <a:schemeClr val="bg1">
                  <a:lumMod val="75000"/>
                </a:schemeClr>
              </a:solidFill>
            </a:endParaRPr>
          </a:p>
        </p:txBody>
      </p:sp>
      <p:sp>
        <p:nvSpPr>
          <p:cNvPr id="5" name="内容占位符 4"/>
          <p:cNvSpPr>
            <a:spLocks noGrp="1"/>
          </p:cNvSpPr>
          <p:nvPr>
            <p:ph sz="half" idx="2"/>
          </p:nvPr>
        </p:nvSpPr>
        <p:spPr/>
        <p:txBody>
          <a:bodyPr/>
          <a:lstStyle/>
          <a:p>
            <a:r>
              <a:rPr lang="en-US" altLang="zh-CN" dirty="0" smtClean="0"/>
              <a:t>Temporal summaries:</a:t>
            </a:r>
          </a:p>
          <a:p>
            <a:pPr lvl="1"/>
            <a:r>
              <a:rPr lang="en-US" altLang="zh-CN" dirty="0" smtClean="0"/>
              <a:t>Heartbeat </a:t>
            </a:r>
            <a:r>
              <a:rPr lang="en-US" altLang="zh-CN" dirty="0"/>
              <a:t>counts </a:t>
            </a:r>
          </a:p>
          <a:p>
            <a:r>
              <a:rPr lang="en-US" altLang="zh-CN" dirty="0" smtClean="0"/>
              <a:t>Spatial summaries</a:t>
            </a:r>
          </a:p>
          <a:p>
            <a:pPr lvl="1"/>
            <a:r>
              <a:rPr lang="en-US" altLang="zh-CN" dirty="0" smtClean="0"/>
              <a:t>GPS </a:t>
            </a:r>
            <a:r>
              <a:rPr lang="en-US" altLang="zh-CN" dirty="0"/>
              <a:t>to </a:t>
            </a:r>
            <a:r>
              <a:rPr lang="en-US" altLang="zh-CN" dirty="0" smtClean="0"/>
              <a:t>Zip code</a:t>
            </a:r>
            <a:endParaRPr lang="zh-CN" altLang="en-US" dirty="0"/>
          </a:p>
          <a:p>
            <a:endParaRPr lang="zh-CN" altLang="en-US" dirty="0"/>
          </a:p>
        </p:txBody>
      </p:sp>
    </p:spTree>
    <p:extLst>
      <p:ext uri="{BB962C8B-B14F-4D97-AF65-F5344CB8AC3E}">
        <p14:creationId xmlns:p14="http://schemas.microsoft.com/office/powerpoint/2010/main" val="217799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Privacy Control Requirements </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Deletion and </a:t>
            </a:r>
            <a:r>
              <a:rPr lang="en-US" altLang="zh-CN" dirty="0" smtClean="0">
                <a:solidFill>
                  <a:schemeClr val="bg1">
                    <a:lumMod val="75000"/>
                  </a:schemeClr>
                </a:solidFill>
              </a:rPr>
              <a:t>denaturing</a:t>
            </a:r>
          </a:p>
          <a:p>
            <a:r>
              <a:rPr lang="en-US" altLang="zh-CN" dirty="0" smtClean="0">
                <a:solidFill>
                  <a:schemeClr val="bg1">
                    <a:lumMod val="75000"/>
                  </a:schemeClr>
                </a:solidFill>
              </a:rPr>
              <a:t>Summarization</a:t>
            </a:r>
          </a:p>
          <a:p>
            <a:r>
              <a:rPr lang="en-US" altLang="zh-CN" b="1" dirty="0" smtClean="0"/>
              <a:t>Inference</a:t>
            </a:r>
          </a:p>
          <a:p>
            <a:pPr lvl="1"/>
            <a:r>
              <a:rPr lang="en-US" altLang="zh-CN" dirty="0" smtClean="0"/>
              <a:t>Virtual </a:t>
            </a:r>
            <a:r>
              <a:rPr lang="en-US" altLang="zh-CN" dirty="0"/>
              <a:t>sensor</a:t>
            </a:r>
            <a:endParaRPr lang="en-US" altLang="zh-CN" b="1" dirty="0" smtClean="0"/>
          </a:p>
          <a:p>
            <a:r>
              <a:rPr lang="en-US" altLang="zh-CN" dirty="0" smtClean="0">
                <a:solidFill>
                  <a:schemeClr val="bg1">
                    <a:lumMod val="75000"/>
                  </a:schemeClr>
                </a:solidFill>
              </a:rPr>
              <a:t>Anonymization</a:t>
            </a:r>
          </a:p>
          <a:p>
            <a:r>
              <a:rPr lang="en-US" altLang="zh-CN" dirty="0" smtClean="0">
                <a:solidFill>
                  <a:schemeClr val="bg1">
                    <a:lumMod val="75000"/>
                  </a:schemeClr>
                </a:solidFill>
              </a:rPr>
              <a:t>Mobility</a:t>
            </a:r>
          </a:p>
          <a:p>
            <a:r>
              <a:rPr lang="en-US" altLang="zh-CN" dirty="0">
                <a:solidFill>
                  <a:schemeClr val="bg1">
                    <a:lumMod val="75000"/>
                  </a:schemeClr>
                </a:solidFill>
              </a:rPr>
              <a:t>Ease of Use</a:t>
            </a:r>
            <a:endParaRPr lang="zh-CN" altLang="en-US" dirty="0">
              <a:solidFill>
                <a:schemeClr val="bg1">
                  <a:lumMod val="75000"/>
                </a:schemeClr>
              </a:solidFill>
            </a:endParaRPr>
          </a:p>
        </p:txBody>
      </p:sp>
    </p:spTree>
    <p:extLst>
      <p:ext uri="{BB962C8B-B14F-4D97-AF65-F5344CB8AC3E}">
        <p14:creationId xmlns:p14="http://schemas.microsoft.com/office/powerpoint/2010/main" val="284012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2970</TotalTime>
  <Words>2445</Words>
  <Application>Microsoft Office PowerPoint</Application>
  <PresentationFormat>宽屏</PresentationFormat>
  <Paragraphs>232</Paragraphs>
  <Slides>33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微軟正黑體</vt:lpstr>
      <vt:lpstr>新細明體</vt:lpstr>
      <vt:lpstr>DengXian</vt:lpstr>
      <vt:lpstr>方正姚体</vt:lpstr>
      <vt:lpstr>华文新魏</vt:lpstr>
      <vt:lpstr>Arial</vt:lpstr>
      <vt:lpstr>Calibri</vt:lpstr>
      <vt:lpstr>Trebuchet MS</vt:lpstr>
      <vt:lpstr>Wingdings</vt:lpstr>
      <vt:lpstr>Wingdings 3</vt:lpstr>
      <vt:lpstr>平面</vt:lpstr>
      <vt:lpstr>Privacy Mediators: Helping IoT Cross the Chasm</vt:lpstr>
      <vt:lpstr>Agenda</vt:lpstr>
      <vt:lpstr>“Crossing the Chasm”</vt:lpstr>
      <vt:lpstr>Privacy Control Requirements </vt:lpstr>
      <vt:lpstr>Users should be able to control the release of their own data.</vt:lpstr>
      <vt:lpstr>Privacy Control Requirements </vt:lpstr>
      <vt:lpstr>Privacy Control Requirements </vt:lpstr>
      <vt:lpstr>Privacy Control Requirements </vt:lpstr>
      <vt:lpstr>Privacy Control Requirements </vt:lpstr>
      <vt:lpstr>Privacy Control Requirements </vt:lpstr>
      <vt:lpstr>Architectural Approach</vt:lpstr>
      <vt:lpstr>PowerPoint 演示文稿</vt:lpstr>
      <vt:lpstr>PowerPoint 演示文稿</vt:lpstr>
      <vt:lpstr>Cloudlets</vt:lpstr>
      <vt:lpstr>PowerPoint 演示文稿</vt:lpstr>
      <vt:lpstr>Privacy Mediators (1/2)</vt:lpstr>
      <vt:lpstr>Privacy Mediators (2/2)</vt:lpstr>
      <vt:lpstr>Privacy Mediators (2/2)</vt:lpstr>
      <vt:lpstr>Mediators &amp; Trust (1/2)</vt:lpstr>
      <vt:lpstr>Mediators &amp; Trust (1/2)</vt:lpstr>
      <vt:lpstr>Data Storage</vt:lpstr>
      <vt:lpstr>User Policies (1/2)</vt:lpstr>
      <vt:lpstr>User Policies (1/2)</vt:lpstr>
      <vt:lpstr>User Policies (2/2)</vt:lpstr>
      <vt:lpstr>User Policies (2/2)</vt:lpstr>
      <vt:lpstr>User Policies (2/2)</vt:lpstr>
      <vt:lpstr>Business Models</vt:lpstr>
      <vt:lpstr>Challenging Use Cases</vt:lpstr>
      <vt:lpstr>Human Augmentation </vt:lpstr>
      <vt:lpstr>Omnipresent Video</vt:lpstr>
      <vt:lpstr>Related Work</vt:lpstr>
      <vt:lpstr>Conclusion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Approach</dc:title>
  <dc:creator>Microsoft Office 使用者</dc:creator>
  <cp:lastModifiedBy>zplbc</cp:lastModifiedBy>
  <cp:revision>40</cp:revision>
  <dcterms:created xsi:type="dcterms:W3CDTF">2018-03-23T08:21:56Z</dcterms:created>
  <dcterms:modified xsi:type="dcterms:W3CDTF">2018-03-25T12:03:07Z</dcterms:modified>
</cp:coreProperties>
</file>