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88" r:id="rId6"/>
    <p:sldId id="289" r:id="rId7"/>
    <p:sldId id="264" r:id="rId8"/>
    <p:sldId id="265" r:id="rId9"/>
    <p:sldId id="290" r:id="rId10"/>
    <p:sldId id="282" r:id="rId11"/>
    <p:sldId id="291" r:id="rId12"/>
    <p:sldId id="261" r:id="rId13"/>
    <p:sldId id="262" r:id="rId14"/>
    <p:sldId id="263" r:id="rId15"/>
    <p:sldId id="266" r:id="rId16"/>
    <p:sldId id="267" r:id="rId17"/>
    <p:sldId id="292" r:id="rId18"/>
    <p:sldId id="285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3" r:id="rId27"/>
    <p:sldId id="275" r:id="rId28"/>
    <p:sldId id="287" r:id="rId29"/>
    <p:sldId id="276" r:id="rId30"/>
    <p:sldId id="284" r:id="rId31"/>
    <p:sldId id="277" r:id="rId32"/>
    <p:sldId id="278" r:id="rId33"/>
    <p:sldId id="279" r:id="rId3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 varScale="1">
        <p:scale>
          <a:sx n="110" d="100"/>
          <a:sy n="110" d="100"/>
        </p:scale>
        <p:origin x="1185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90199DA8-1A54-44DD-B1AA-7C47D2E3363C}" type="datetimeFigureOut">
              <a:rPr lang="zh-TW" altLang="en-US"/>
              <a:pPr>
                <a:defRPr/>
              </a:pPr>
              <a:t>2014/8/28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E9BFC5-E996-46D2-A1E6-7F88E435B1B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182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84FE38B-7D4F-42A6-8BFD-869D5EB338C1}" type="slidenum">
              <a:rPr lang="zh-TW" altLang="en-US"/>
              <a:pPr eaLnBrk="1" hangingPunct="1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5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3A009-9031-4959-BE9A-23D9FD30C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966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7868F-3B62-4C78-9398-3FEF608E49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98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62E0B-2283-4F0A-8C57-EF77BCB4DF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9590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按一下圖示以新增美工 圖案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E462A-A129-4BB5-98B3-782C67EC1C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1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6D1FC-B969-41A0-991A-FCBF1B0F2D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06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A31B4-7523-4B8F-8EC4-37A75C6A95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6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35E3D-80C8-4AAF-B2DA-56DBD6143EE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591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91763-EFCA-498D-9409-086289E443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151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7DF9F-AF74-445A-998F-72C2B22743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527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2D9D3-1A48-4566-8518-125A1DCB54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55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FA716-1F2B-4071-B319-FA2FD5D3DD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12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86DC4-0CA8-4319-B18E-19FEAE9EB1B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509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42953C-83D3-476A-9199-BA13A2E69E0C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1031" name="圖片 6" descr="內頁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Documents and Settings\Administrator\My Documents\My Dropbox\暫時資料夾\五南\五南背景圖CC和LOGO\G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6"/>
          <p:cNvSpPr>
            <a:spLocks noChangeArrowheads="1"/>
          </p:cNvSpPr>
          <p:nvPr/>
        </p:nvSpPr>
        <p:spPr bwMode="ltGray">
          <a:xfrm>
            <a:off x="250825" y="1701800"/>
            <a:ext cx="7921625" cy="503238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700213"/>
            <a:ext cx="4186238" cy="649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(3) </a:t>
            </a:r>
            <a:r>
              <a:rPr kumimoji="0"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the +</a:t>
            </a:r>
            <a:r>
              <a:rPr kumimoji="0"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抽象形容詞</a:t>
            </a:r>
            <a:endParaRPr lang="zh-TW" alt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3600" b="1" dirty="0" smtClean="0">
                <a:ea typeface="微軟正黑體" pitchFamily="34" charset="-120"/>
              </a:rPr>
              <a:t> </a:t>
            </a:r>
            <a:endParaRPr lang="en-US" altLang="zh-TW" sz="2800" dirty="0" smtClean="0">
              <a:ea typeface="微軟正黑體" pitchFamily="34" charset="-12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11269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11276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0" name="AutoShape 10"/>
          <p:cNvSpPr>
            <a:spLocks noChangeArrowheads="1"/>
          </p:cNvSpPr>
          <p:nvPr/>
        </p:nvSpPr>
        <p:spPr bwMode="auto">
          <a:xfrm>
            <a:off x="468313" y="2349500"/>
            <a:ext cx="8064500" cy="3887788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1" name="Rectangle 11"/>
          <p:cNvSpPr>
            <a:spLocks noChangeArrowheads="1"/>
          </p:cNvSpPr>
          <p:nvPr/>
        </p:nvSpPr>
        <p:spPr bwMode="auto">
          <a:xfrm>
            <a:off x="1763713" y="4652963"/>
            <a:ext cx="626427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The beautiful</a:t>
            </a:r>
            <a:r>
              <a:rPr lang="en-US" altLang="zh-TW" sz="2800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3300"/>
                </a:solidFill>
                <a:ea typeface="微軟正黑體" panose="020B0604030504040204" pitchFamily="34" charset="-120"/>
              </a:rPr>
              <a:t>is</a:t>
            </a:r>
            <a:r>
              <a:rPr lang="en-US" altLang="zh-TW" sz="2800">
                <a:ea typeface="微軟正黑體" panose="020B0604030504040204" pitchFamily="34" charset="-120"/>
              </a:rPr>
              <a:t> not always the good.</a:t>
            </a:r>
          </a:p>
          <a:p>
            <a:pPr eaLnBrk="1" hangingPunct="1">
              <a:lnSpc>
                <a:spcPct val="90000"/>
              </a:lnSpc>
            </a:pPr>
            <a:endParaRPr lang="en-US" altLang="zh-TW"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ea typeface="微軟正黑體" panose="020B0604030504040204" pitchFamily="34" charset="-120"/>
              </a:rPr>
              <a:t>美麗不一定總是好事。</a:t>
            </a:r>
          </a:p>
        </p:txBody>
      </p:sp>
      <p:sp>
        <p:nvSpPr>
          <p:cNvPr id="11272" name="AutoShape 12"/>
          <p:cNvSpPr>
            <a:spLocks noChangeArrowheads="1"/>
          </p:cNvSpPr>
          <p:nvPr/>
        </p:nvSpPr>
        <p:spPr bwMode="auto">
          <a:xfrm>
            <a:off x="1476375" y="4581525"/>
            <a:ext cx="6661150" cy="151288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3" name="AutoShape 13"/>
          <p:cNvSpPr>
            <a:spLocks noChangeArrowheads="1"/>
          </p:cNvSpPr>
          <p:nvPr/>
        </p:nvSpPr>
        <p:spPr bwMode="auto">
          <a:xfrm>
            <a:off x="719138" y="4725988"/>
            <a:ext cx="960437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19138" y="4725988"/>
            <a:ext cx="93503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14" name="矩形 13"/>
          <p:cNvSpPr/>
          <p:nvPr/>
        </p:nvSpPr>
        <p:spPr>
          <a:xfrm>
            <a:off x="684213" y="2420938"/>
            <a:ext cx="8280400" cy="1920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2800" b="1" dirty="0">
                <a:latin typeface="Arial" charset="0"/>
                <a:ea typeface="微軟正黑體" pitchFamily="34" charset="-120"/>
              </a:rPr>
              <a:t>(a) </a:t>
            </a:r>
            <a:r>
              <a:rPr lang="zh-TW" altLang="en-US" sz="2800" b="1" dirty="0">
                <a:latin typeface="Arial" charset="0"/>
                <a:ea typeface="微軟正黑體" pitchFamily="34" charset="-120"/>
              </a:rPr>
              <a:t>表抽象概念時，接單數動詞</a:t>
            </a:r>
          </a:p>
          <a:p>
            <a:pPr>
              <a:lnSpc>
                <a:spcPct val="90000"/>
              </a:lnSpc>
              <a:defRPr/>
            </a:pPr>
            <a:r>
              <a:rPr lang="zh-TW" altLang="en-US" sz="2000" b="1" dirty="0">
                <a:latin typeface="+mj-lt"/>
                <a:ea typeface="微軟正黑體" pitchFamily="34" charset="-120"/>
              </a:rPr>
              <a:t>     </a:t>
            </a:r>
            <a:endParaRPr lang="en-US" altLang="zh-TW" sz="2000" b="1" dirty="0">
              <a:latin typeface="+mj-lt"/>
              <a:ea typeface="微軟正黑體" pitchFamily="34" charset="-12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000" b="1" dirty="0">
                <a:latin typeface="+mj-lt"/>
                <a:ea typeface="微軟正黑體" pitchFamily="34" charset="-120"/>
              </a:rPr>
              <a:t>       </a:t>
            </a:r>
            <a:r>
              <a:rPr lang="en-US" altLang="zh-TW" sz="2800" b="1" dirty="0">
                <a:latin typeface="+mj-lt"/>
                <a:ea typeface="微軟正黑體" pitchFamily="34" charset="-120"/>
              </a:rPr>
              <a:t>(Ex. the beautiful </a:t>
            </a:r>
            <a:r>
              <a:rPr lang="zh-TW" altLang="en-US" sz="2800" b="1" dirty="0">
                <a:latin typeface="+mj-lt"/>
                <a:ea typeface="微軟正黑體" pitchFamily="34" charset="-120"/>
              </a:rPr>
              <a:t>美</a:t>
            </a:r>
            <a:r>
              <a:rPr lang="en-US" altLang="zh-TW" sz="2800" b="1" dirty="0">
                <a:latin typeface="+mj-lt"/>
                <a:ea typeface="微軟正黑體" pitchFamily="34" charset="-120"/>
              </a:rPr>
              <a:t>,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800" b="1" dirty="0">
                <a:latin typeface="+mj-lt"/>
                <a:ea typeface="微軟正黑體" pitchFamily="34" charset="-120"/>
              </a:rPr>
              <a:t>             the good </a:t>
            </a:r>
            <a:r>
              <a:rPr lang="zh-TW" altLang="en-US" sz="2800" b="1" dirty="0">
                <a:latin typeface="+mj-lt"/>
                <a:ea typeface="微軟正黑體" pitchFamily="34" charset="-120"/>
              </a:rPr>
              <a:t>善</a:t>
            </a:r>
            <a:r>
              <a:rPr lang="en-US" altLang="zh-TW" sz="2800" b="1" dirty="0">
                <a:latin typeface="+mj-lt"/>
                <a:ea typeface="微軟正黑體" pitchFamily="34" charset="-120"/>
              </a:rPr>
              <a:t>,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800" b="1" dirty="0">
                <a:latin typeface="+mj-lt"/>
                <a:ea typeface="微軟正黑體" pitchFamily="34" charset="-120"/>
              </a:rPr>
              <a:t>             the true </a:t>
            </a:r>
            <a:r>
              <a:rPr lang="zh-TW" altLang="en-US" sz="2800" b="1" dirty="0">
                <a:latin typeface="+mj-lt"/>
                <a:ea typeface="微軟正黑體" pitchFamily="34" charset="-120"/>
              </a:rPr>
              <a:t>真</a:t>
            </a:r>
            <a:r>
              <a:rPr lang="en-US" altLang="zh-TW" sz="2800" b="1" dirty="0">
                <a:latin typeface="+mj-lt"/>
                <a:ea typeface="微軟正黑體" pitchFamily="34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12298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2" name="AutoShape 10"/>
          <p:cNvSpPr>
            <a:spLocks noChangeArrowheads="1"/>
          </p:cNvSpPr>
          <p:nvPr/>
        </p:nvSpPr>
        <p:spPr bwMode="auto">
          <a:xfrm>
            <a:off x="468313" y="1700213"/>
            <a:ext cx="8064500" cy="3889375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293" name="Rectangle 11"/>
          <p:cNvSpPr>
            <a:spLocks noChangeArrowheads="1"/>
          </p:cNvSpPr>
          <p:nvPr/>
        </p:nvSpPr>
        <p:spPr bwMode="auto">
          <a:xfrm>
            <a:off x="1763713" y="3716338"/>
            <a:ext cx="62642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The rich</a:t>
            </a:r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3300"/>
                </a:solidFill>
                <a:ea typeface="微軟正黑體" panose="020B0604030504040204" pitchFamily="34" charset="-120"/>
              </a:rPr>
              <a:t>are</a:t>
            </a:r>
            <a:r>
              <a:rPr lang="en-US" altLang="zh-TW" sz="2800">
                <a:ea typeface="微軟正黑體" panose="020B0604030504040204" pitchFamily="34" charset="-120"/>
              </a:rPr>
              <a:t> not always happy.        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ea typeface="微軟正黑體" panose="020B0604030504040204" pitchFamily="34" charset="-120"/>
              </a:rPr>
              <a:t>有錢人並不一定快樂。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ea typeface="微軟正黑體" panose="020B0604030504040204" pitchFamily="34" charset="-120"/>
              </a:rPr>
              <a:t>      </a:t>
            </a:r>
            <a:r>
              <a:rPr lang="en-US" altLang="zh-TW" sz="2400">
                <a:ea typeface="微軟正黑體" panose="020B0604030504040204" pitchFamily="34" charset="-120"/>
              </a:rPr>
              <a:t>(the rich </a:t>
            </a:r>
            <a:r>
              <a:rPr lang="zh-TW" altLang="en-US" sz="2400">
                <a:ea typeface="微軟正黑體" panose="020B0604030504040204" pitchFamily="34" charset="-120"/>
              </a:rPr>
              <a:t>泛指所有的有錢人</a:t>
            </a:r>
            <a:r>
              <a:rPr lang="en-US" altLang="zh-TW" sz="2400">
                <a:ea typeface="微軟正黑體" panose="020B0604030504040204" pitchFamily="34" charset="-120"/>
              </a:rPr>
              <a:t>= rich people)</a:t>
            </a:r>
            <a:endParaRPr lang="en-US" altLang="zh-TW" sz="2800">
              <a:ea typeface="微軟正黑體" panose="020B0604030504040204" pitchFamily="34" charset="-120"/>
            </a:endParaRPr>
          </a:p>
        </p:txBody>
      </p:sp>
      <p:sp>
        <p:nvSpPr>
          <p:cNvPr id="12294" name="AutoShape 12"/>
          <p:cNvSpPr>
            <a:spLocks noChangeArrowheads="1"/>
          </p:cNvSpPr>
          <p:nvPr/>
        </p:nvSpPr>
        <p:spPr bwMode="auto">
          <a:xfrm>
            <a:off x="1476375" y="3644900"/>
            <a:ext cx="6661150" cy="151288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295" name="AutoShape 13"/>
          <p:cNvSpPr>
            <a:spLocks noChangeArrowheads="1"/>
          </p:cNvSpPr>
          <p:nvPr/>
        </p:nvSpPr>
        <p:spPr bwMode="auto">
          <a:xfrm>
            <a:off x="719138" y="3789363"/>
            <a:ext cx="960437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19138" y="3789363"/>
            <a:ext cx="93503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14" name="矩形 13"/>
          <p:cNvSpPr/>
          <p:nvPr/>
        </p:nvSpPr>
        <p:spPr>
          <a:xfrm>
            <a:off x="684213" y="1897063"/>
            <a:ext cx="8280400" cy="15319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2800" b="1" dirty="0">
                <a:latin typeface="Arial" charset="0"/>
                <a:ea typeface="微軟正黑體" pitchFamily="34" charset="-120"/>
              </a:rPr>
              <a:t>(b) </a:t>
            </a:r>
            <a:r>
              <a:rPr lang="zh-TW" altLang="en-US" sz="2800" b="1" dirty="0">
                <a:latin typeface="Arial" charset="0"/>
                <a:ea typeface="微軟正黑體" pitchFamily="34" charset="-120"/>
              </a:rPr>
              <a:t>表整體時，接複數動詞</a:t>
            </a:r>
            <a:endParaRPr lang="en-US" altLang="zh-TW" sz="2800" b="1" dirty="0">
              <a:latin typeface="Arial" charset="0"/>
              <a:ea typeface="微軟正黑體" pitchFamily="34" charset="-120"/>
            </a:endParaRPr>
          </a:p>
          <a:p>
            <a:pPr>
              <a:lnSpc>
                <a:spcPct val="90000"/>
              </a:lnSpc>
              <a:defRPr/>
            </a:pPr>
            <a:r>
              <a:rPr lang="zh-TW" altLang="en-US" sz="2000" b="1" dirty="0">
                <a:latin typeface="+mj-lt"/>
                <a:ea typeface="微軟正黑體" pitchFamily="34" charset="-120"/>
              </a:rPr>
              <a:t>     </a:t>
            </a:r>
            <a:endParaRPr lang="en-US" altLang="zh-TW" sz="2000" b="1" dirty="0">
              <a:latin typeface="+mj-lt"/>
              <a:ea typeface="微軟正黑體" pitchFamily="34" charset="-12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000" b="1" dirty="0">
                <a:latin typeface="+mj-lt"/>
                <a:ea typeface="微軟正黑體" pitchFamily="34" charset="-120"/>
              </a:rPr>
              <a:t>       </a:t>
            </a:r>
            <a:r>
              <a:rPr lang="en-US" altLang="zh-TW" sz="2800" b="1" dirty="0">
                <a:latin typeface="+mj-lt"/>
                <a:ea typeface="微軟正黑體" pitchFamily="34" charset="-120"/>
              </a:rPr>
              <a:t>(Ex. </a:t>
            </a:r>
            <a:r>
              <a:rPr lang="en-US" altLang="zh-TW" sz="2800" b="1" dirty="0">
                <a:latin typeface="Arial" charset="0"/>
                <a:ea typeface="微軟正黑體" pitchFamily="34" charset="-120"/>
              </a:rPr>
              <a:t>the poor </a:t>
            </a:r>
            <a:r>
              <a:rPr lang="zh-TW" altLang="en-US" sz="2800" b="1" dirty="0">
                <a:latin typeface="Arial" charset="0"/>
                <a:ea typeface="微軟正黑體" pitchFamily="34" charset="-120"/>
              </a:rPr>
              <a:t>窮人</a:t>
            </a:r>
            <a:endParaRPr lang="en-US" altLang="zh-TW" sz="2800" b="1" dirty="0">
              <a:latin typeface="+mj-lt"/>
              <a:ea typeface="微軟正黑體" pitchFamily="34" charset="-12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800" b="1" dirty="0">
                <a:latin typeface="+mj-lt"/>
                <a:ea typeface="微軟正黑體" pitchFamily="34" charset="-120"/>
              </a:rPr>
              <a:t>             </a:t>
            </a:r>
            <a:r>
              <a:rPr lang="en-US" altLang="zh-TW" sz="2800" b="1" dirty="0">
                <a:latin typeface="Arial" charset="0"/>
                <a:ea typeface="微軟正黑體" pitchFamily="34" charset="-120"/>
              </a:rPr>
              <a:t>the deaf </a:t>
            </a:r>
            <a:r>
              <a:rPr lang="zh-TW" altLang="en-US" sz="2800" b="1" dirty="0">
                <a:latin typeface="Arial" charset="0"/>
                <a:ea typeface="微軟正黑體" pitchFamily="34" charset="-120"/>
              </a:rPr>
              <a:t>聽障人士</a:t>
            </a:r>
            <a:r>
              <a:rPr lang="en-US" altLang="zh-TW" sz="2800" b="1" dirty="0">
                <a:latin typeface="+mj-lt"/>
                <a:ea typeface="微軟正黑體" pitchFamily="34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4"/>
          <p:cNvSpPr>
            <a:spLocks noChangeArrowheads="1"/>
          </p:cNvSpPr>
          <p:nvPr/>
        </p:nvSpPr>
        <p:spPr bwMode="gray">
          <a:xfrm>
            <a:off x="5940152" y="3356992"/>
            <a:ext cx="2952328" cy="1296144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sz="4000" dirty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gray">
          <a:xfrm>
            <a:off x="64403" y="2132187"/>
            <a:ext cx="5512400" cy="3886326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sz="4000" dirty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AutoShape 36"/>
          <p:cNvSpPr>
            <a:spLocks noChangeArrowheads="1"/>
          </p:cNvSpPr>
          <p:nvPr/>
        </p:nvSpPr>
        <p:spPr bwMode="ltGray">
          <a:xfrm>
            <a:off x="250825" y="1557338"/>
            <a:ext cx="792163" cy="503237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0" y="2349500"/>
            <a:ext cx="3346450" cy="3455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anose="020B0604030504040204" pitchFamily="34" charset="-120"/>
              </a:rPr>
              <a:t>all / some / several</a:t>
            </a:r>
          </a:p>
          <a:p>
            <a:pPr eaLnBrk="1" hangingPunct="1">
              <a:buFontTx/>
              <a:buNone/>
            </a:pPr>
            <a:r>
              <a:rPr lang="zh-TW" altLang="en-US" sz="2000" b="1" smtClean="0">
                <a:solidFill>
                  <a:schemeClr val="bg1"/>
                </a:solidFill>
              </a:rPr>
              <a:t>全部</a:t>
            </a:r>
            <a:r>
              <a:rPr lang="en-US" altLang="zh-TW" sz="2000" b="1" smtClean="0">
                <a:solidFill>
                  <a:schemeClr val="bg1"/>
                </a:solidFill>
              </a:rPr>
              <a:t>/</a:t>
            </a:r>
            <a:r>
              <a:rPr lang="zh-TW" altLang="en-US" sz="2000" b="1" smtClean="0">
                <a:solidFill>
                  <a:schemeClr val="bg1"/>
                </a:solidFill>
              </a:rPr>
              <a:t>有些</a:t>
            </a:r>
            <a:r>
              <a:rPr lang="en-US" altLang="zh-TW" sz="2000" b="1" smtClean="0">
                <a:solidFill>
                  <a:schemeClr val="bg1"/>
                </a:solidFill>
              </a:rPr>
              <a:t>/</a:t>
            </a:r>
            <a:r>
              <a:rPr lang="zh-TW" altLang="en-US" sz="2000" b="1" smtClean="0">
                <a:solidFill>
                  <a:schemeClr val="bg1"/>
                </a:solidFill>
              </a:rPr>
              <a:t>好幾個</a:t>
            </a:r>
            <a:endParaRPr lang="en-US" altLang="zh-TW" sz="2000" b="1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軟正黑體" panose="020B0604030504040204" pitchFamily="34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anose="020B0604030504040204" pitchFamily="34" charset="-120"/>
              </a:rPr>
              <a:t>most / half </a:t>
            </a:r>
            <a:r>
              <a:rPr lang="zh-TW" altLang="en-US" sz="2000" b="1" smtClean="0">
                <a:solidFill>
                  <a:schemeClr val="bg1"/>
                </a:solidFill>
              </a:rPr>
              <a:t>大部分</a:t>
            </a:r>
            <a:r>
              <a:rPr lang="en-US" altLang="zh-TW" sz="2000" b="1" smtClean="0">
                <a:solidFill>
                  <a:schemeClr val="bg1"/>
                </a:solidFill>
              </a:rPr>
              <a:t>/</a:t>
            </a:r>
            <a:r>
              <a:rPr lang="zh-TW" altLang="en-US" sz="2000" b="1" smtClean="0">
                <a:solidFill>
                  <a:schemeClr val="bg1"/>
                </a:solidFill>
              </a:rPr>
              <a:t>一半</a:t>
            </a:r>
          </a:p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anose="020B0604030504040204" pitchFamily="34" charset="-120"/>
              </a:rPr>
              <a:t>the rest </a:t>
            </a:r>
            <a:r>
              <a:rPr lang="zh-TW" altLang="en-US" sz="2000" b="1" smtClean="0">
                <a:solidFill>
                  <a:schemeClr val="bg1"/>
                </a:solidFill>
              </a:rPr>
              <a:t>其餘的</a:t>
            </a:r>
            <a:endParaRPr lang="en-US" altLang="zh-TW" sz="2000" b="1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軟正黑體" panose="020B0604030504040204" pitchFamily="34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anose="020B0604030504040204" pitchFamily="34" charset="-120"/>
              </a:rPr>
              <a:t>a lot of / lots /plenty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b="1" smtClean="0">
                <a:solidFill>
                  <a:schemeClr val="bg1"/>
                </a:solidFill>
              </a:rPr>
              <a:t>很多</a:t>
            </a:r>
            <a:endParaRPr lang="en-US" altLang="zh-TW" sz="2000" b="1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軟正黑體" panose="020B0604030504040204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anose="020B0604030504040204" pitchFamily="34" charset="-120"/>
              </a:rPr>
              <a:t>分數 </a:t>
            </a:r>
            <a:r>
              <a:rPr lang="en-US" altLang="zh-TW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anose="020B0604030504040204" pitchFamily="34" charset="-120"/>
              </a:rPr>
              <a:t>of /</a:t>
            </a:r>
            <a:r>
              <a:rPr lang="zh-TW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anose="020B0604030504040204" pitchFamily="34" charset="-120"/>
              </a:rPr>
              <a:t>百分比</a:t>
            </a:r>
            <a:r>
              <a:rPr lang="en-US" altLang="zh-TW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anose="020B0604030504040204" pitchFamily="34" charset="-120"/>
              </a:rPr>
              <a:t>of</a:t>
            </a:r>
          </a:p>
          <a:p>
            <a:pPr eaLnBrk="1" hangingPunct="1">
              <a:buFontTx/>
              <a:buNone/>
            </a:pPr>
            <a:r>
              <a:rPr lang="zh-TW" altLang="en-US" sz="2000" b="1" smtClean="0">
                <a:solidFill>
                  <a:schemeClr val="bg1"/>
                </a:solidFill>
              </a:rPr>
              <a:t>幾分之幾</a:t>
            </a:r>
            <a:r>
              <a:rPr lang="en-US" altLang="zh-TW" sz="2000" b="1" smtClean="0">
                <a:solidFill>
                  <a:schemeClr val="bg1"/>
                </a:solidFill>
              </a:rPr>
              <a:t>/</a:t>
            </a:r>
            <a:r>
              <a:rPr lang="zh-TW" altLang="en-US" sz="2000" b="1" smtClean="0">
                <a:solidFill>
                  <a:schemeClr val="bg1"/>
                </a:solidFill>
              </a:rPr>
              <a:t>百分之幾</a:t>
            </a:r>
            <a:endParaRPr lang="en-US" altLang="zh-TW" sz="2000" b="1" smtClean="0">
              <a:solidFill>
                <a:schemeClr val="bg1"/>
              </a:solidFill>
            </a:endParaRPr>
          </a:p>
        </p:txBody>
      </p:sp>
      <p:sp>
        <p:nvSpPr>
          <p:cNvPr id="13322" name="AutoShape 4"/>
          <p:cNvSpPr>
            <a:spLocks noChangeAspect="1"/>
          </p:cNvSpPr>
          <p:nvPr/>
        </p:nvSpPr>
        <p:spPr bwMode="auto">
          <a:xfrm>
            <a:off x="2916238" y="2349500"/>
            <a:ext cx="376237" cy="3600450"/>
          </a:xfrm>
          <a:prstGeom prst="rightBrace">
            <a:avLst>
              <a:gd name="adj1" fmla="val 5232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6119813" y="3486150"/>
            <a:ext cx="2773362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單數 </a:t>
            </a:r>
            <a:r>
              <a:rPr lang="en-US" altLang="zh-TW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N + </a:t>
            </a:r>
            <a:r>
              <a:rPr lang="zh-TW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單數 </a:t>
            </a:r>
            <a:r>
              <a:rPr lang="en-US" altLang="zh-TW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V</a:t>
            </a:r>
          </a:p>
          <a:p>
            <a:pPr>
              <a:spcBef>
                <a:spcPct val="35000"/>
              </a:spcBef>
              <a:defRPr/>
            </a:pPr>
            <a:r>
              <a:rPr lang="zh-TW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複數 </a:t>
            </a:r>
            <a:r>
              <a:rPr lang="en-US" altLang="zh-TW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N</a:t>
            </a:r>
            <a:r>
              <a:rPr lang="en-US" altLang="zh-TW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+ </a:t>
            </a:r>
            <a:r>
              <a:rPr lang="zh-TW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複數 </a:t>
            </a:r>
            <a:r>
              <a:rPr lang="en-US" altLang="zh-TW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V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3276600" y="3770313"/>
            <a:ext cx="2768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of the 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/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one’s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+</a:t>
            </a:r>
            <a:endParaRPr lang="en-US" altLang="zh-TW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325" name="AutoShape 8"/>
          <p:cNvSpPr>
            <a:spLocks/>
          </p:cNvSpPr>
          <p:nvPr/>
        </p:nvSpPr>
        <p:spPr bwMode="auto">
          <a:xfrm>
            <a:off x="5975350" y="35591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13327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13329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79388" y="1425575"/>
            <a:ext cx="941387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 (4)</a:t>
            </a:r>
            <a:r>
              <a:rPr lang="en-US" altLang="zh-TW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 </a:t>
            </a:r>
            <a:endParaRPr lang="zh-TW" altLang="en-US" sz="3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14346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1187450" y="2060575"/>
            <a:ext cx="7632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77913" indent="-10779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Most of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the food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ea typeface="微軟正黑體" panose="020B0604030504040204" pitchFamily="34" charset="-120"/>
              </a:rPr>
              <a:t>in the box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turns </a:t>
            </a:r>
            <a:r>
              <a:rPr lang="en-US" altLang="zh-TW" sz="2800">
                <a:ea typeface="微軟正黑體" panose="020B0604030504040204" pitchFamily="34" charset="-120"/>
              </a:rPr>
              <a:t>sour. 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盒子裡大部分的食物都酸掉了。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                                </a:t>
            </a:r>
            <a:r>
              <a:rPr lang="en-US" altLang="zh-TW" sz="2400">
                <a:ea typeface="微軟正黑體" panose="020B0604030504040204" pitchFamily="34" charset="-120"/>
              </a:rPr>
              <a:t>( </a:t>
            </a:r>
            <a:r>
              <a:rPr lang="zh-TW" altLang="en-US" sz="2400">
                <a:ea typeface="微軟正黑體" panose="020B0604030504040204" pitchFamily="34" charset="-120"/>
              </a:rPr>
              <a:t>「食物」 為單數，接單數動詞</a:t>
            </a:r>
            <a:r>
              <a:rPr lang="en-US" altLang="zh-TW" sz="2400"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4341" name="AutoShape 12"/>
          <p:cNvSpPr>
            <a:spLocks noChangeArrowheads="1"/>
          </p:cNvSpPr>
          <p:nvPr/>
        </p:nvSpPr>
        <p:spPr bwMode="auto">
          <a:xfrm>
            <a:off x="971550" y="1989138"/>
            <a:ext cx="7704138" cy="15843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342" name="AutoShape 13"/>
          <p:cNvSpPr>
            <a:spLocks noChangeArrowheads="1"/>
          </p:cNvSpPr>
          <p:nvPr/>
        </p:nvSpPr>
        <p:spPr bwMode="auto">
          <a:xfrm>
            <a:off x="323850" y="16287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23850" y="1628775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1187450" y="4076700"/>
            <a:ext cx="76327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77913" indent="-10779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ea typeface="微軟正黑體" panose="020B0604030504040204" pitchFamily="34" charset="-120"/>
              </a:rPr>
              <a:t>Most of </a:t>
            </a:r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the books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are</a:t>
            </a:r>
            <a:r>
              <a:rPr lang="en-US" altLang="zh-TW" sz="2800">
                <a:ea typeface="微軟正黑體" panose="020B0604030504040204" pitchFamily="34" charset="-120"/>
              </a:rPr>
              <a:t> sold out. 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大部分的書都賣光了。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                                 </a:t>
            </a:r>
            <a:r>
              <a:rPr lang="en-US" altLang="zh-TW" sz="2400"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ea typeface="微軟正黑體" panose="020B0604030504040204" pitchFamily="34" charset="-120"/>
              </a:rPr>
              <a:t>「書本」為複數，接複數動詞</a:t>
            </a:r>
            <a:r>
              <a:rPr lang="en-US" altLang="zh-TW" sz="2400"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4345" name="AutoShape 12"/>
          <p:cNvSpPr>
            <a:spLocks noChangeArrowheads="1"/>
          </p:cNvSpPr>
          <p:nvPr/>
        </p:nvSpPr>
        <p:spPr bwMode="auto">
          <a:xfrm>
            <a:off x="971550" y="4005263"/>
            <a:ext cx="7704138" cy="15843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15372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1116013" y="2011363"/>
            <a:ext cx="7416800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79488" indent="-9794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ea typeface="微軟正黑體" panose="020B0604030504040204" pitchFamily="34" charset="-120"/>
              </a:rPr>
              <a:t>Two-thirds of </a:t>
            </a:r>
            <a:r>
              <a:rPr lang="en-US" altLang="zh-TW" sz="2400" b="1">
                <a:solidFill>
                  <a:srgbClr val="0000FF"/>
                </a:solidFill>
                <a:ea typeface="微軟正黑體" panose="020B0604030504040204" pitchFamily="34" charset="-120"/>
              </a:rPr>
              <a:t>the CD</a:t>
            </a:r>
            <a:r>
              <a:rPr lang="en-US" altLang="zh-TW" sz="2400">
                <a:solidFill>
                  <a:srgbClr val="0000FF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FF"/>
                </a:solidFill>
                <a:ea typeface="微軟正黑體" panose="020B0604030504040204" pitchFamily="34" charset="-120"/>
              </a:rPr>
              <a:t>players</a:t>
            </a:r>
            <a:r>
              <a:rPr lang="en-US" altLang="zh-TW" sz="2400" b="1"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ea typeface="微軟正黑體" panose="020B0604030504040204" pitchFamily="34" charset="-120"/>
              </a:rPr>
              <a:t>in the classroom </a:t>
            </a:r>
            <a:r>
              <a:rPr lang="en-US" altLang="zh-TW" sz="2400" b="1">
                <a:solidFill>
                  <a:srgbClr val="FF0000"/>
                </a:solidFill>
                <a:ea typeface="微軟正黑體" panose="020B0604030504040204" pitchFamily="34" charset="-120"/>
              </a:rPr>
              <a:t>have</a:t>
            </a:r>
            <a:r>
              <a:rPr lang="en-US" altLang="zh-TW" sz="2400">
                <a:ea typeface="微軟正黑體" panose="020B0604030504040204" pitchFamily="34" charset="-120"/>
              </a:rPr>
              <a:t> broken down.</a:t>
            </a:r>
            <a:r>
              <a:rPr lang="en-US" altLang="zh-TW" sz="2800">
                <a:ea typeface="微軟正黑體" panose="020B0604030504040204" pitchFamily="34" charset="-120"/>
              </a:rPr>
              <a:t> </a:t>
            </a:r>
          </a:p>
          <a:p>
            <a:pPr eaLnBrk="1" hangingPunct="1"/>
            <a:r>
              <a:rPr lang="zh-TW" altLang="en-US" sz="2400">
                <a:ea typeface="微軟正黑體" panose="020B0604030504040204" pitchFamily="34" charset="-120"/>
              </a:rPr>
              <a:t>教室裡有三分之二的</a:t>
            </a:r>
            <a:r>
              <a:rPr lang="en-US" altLang="zh-TW" sz="2400">
                <a:ea typeface="微軟正黑體" panose="020B0604030504040204" pitchFamily="34" charset="-120"/>
              </a:rPr>
              <a:t>CD</a:t>
            </a:r>
            <a:r>
              <a:rPr lang="zh-TW" altLang="en-US" sz="2400">
                <a:ea typeface="微軟正黑體" panose="020B0604030504040204" pitchFamily="34" charset="-120"/>
              </a:rPr>
              <a:t>播放器已經壞了。</a:t>
            </a:r>
          </a:p>
          <a:p>
            <a:pPr eaLnBrk="1" hangingPunct="1"/>
            <a:r>
              <a:rPr lang="zh-TW" altLang="en-US" sz="2400">
                <a:ea typeface="微軟正黑體" panose="020B0604030504040204" pitchFamily="34" charset="-120"/>
              </a:rPr>
              <a:t>                   （「</a:t>
            </a:r>
            <a:r>
              <a:rPr lang="en-US" altLang="zh-TW" sz="2400">
                <a:ea typeface="微軟正黑體" panose="020B0604030504040204" pitchFamily="34" charset="-120"/>
              </a:rPr>
              <a:t>CD</a:t>
            </a:r>
            <a:r>
              <a:rPr lang="zh-TW" altLang="en-US" sz="2400">
                <a:ea typeface="微軟正黑體" panose="020B0604030504040204" pitchFamily="34" charset="-120"/>
              </a:rPr>
              <a:t>播放器」為複數，故接複數動詞）</a:t>
            </a:r>
            <a:endParaRPr lang="en-US" altLang="zh-TW" sz="2400">
              <a:ea typeface="微軟正黑體" panose="020B0604030504040204" pitchFamily="34" charset="-120"/>
            </a:endParaRPr>
          </a:p>
        </p:txBody>
      </p:sp>
      <p:sp>
        <p:nvSpPr>
          <p:cNvPr id="15365" name="AutoShape 12"/>
          <p:cNvSpPr>
            <a:spLocks noChangeArrowheads="1"/>
          </p:cNvSpPr>
          <p:nvPr/>
        </p:nvSpPr>
        <p:spPr bwMode="auto">
          <a:xfrm>
            <a:off x="971550" y="1844675"/>
            <a:ext cx="7704138" cy="194468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66" name="AutoShape 13"/>
          <p:cNvSpPr>
            <a:spLocks noChangeArrowheads="1"/>
          </p:cNvSpPr>
          <p:nvPr/>
        </p:nvSpPr>
        <p:spPr bwMode="auto">
          <a:xfrm>
            <a:off x="250825" y="1535113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0825" y="1484313"/>
            <a:ext cx="93503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1042988" y="4203700"/>
            <a:ext cx="76327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79488" indent="-9794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200"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400">
                <a:ea typeface="微軟正黑體" panose="020B0604030504040204" pitchFamily="34" charset="-120"/>
              </a:rPr>
              <a:t>Twenty percent of </a:t>
            </a:r>
            <a:r>
              <a:rPr lang="en-US" altLang="zh-TW" sz="2400" b="1">
                <a:solidFill>
                  <a:srgbClr val="0000FF"/>
                </a:solidFill>
                <a:ea typeface="微軟正黑體" panose="020B0604030504040204" pitchFamily="34" charset="-120"/>
              </a:rPr>
              <a:t>the world’s oil</a:t>
            </a:r>
            <a:r>
              <a:rPr lang="en-US" altLang="zh-TW" sz="2400" b="1"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FF0000"/>
                </a:solidFill>
                <a:ea typeface="微軟正黑體" panose="020B0604030504040204" pitchFamily="34" charset="-120"/>
              </a:rPr>
              <a:t>is</a:t>
            </a:r>
            <a:r>
              <a:rPr lang="en-US" altLang="zh-TW" sz="2400" b="1"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ea typeface="微軟正黑體" panose="020B0604030504040204" pitchFamily="34" charset="-120"/>
              </a:rPr>
              <a:t>consumed in the United States.  </a:t>
            </a:r>
          </a:p>
          <a:p>
            <a:pPr eaLnBrk="1" hangingPunct="1"/>
            <a:r>
              <a:rPr lang="zh-TW" altLang="en-US" sz="2400">
                <a:ea typeface="微軟正黑體" panose="020B0604030504040204" pitchFamily="34" charset="-120"/>
              </a:rPr>
              <a:t>美國耗用了世界上百分之二十的油。</a:t>
            </a:r>
          </a:p>
          <a:p>
            <a:pPr eaLnBrk="1" hangingPunct="1"/>
            <a:r>
              <a:rPr lang="zh-TW" altLang="en-US" sz="2400">
                <a:ea typeface="微軟正黑體" panose="020B0604030504040204" pitchFamily="34" charset="-120"/>
              </a:rPr>
              <a:t>                       （「油」為不可數名詞，故接單數動詞）</a:t>
            </a:r>
            <a:endParaRPr lang="en-US" altLang="zh-TW" sz="2400">
              <a:ea typeface="微軟正黑體" panose="020B0604030504040204" pitchFamily="34" charset="-120"/>
            </a:endParaRPr>
          </a:p>
        </p:txBody>
      </p:sp>
      <p:sp>
        <p:nvSpPr>
          <p:cNvPr id="15369" name="AutoShape 12"/>
          <p:cNvSpPr>
            <a:spLocks noChangeArrowheads="1"/>
          </p:cNvSpPr>
          <p:nvPr/>
        </p:nvSpPr>
        <p:spPr bwMode="auto">
          <a:xfrm>
            <a:off x="971550" y="4076700"/>
            <a:ext cx="7704138" cy="194468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70" name="AutoShape 13"/>
          <p:cNvSpPr>
            <a:spLocks noChangeArrowheads="1"/>
          </p:cNvSpPr>
          <p:nvPr/>
        </p:nvSpPr>
        <p:spPr bwMode="auto">
          <a:xfrm>
            <a:off x="250825" y="38385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0825" y="3789363"/>
            <a:ext cx="93503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主詞後若有修飾語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16392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" name="AutoShape 10"/>
          <p:cNvSpPr>
            <a:spLocks noChangeArrowheads="1"/>
          </p:cNvSpPr>
          <p:nvPr/>
        </p:nvSpPr>
        <p:spPr bwMode="auto">
          <a:xfrm>
            <a:off x="468313" y="2276475"/>
            <a:ext cx="8064500" cy="1728788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27088" y="2705100"/>
            <a:ext cx="8281987" cy="8683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TW" altLang="en-US" sz="2800" b="1" dirty="0">
                <a:latin typeface="Arial" charset="0"/>
                <a:ea typeface="微軟正黑體" pitchFamily="34" charset="-120"/>
              </a:rPr>
              <a:t>被修飾的名詞才是真正主詞；</a:t>
            </a:r>
            <a:endParaRPr lang="en-US" altLang="zh-TW" sz="2800" b="1" dirty="0">
              <a:latin typeface="Arial" charset="0"/>
              <a:ea typeface="微軟正黑體" pitchFamily="34" charset="-120"/>
            </a:endParaRPr>
          </a:p>
          <a:p>
            <a:pPr>
              <a:lnSpc>
                <a:spcPct val="90000"/>
              </a:lnSpc>
              <a:defRPr/>
            </a:pPr>
            <a:r>
              <a:rPr lang="zh-TW" altLang="en-US" sz="2800" b="1" dirty="0">
                <a:latin typeface="Arial" charset="0"/>
                <a:ea typeface="微軟正黑體" pitchFamily="34" charset="-120"/>
              </a:rPr>
              <a:t>故主要子句的動詞需與此名詞一致</a:t>
            </a:r>
            <a:endParaRPr lang="en-US" altLang="zh-TW" sz="2800" b="1" dirty="0">
              <a:latin typeface="+mj-lt"/>
              <a:ea typeface="微軟正黑體" pitchFamily="34" charset="-120"/>
            </a:endParaRPr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ltGray">
          <a:xfrm>
            <a:off x="468313" y="1484313"/>
            <a:ext cx="4319587" cy="649287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8313" y="1485900"/>
            <a:ext cx="4081462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488" indent="-979488">
              <a:defRPr/>
            </a:pPr>
            <a:r>
              <a:rPr lang="en-US" altLang="zh-TW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(1) </a:t>
            </a:r>
            <a:r>
              <a:rPr lang="zh-TW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關係子句修飾名詞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2"/>
          <p:cNvSpPr>
            <a:spLocks noChangeArrowheads="1"/>
          </p:cNvSpPr>
          <p:nvPr/>
        </p:nvSpPr>
        <p:spPr bwMode="auto">
          <a:xfrm>
            <a:off x="900113" y="3952875"/>
            <a:ext cx="7848600" cy="242887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1" name="AutoShape 12"/>
          <p:cNvSpPr>
            <a:spLocks noChangeArrowheads="1"/>
          </p:cNvSpPr>
          <p:nvPr/>
        </p:nvSpPr>
        <p:spPr bwMode="auto">
          <a:xfrm>
            <a:off x="900113" y="2009775"/>
            <a:ext cx="7848600" cy="18510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2" name="AutoShape 13"/>
          <p:cNvSpPr>
            <a:spLocks noChangeArrowheads="1"/>
          </p:cNvSpPr>
          <p:nvPr/>
        </p:nvSpPr>
        <p:spPr bwMode="auto">
          <a:xfrm>
            <a:off x="250825" y="1916113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1116013" y="4005263"/>
            <a:ext cx="76327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698625" indent="-169862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 b="1">
                <a:solidFill>
                  <a:srgbClr val="0000FF"/>
                </a:solidFill>
                <a:ea typeface="微軟正黑體" panose="020B0604030504040204" pitchFamily="34" charset="-120"/>
              </a:rPr>
              <a:t>Those</a:t>
            </a:r>
            <a:r>
              <a:rPr lang="zh-TW" altLang="en-US" sz="2400" b="1">
                <a:solidFill>
                  <a:schemeClr val="folHlink"/>
                </a:solidFill>
                <a:ea typeface="微軟正黑體" panose="020B0604030504040204" pitchFamily="34" charset="-120"/>
              </a:rPr>
              <a:t>｛</a:t>
            </a:r>
            <a:r>
              <a:rPr lang="en-US" altLang="zh-TW" sz="2400">
                <a:ea typeface="微軟正黑體" panose="020B0604030504040204" pitchFamily="34" charset="-120"/>
              </a:rPr>
              <a:t>who </a:t>
            </a:r>
            <a:r>
              <a:rPr lang="en-US" altLang="zh-TW" sz="2400" b="1">
                <a:solidFill>
                  <a:srgbClr val="FF0000"/>
                </a:solidFill>
                <a:ea typeface="微軟正黑體" panose="020B0604030504040204" pitchFamily="34" charset="-120"/>
              </a:rPr>
              <a:t>care</a:t>
            </a:r>
            <a:r>
              <a:rPr lang="en-US" altLang="zh-TW" sz="2400">
                <a:ea typeface="微軟正黑體" panose="020B0604030504040204" pitchFamily="34" charset="-120"/>
              </a:rPr>
              <a:t> about the environment</a:t>
            </a:r>
            <a:r>
              <a:rPr lang="zh-TW" altLang="en-US" sz="2400" b="1">
                <a:solidFill>
                  <a:schemeClr val="folHlink"/>
                </a:solidFill>
                <a:ea typeface="微軟正黑體" panose="020B0604030504040204" pitchFamily="34" charset="-120"/>
              </a:rPr>
              <a:t>｝</a:t>
            </a:r>
            <a:r>
              <a:rPr lang="en-US" altLang="zh-TW" sz="2400" b="1">
                <a:solidFill>
                  <a:srgbClr val="FF0000"/>
                </a:solidFill>
                <a:ea typeface="微軟正黑體" panose="020B0604030504040204" pitchFamily="34" charset="-120"/>
              </a:rPr>
              <a:t>are</a:t>
            </a:r>
            <a:r>
              <a:rPr lang="en-US" altLang="zh-TW" sz="240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TW" sz="800" b="1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600">
                <a:ea typeface="微軟正黑體" panose="020B0604030504040204" pitchFamily="34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微軟正黑體" panose="020B0604030504040204" pitchFamily="34" charset="-120"/>
              </a:rPr>
              <a:t>welcomed to the seminar.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87450" y="2081213"/>
            <a:ext cx="7632700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698625" indent="-1698625">
              <a:lnSpc>
                <a:spcPct val="90000"/>
              </a:lnSpc>
              <a:defRPr/>
            </a:pPr>
            <a:r>
              <a:rPr lang="en-US" altLang="zh-TW" sz="2400" b="1" dirty="0">
                <a:solidFill>
                  <a:srgbClr val="0000FF"/>
                </a:solidFill>
                <a:latin typeface="Arial" charset="0"/>
                <a:ea typeface="微軟正黑體" pitchFamily="34" charset="-120"/>
              </a:rPr>
              <a:t>Anyone</a:t>
            </a:r>
            <a:r>
              <a:rPr lang="zh-TW" altLang="en-US" sz="2400" b="1" dirty="0">
                <a:solidFill>
                  <a:schemeClr val="folHlink"/>
                </a:solidFill>
                <a:latin typeface="Arial" charset="0"/>
                <a:ea typeface="微軟正黑體" pitchFamily="34" charset="-120"/>
              </a:rPr>
              <a:t>｛</a:t>
            </a:r>
            <a:r>
              <a:rPr lang="en-US" altLang="zh-TW" sz="2400" dirty="0">
                <a:latin typeface="Arial" charset="0"/>
                <a:ea typeface="微軟正黑體" pitchFamily="34" charset="-120"/>
              </a:rPr>
              <a:t>who</a:t>
            </a:r>
            <a:r>
              <a:rPr lang="en-US" altLang="zh-TW" sz="2400" b="1" dirty="0">
                <a:latin typeface="Arial" charset="0"/>
                <a:ea typeface="微軟正黑體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cares</a:t>
            </a:r>
            <a:r>
              <a:rPr lang="en-US" altLang="zh-TW" sz="2400" dirty="0">
                <a:latin typeface="Arial" charset="0"/>
                <a:ea typeface="微軟正黑體" pitchFamily="34" charset="-120"/>
              </a:rPr>
              <a:t> about the environment</a:t>
            </a:r>
            <a:r>
              <a:rPr lang="zh-TW" altLang="en-US" sz="2400" b="1" dirty="0">
                <a:solidFill>
                  <a:schemeClr val="folHlink"/>
                </a:solidFill>
                <a:latin typeface="Arial" charset="0"/>
                <a:ea typeface="微軟正黑體" pitchFamily="34" charset="-120"/>
              </a:rPr>
              <a:t>｝</a:t>
            </a:r>
            <a:r>
              <a:rPr lang="en-US" altLang="zh-TW" sz="2400" b="1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is</a:t>
            </a:r>
          </a:p>
          <a:p>
            <a:pPr marL="1698625" indent="-1698625">
              <a:lnSpc>
                <a:spcPct val="90000"/>
              </a:lnSpc>
              <a:defRPr/>
            </a:pPr>
            <a:endParaRPr lang="en-US" altLang="zh-TW" sz="1050" b="1" dirty="0">
              <a:solidFill>
                <a:srgbClr val="FF0000"/>
              </a:solidFill>
              <a:latin typeface="Arial" charset="0"/>
              <a:ea typeface="微軟正黑體" pitchFamily="34" charset="-120"/>
            </a:endParaRPr>
          </a:p>
          <a:p>
            <a:pPr marL="1698625" indent="-1698625">
              <a:lnSpc>
                <a:spcPct val="90000"/>
              </a:lnSpc>
              <a:defRPr/>
            </a:pPr>
            <a:r>
              <a:rPr lang="en-US" altLang="zh-TW" sz="900" dirty="0">
                <a:latin typeface="Arial" charset="0"/>
                <a:ea typeface="微軟正黑體" pitchFamily="34" charset="-120"/>
              </a:rPr>
              <a:t> </a:t>
            </a:r>
          </a:p>
          <a:p>
            <a:pPr marL="1698625" indent="-1698625">
              <a:lnSpc>
                <a:spcPct val="90000"/>
              </a:lnSpc>
              <a:defRPr/>
            </a:pPr>
            <a:r>
              <a:rPr lang="en-US" altLang="zh-TW" sz="2400" dirty="0">
                <a:latin typeface="Arial" charset="0"/>
                <a:ea typeface="微軟正黑體" pitchFamily="34" charset="-120"/>
              </a:rPr>
              <a:t>welcomed to the seminar.</a:t>
            </a:r>
            <a:endParaRPr lang="en-US" altLang="zh-TW" sz="800" dirty="0">
              <a:latin typeface="Arial" charset="0"/>
              <a:ea typeface="微軟正黑體" pitchFamily="34" charset="-12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主詞後若有修飾語</a:t>
            </a:r>
          </a:p>
        </p:txBody>
      </p:sp>
      <p:grpSp>
        <p:nvGrpSpPr>
          <p:cNvPr id="17416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17429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7" name="AutoShape 13"/>
          <p:cNvSpPr>
            <a:spLocks noChangeArrowheads="1"/>
          </p:cNvSpPr>
          <p:nvPr/>
        </p:nvSpPr>
        <p:spPr bwMode="auto">
          <a:xfrm>
            <a:off x="250825" y="3860800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2413" y="1916113"/>
            <a:ext cx="93503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17419" name="矩形 13"/>
          <p:cNvSpPr>
            <a:spLocks noChangeArrowheads="1"/>
          </p:cNvSpPr>
          <p:nvPr/>
        </p:nvSpPr>
        <p:spPr bwMode="auto">
          <a:xfrm>
            <a:off x="1116013" y="3068638"/>
            <a:ext cx="7756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79488" indent="-9794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z="2400">
                <a:ea typeface="微軟正黑體" panose="020B0604030504040204" pitchFamily="34" charset="-120"/>
              </a:rPr>
              <a:t> (who</a:t>
            </a:r>
            <a:r>
              <a:rPr lang="zh-TW" altLang="en-US" sz="2400">
                <a:ea typeface="微軟正黑體" panose="020B0604030504040204" pitchFamily="34" charset="-120"/>
              </a:rPr>
              <a:t>引導的關係子句修飾主詞</a:t>
            </a:r>
            <a:r>
              <a:rPr lang="en-US" altLang="zh-TW" sz="2400">
                <a:ea typeface="微軟正黑體" panose="020B0604030504040204" pitchFamily="34" charset="-120"/>
              </a:rPr>
              <a:t>anyone</a:t>
            </a:r>
            <a:r>
              <a:rPr lang="zh-TW" altLang="en-US" sz="2400">
                <a:ea typeface="微軟正黑體" panose="020B0604030504040204" pitchFamily="34" charset="-120"/>
              </a:rPr>
              <a:t>，</a:t>
            </a:r>
            <a:r>
              <a:rPr lang="en-US" altLang="zh-TW" sz="2400">
                <a:ea typeface="微軟正黑體" panose="020B0604030504040204" pitchFamily="34" charset="-120"/>
              </a:rPr>
              <a:t>anyone</a:t>
            </a:r>
            <a:r>
              <a:rPr lang="zh-TW" altLang="en-US" sz="2400">
                <a:ea typeface="微軟正黑體" panose="020B0604030504040204" pitchFamily="34" charset="-120"/>
              </a:rPr>
              <a:t>為單數</a:t>
            </a:r>
            <a:endParaRPr lang="en-US" altLang="zh-TW" sz="2400">
              <a:ea typeface="微軟正黑體" panose="020B0604030504040204" pitchFamily="34" charset="-12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TW" altLang="en-US" sz="2400">
                <a:ea typeface="微軟正黑體" panose="020B0604030504040204" pitchFamily="34" charset="-120"/>
              </a:rPr>
              <a:t>      ，故關係子句內的動詞及主要子句的動詞皆為單數</a:t>
            </a:r>
            <a:r>
              <a:rPr lang="en-US" altLang="zh-TW" sz="2400"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7420" name="矩形 18"/>
          <p:cNvSpPr>
            <a:spLocks noChangeArrowheads="1"/>
          </p:cNvSpPr>
          <p:nvPr/>
        </p:nvSpPr>
        <p:spPr bwMode="auto">
          <a:xfrm>
            <a:off x="1042988" y="5373688"/>
            <a:ext cx="72850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79488" indent="-9794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z="2400">
                <a:ea typeface="微軟正黑體" panose="020B0604030504040204" pitchFamily="34" charset="-120"/>
              </a:rPr>
              <a:t>(who</a:t>
            </a:r>
            <a:r>
              <a:rPr lang="zh-TW" altLang="en-US" sz="2400">
                <a:ea typeface="微軟正黑體" panose="020B0604030504040204" pitchFamily="34" charset="-120"/>
              </a:rPr>
              <a:t>引導的關係子句修飾主詞</a:t>
            </a:r>
            <a:r>
              <a:rPr lang="en-US" altLang="zh-TW" sz="2400">
                <a:ea typeface="微軟正黑體" panose="020B0604030504040204" pitchFamily="34" charset="-120"/>
              </a:rPr>
              <a:t>those</a:t>
            </a:r>
            <a:r>
              <a:rPr lang="zh-TW" altLang="en-US" sz="2400">
                <a:ea typeface="微軟正黑體" panose="020B0604030504040204" pitchFamily="34" charset="-120"/>
              </a:rPr>
              <a:t>，</a:t>
            </a:r>
            <a:r>
              <a:rPr lang="en-US" altLang="zh-TW" sz="2400">
                <a:ea typeface="微軟正黑體" panose="020B0604030504040204" pitchFamily="34" charset="-120"/>
              </a:rPr>
              <a:t>those</a:t>
            </a:r>
            <a:r>
              <a:rPr lang="zh-TW" altLang="en-US" sz="2400">
                <a:ea typeface="微軟正黑體" panose="020B0604030504040204" pitchFamily="34" charset="-120"/>
              </a:rPr>
              <a:t>為複數，</a:t>
            </a:r>
            <a:endParaRPr lang="en-US" altLang="zh-TW" sz="2400">
              <a:ea typeface="微軟正黑體" panose="020B0604030504040204" pitchFamily="34" charset="-12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TW" altLang="en-US" sz="2400">
                <a:ea typeface="微軟正黑體" panose="020B0604030504040204" pitchFamily="34" charset="-120"/>
              </a:rPr>
              <a:t>      故關係子句內的動詞及主要子句的動詞皆為複數</a:t>
            </a:r>
            <a:r>
              <a:rPr lang="en-US" altLang="zh-TW" sz="2400"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ltGray">
          <a:xfrm>
            <a:off x="261938" y="1370013"/>
            <a:ext cx="647700" cy="504825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50825" y="1341438"/>
            <a:ext cx="587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77913" indent="-1077913">
              <a:spcBef>
                <a:spcPct val="20000"/>
              </a:spcBef>
              <a:defRPr/>
            </a:pPr>
            <a:r>
              <a:rPr lang="en-US" altLang="zh-TW" sz="3200" b="1" kern="0" dirty="0">
                <a:solidFill>
                  <a:srgbClr val="0070C0"/>
                </a:solidFill>
                <a:latin typeface="+mj-lt"/>
                <a:ea typeface="微軟正黑體" pitchFamily="34" charset="-120"/>
              </a:rPr>
              <a:t>(a)</a:t>
            </a:r>
            <a:endParaRPr lang="zh-TW" altLang="en-US" sz="3200" b="1" kern="0" dirty="0">
              <a:solidFill>
                <a:srgbClr val="0070C0"/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2195513" y="2492375"/>
            <a:ext cx="1512887" cy="73025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9"/>
          <p:cNvSpPr>
            <a:spLocks/>
          </p:cNvSpPr>
          <p:nvPr/>
        </p:nvSpPr>
        <p:spPr bwMode="auto">
          <a:xfrm>
            <a:off x="1906588" y="2492375"/>
            <a:ext cx="5689600" cy="144463"/>
          </a:xfrm>
          <a:custGeom>
            <a:avLst/>
            <a:gdLst>
              <a:gd name="T0" fmla="*/ 2147483647 w 2769"/>
              <a:gd name="T1" fmla="*/ 0 h 187"/>
              <a:gd name="T2" fmla="*/ 2147483647 w 2769"/>
              <a:gd name="T3" fmla="*/ 2147483647 h 187"/>
              <a:gd name="T4" fmla="*/ 2147483647 w 2769"/>
              <a:gd name="T5" fmla="*/ 2147483647 h 187"/>
              <a:gd name="T6" fmla="*/ 0 w 2769"/>
              <a:gd name="T7" fmla="*/ 0 h 187"/>
              <a:gd name="T8" fmla="*/ 0 60000 65536"/>
              <a:gd name="T9" fmla="*/ 0 60000 65536"/>
              <a:gd name="T10" fmla="*/ 0 60000 65536"/>
              <a:gd name="T11" fmla="*/ 0 60000 65536"/>
              <a:gd name="T12" fmla="*/ 0 w 2769"/>
              <a:gd name="T13" fmla="*/ 0 h 187"/>
              <a:gd name="T14" fmla="*/ 2769 w 2769"/>
              <a:gd name="T15" fmla="*/ 187 h 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69" h="187">
                <a:moveTo>
                  <a:pt x="2769" y="0"/>
                </a:moveTo>
                <a:cubicBezTo>
                  <a:pt x="2769" y="62"/>
                  <a:pt x="2769" y="125"/>
                  <a:pt x="2769" y="187"/>
                </a:cubicBezTo>
                <a:cubicBezTo>
                  <a:pt x="1847" y="187"/>
                  <a:pt x="924" y="187"/>
                  <a:pt x="2" y="187"/>
                </a:cubicBez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1835150" y="4365625"/>
            <a:ext cx="1511300" cy="71438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1692275" y="4365625"/>
            <a:ext cx="5543550" cy="142875"/>
          </a:xfrm>
          <a:custGeom>
            <a:avLst/>
            <a:gdLst>
              <a:gd name="T0" fmla="*/ 2147483647 w 2769"/>
              <a:gd name="T1" fmla="*/ 0 h 187"/>
              <a:gd name="T2" fmla="*/ 2147483647 w 2769"/>
              <a:gd name="T3" fmla="*/ 2147483647 h 187"/>
              <a:gd name="T4" fmla="*/ 2147483647 w 2769"/>
              <a:gd name="T5" fmla="*/ 2147483647 h 187"/>
              <a:gd name="T6" fmla="*/ 0 w 2769"/>
              <a:gd name="T7" fmla="*/ 0 h 187"/>
              <a:gd name="T8" fmla="*/ 0 60000 65536"/>
              <a:gd name="T9" fmla="*/ 0 60000 65536"/>
              <a:gd name="T10" fmla="*/ 0 60000 65536"/>
              <a:gd name="T11" fmla="*/ 0 60000 65536"/>
              <a:gd name="T12" fmla="*/ 0 w 2769"/>
              <a:gd name="T13" fmla="*/ 0 h 187"/>
              <a:gd name="T14" fmla="*/ 2769 w 2769"/>
              <a:gd name="T15" fmla="*/ 187 h 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69" h="187">
                <a:moveTo>
                  <a:pt x="2769" y="0"/>
                </a:moveTo>
                <a:cubicBezTo>
                  <a:pt x="2769" y="62"/>
                  <a:pt x="2769" y="125"/>
                  <a:pt x="2769" y="187"/>
                </a:cubicBezTo>
                <a:cubicBezTo>
                  <a:pt x="1847" y="187"/>
                  <a:pt x="924" y="187"/>
                  <a:pt x="2" y="187"/>
                </a:cubicBez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矩形 34"/>
          <p:cNvSpPr>
            <a:spLocks noChangeArrowheads="1"/>
          </p:cNvSpPr>
          <p:nvPr/>
        </p:nvSpPr>
        <p:spPr bwMode="auto">
          <a:xfrm>
            <a:off x="1042988" y="5013325"/>
            <a:ext cx="61325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79488" indent="-9794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zh-TW" altLang="en-US" sz="2400">
                <a:ea typeface="微軟正黑體" panose="020B0604030504040204" pitchFamily="34" charset="-120"/>
              </a:rPr>
              <a:t>所有關心環境的人都歡迎來參加這個會議。</a:t>
            </a:r>
            <a:r>
              <a:rPr lang="zh-TW" altLang="en-US" sz="2800"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50825" y="3840163"/>
            <a:ext cx="93503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ChangeArrowheads="1"/>
          </p:cNvSpPr>
          <p:nvPr/>
        </p:nvSpPr>
        <p:spPr bwMode="auto">
          <a:xfrm>
            <a:off x="1187450" y="2081213"/>
            <a:ext cx="7632700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698625" indent="-169862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微軟正黑體" panose="020B0604030504040204" pitchFamily="34" charset="-120"/>
              </a:rPr>
              <a:t>Mike is one of </a:t>
            </a:r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the students</a:t>
            </a:r>
            <a:r>
              <a:rPr lang="zh-TW" altLang="en-US" sz="2800" b="1">
                <a:solidFill>
                  <a:schemeClr val="folHlink"/>
                </a:solidFill>
                <a:ea typeface="微軟正黑體" panose="020B0604030504040204" pitchFamily="34" charset="-120"/>
              </a:rPr>
              <a:t>｛</a:t>
            </a:r>
            <a:r>
              <a:rPr lang="en-US" altLang="zh-TW" sz="2800">
                <a:ea typeface="微軟正黑體" panose="020B0604030504040204" pitchFamily="34" charset="-120"/>
              </a:rPr>
              <a:t>who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are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ea typeface="微軟正黑體" panose="020B0604030504040204" pitchFamily="34" charset="-120"/>
              </a:rPr>
              <a:t>good </a:t>
            </a:r>
            <a:endParaRPr lang="en-US" altLang="zh-TW" sz="2800" b="1"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微軟正黑體" panose="020B0604030504040204" pitchFamily="34" charset="-120"/>
              </a:rPr>
              <a:t>at sports</a:t>
            </a:r>
            <a:r>
              <a:rPr lang="zh-TW" altLang="en-US" sz="2800" b="1">
                <a:solidFill>
                  <a:schemeClr val="folHlink"/>
                </a:solidFill>
                <a:ea typeface="微軟正黑體" panose="020B0604030504040204" pitchFamily="34" charset="-120"/>
              </a:rPr>
              <a:t>｝</a:t>
            </a:r>
            <a:r>
              <a:rPr lang="en-US" altLang="zh-TW" sz="2800">
                <a:ea typeface="微軟正黑體" panose="020B0604030504040204" pitchFamily="34" charset="-120"/>
              </a:rPr>
              <a:t>. </a:t>
            </a:r>
            <a:endParaRPr lang="en-US" altLang="zh-TW" sz="2800" b="1"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900"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ea typeface="微軟正黑體" panose="020B0604030504040204" pitchFamily="34" charset="-120"/>
              </a:rPr>
              <a:t>麥可是擅長運動的學生之一。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116013" y="4487863"/>
            <a:ext cx="76327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698625" indent="-1698625">
              <a:lnSpc>
                <a:spcPct val="90000"/>
              </a:lnSpc>
              <a:defRPr/>
            </a:pPr>
            <a:r>
              <a:rPr lang="en-US" altLang="zh-TW" sz="2800" b="1" dirty="0">
                <a:solidFill>
                  <a:srgbClr val="0000FF"/>
                </a:solidFill>
                <a:latin typeface="Arial" charset="0"/>
                <a:ea typeface="微軟正黑體" pitchFamily="34" charset="-120"/>
              </a:rPr>
              <a:t>One of the students</a:t>
            </a:r>
            <a:r>
              <a:rPr lang="en-US" altLang="zh-TW" sz="2800" dirty="0">
                <a:latin typeface="Arial" charset="0"/>
                <a:ea typeface="微軟正黑體" pitchFamily="34" charset="-120"/>
              </a:rPr>
              <a:t> in our class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is</a:t>
            </a:r>
            <a:r>
              <a:rPr lang="en-US" altLang="zh-TW" sz="2800" dirty="0">
                <a:latin typeface="Arial" charset="0"/>
                <a:ea typeface="微軟正黑體" pitchFamily="34" charset="-120"/>
              </a:rPr>
              <a:t> good </a:t>
            </a:r>
          </a:p>
          <a:p>
            <a:pPr marL="1698625" indent="-1698625">
              <a:lnSpc>
                <a:spcPct val="90000"/>
              </a:lnSpc>
              <a:defRPr/>
            </a:pPr>
            <a:r>
              <a:rPr lang="en-US" altLang="zh-TW" sz="2800" dirty="0">
                <a:latin typeface="Arial" charset="0"/>
                <a:ea typeface="微軟正黑體" pitchFamily="34" charset="-120"/>
              </a:rPr>
              <a:t>at sports.</a:t>
            </a:r>
          </a:p>
          <a:p>
            <a:pPr marL="1698625" indent="-1698625">
              <a:lnSpc>
                <a:spcPct val="90000"/>
              </a:lnSpc>
              <a:defRPr/>
            </a:pPr>
            <a:endParaRPr lang="en-US" altLang="zh-TW" sz="1050" dirty="0">
              <a:latin typeface="Arial" charset="0"/>
              <a:ea typeface="微軟正黑體" pitchFamily="34" charset="-120"/>
            </a:endParaRPr>
          </a:p>
          <a:p>
            <a:pPr marL="1698625" indent="-1698625">
              <a:lnSpc>
                <a:spcPct val="90000"/>
              </a:lnSpc>
              <a:defRPr/>
            </a:pPr>
            <a:r>
              <a:rPr lang="zh-TW" altLang="en-US" sz="2800" dirty="0">
                <a:latin typeface="Arial" charset="0"/>
                <a:ea typeface="微軟正黑體" pitchFamily="34" charset="-120"/>
              </a:rPr>
              <a:t>我們班其中一個學生擅長運動。</a:t>
            </a:r>
          </a:p>
        </p:txBody>
      </p:sp>
      <p:sp>
        <p:nvSpPr>
          <p:cNvPr id="15363" name="Freeform 5"/>
          <p:cNvSpPr>
            <a:spLocks/>
          </p:cNvSpPr>
          <p:nvPr/>
        </p:nvSpPr>
        <p:spPr bwMode="auto">
          <a:xfrm>
            <a:off x="5148263" y="2493963"/>
            <a:ext cx="1728787" cy="257175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Freeform 6"/>
          <p:cNvSpPr>
            <a:spLocks/>
          </p:cNvSpPr>
          <p:nvPr/>
        </p:nvSpPr>
        <p:spPr bwMode="auto">
          <a:xfrm>
            <a:off x="3924300" y="4941888"/>
            <a:ext cx="2720975" cy="144462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主詞後若有修飾語</a:t>
            </a:r>
          </a:p>
        </p:txBody>
      </p:sp>
      <p:grpSp>
        <p:nvGrpSpPr>
          <p:cNvPr id="18439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18450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0" name="AutoShape 12"/>
          <p:cNvSpPr>
            <a:spLocks noChangeArrowheads="1"/>
          </p:cNvSpPr>
          <p:nvPr/>
        </p:nvSpPr>
        <p:spPr bwMode="auto">
          <a:xfrm>
            <a:off x="900113" y="2009775"/>
            <a:ext cx="7704137" cy="221138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41" name="AutoShape 13"/>
          <p:cNvSpPr>
            <a:spLocks noChangeArrowheads="1"/>
          </p:cNvSpPr>
          <p:nvPr/>
        </p:nvSpPr>
        <p:spPr bwMode="auto">
          <a:xfrm>
            <a:off x="250825" y="1916113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0825" y="1916113"/>
            <a:ext cx="93503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18443" name="矩形 13"/>
          <p:cNvSpPr>
            <a:spLocks noChangeArrowheads="1"/>
          </p:cNvSpPr>
          <p:nvPr/>
        </p:nvSpPr>
        <p:spPr bwMode="auto">
          <a:xfrm>
            <a:off x="2916238" y="3463925"/>
            <a:ext cx="577691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98625" indent="-169862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微軟正黑體" panose="020B0604030504040204" pitchFamily="34" charset="-120"/>
              </a:rPr>
              <a:t>(who</a:t>
            </a:r>
            <a:r>
              <a:rPr lang="zh-TW" altLang="en-US" sz="2400">
                <a:ea typeface="微軟正黑體" panose="020B0604030504040204" pitchFamily="34" charset="-120"/>
              </a:rPr>
              <a:t>引導的關係子句修飾它之前的先行詞</a:t>
            </a:r>
            <a:endParaRPr lang="en-US" altLang="zh-TW" sz="2400"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2400">
                <a:ea typeface="微軟正黑體" panose="020B0604030504040204" pitchFamily="34" charset="-120"/>
              </a:rPr>
              <a:t>“</a:t>
            </a:r>
            <a:r>
              <a:rPr lang="en-US" altLang="zh-TW" sz="2400">
                <a:ea typeface="微軟正黑體" panose="020B0604030504040204" pitchFamily="34" charset="-120"/>
              </a:rPr>
              <a:t>the students” </a:t>
            </a:r>
            <a:r>
              <a:rPr lang="zh-TW" altLang="en-US" sz="2400">
                <a:ea typeface="微軟正黑體" panose="020B0604030504040204" pitchFamily="34" charset="-120"/>
              </a:rPr>
              <a:t>，故接複數動詞</a:t>
            </a:r>
            <a:r>
              <a:rPr lang="en-US" altLang="zh-TW" sz="2400">
                <a:ea typeface="微軟正黑體" panose="020B0604030504040204" pitchFamily="34" charset="-120"/>
              </a:rPr>
              <a:t>) </a:t>
            </a: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900113" y="4456113"/>
            <a:ext cx="7704137" cy="185261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227013" y="4268788"/>
            <a:ext cx="960437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227013" y="4270375"/>
            <a:ext cx="935037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比較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447" name="矩形 18"/>
          <p:cNvSpPr>
            <a:spLocks noChangeArrowheads="1"/>
          </p:cNvSpPr>
          <p:nvPr/>
        </p:nvSpPr>
        <p:spPr bwMode="auto">
          <a:xfrm>
            <a:off x="2268538" y="5784850"/>
            <a:ext cx="6337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ea typeface="微軟正黑體" panose="020B0604030504040204" pitchFamily="34" charset="-120"/>
              </a:rPr>
              <a:t>主詞為學生當中的「一位」，故接單數動詞</a:t>
            </a:r>
            <a:r>
              <a:rPr lang="en-US" altLang="zh-TW" sz="2400">
                <a:ea typeface="微軟正黑體" panose="020B0604030504040204" pitchFamily="34" charset="-120"/>
              </a:rPr>
              <a:t>)</a:t>
            </a:r>
            <a:endParaRPr lang="zh-TW" altLang="en-US" sz="2400"/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ltGray">
          <a:xfrm>
            <a:off x="261938" y="1370013"/>
            <a:ext cx="647700" cy="504825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50825" y="1341438"/>
            <a:ext cx="587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77913" indent="-1077913">
              <a:spcBef>
                <a:spcPct val="20000"/>
              </a:spcBef>
              <a:defRPr/>
            </a:pPr>
            <a:r>
              <a:rPr lang="en-US" altLang="zh-TW" sz="3200" b="1" kern="0" dirty="0">
                <a:solidFill>
                  <a:srgbClr val="0070C0"/>
                </a:solidFill>
                <a:latin typeface="+mj-lt"/>
                <a:ea typeface="微軟正黑體" pitchFamily="34" charset="-120"/>
              </a:rPr>
              <a:t>(b)</a:t>
            </a:r>
            <a:endParaRPr lang="zh-TW" altLang="en-US" sz="3200" b="1" kern="0" dirty="0">
              <a:solidFill>
                <a:srgbClr val="0070C0"/>
              </a:solidFill>
              <a:latin typeface="+mj-lt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4"/>
          <p:cNvSpPr>
            <a:spLocks noChangeArrowheads="1"/>
          </p:cNvSpPr>
          <p:nvPr/>
        </p:nvSpPr>
        <p:spPr bwMode="gray">
          <a:xfrm>
            <a:off x="2411760" y="2420888"/>
            <a:ext cx="4320480" cy="1944216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gray">
          <a:xfrm>
            <a:off x="7308304" y="2852936"/>
            <a:ext cx="1224136" cy="1008112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693738" y="4652963"/>
            <a:ext cx="8450262" cy="576262"/>
          </a:xfrm>
        </p:spPr>
        <p:txBody>
          <a:bodyPr/>
          <a:lstStyle/>
          <a:p>
            <a:pPr marL="898525" indent="-898525" eaLnBrk="1" hangingPunct="1">
              <a:buFontTx/>
              <a:buNone/>
              <a:defRPr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找出當作修飾用的部分，判斷真正主詞為何者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1258888" y="2565400"/>
            <a:ext cx="6011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/>
          </a:p>
        </p:txBody>
      </p:sp>
      <p:sp>
        <p:nvSpPr>
          <p:cNvPr id="16390" name="Text Box 11"/>
          <p:cNvSpPr txBox="1">
            <a:spLocks noChangeArrowheads="1"/>
          </p:cNvSpPr>
          <p:nvPr/>
        </p:nvSpPr>
        <p:spPr bwMode="auto">
          <a:xfrm>
            <a:off x="1330325" y="2493963"/>
            <a:ext cx="7272338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           V-</a:t>
            </a:r>
            <a:r>
              <a:rPr lang="en-US" altLang="zh-TW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ing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(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現在分詞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  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+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 </a:t>
            </a:r>
            <a:r>
              <a:rPr kumimoji="0"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pp. (</a:t>
            </a:r>
            <a:r>
              <a:rPr kumimoji="0"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過去分詞</a:t>
            </a:r>
            <a:r>
              <a:rPr kumimoji="0"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)        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N2    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+</a:t>
            </a:r>
            <a:endParaRPr kumimoji="0"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  <a:p>
            <a:pPr>
              <a:spcBef>
                <a:spcPct val="50000"/>
              </a:spcBef>
              <a:defRPr/>
            </a:pPr>
            <a:r>
              <a:rPr kumimoji="0"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            </a:t>
            </a:r>
            <a:r>
              <a:rPr kumimoji="0"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to V (</a:t>
            </a:r>
            <a:r>
              <a:rPr kumimoji="0"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不定詞</a:t>
            </a:r>
            <a:r>
              <a:rPr kumimoji="0"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)</a:t>
            </a:r>
          </a:p>
        </p:txBody>
      </p:sp>
      <p:sp>
        <p:nvSpPr>
          <p:cNvPr id="19467" name="AutoShape 12"/>
          <p:cNvSpPr>
            <a:spLocks/>
          </p:cNvSpPr>
          <p:nvPr/>
        </p:nvSpPr>
        <p:spPr bwMode="auto">
          <a:xfrm>
            <a:off x="2487613" y="2735263"/>
            <a:ext cx="139700" cy="1397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AutoShape 13"/>
          <p:cNvSpPr>
            <a:spLocks/>
          </p:cNvSpPr>
          <p:nvPr/>
        </p:nvSpPr>
        <p:spPr bwMode="auto">
          <a:xfrm flipH="1">
            <a:off x="5597525" y="2690813"/>
            <a:ext cx="127000" cy="13970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ln>
                <a:solidFill>
                  <a:schemeClr val="bg1">
                    <a:lumMod val="95000"/>
                  </a:schemeClr>
                </a:solidFill>
              </a:ln>
              <a:latin typeface="Arial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主詞後若有修飾語</a:t>
            </a:r>
          </a:p>
        </p:txBody>
      </p:sp>
      <p:grpSp>
        <p:nvGrpSpPr>
          <p:cNvPr id="19470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19478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36"/>
          <p:cNvSpPr>
            <a:spLocks noChangeArrowheads="1"/>
          </p:cNvSpPr>
          <p:nvPr/>
        </p:nvSpPr>
        <p:spPr bwMode="ltGray">
          <a:xfrm>
            <a:off x="468313" y="1484313"/>
            <a:ext cx="719137" cy="649287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8313" y="1485900"/>
            <a:ext cx="684212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488" indent="-979488">
              <a:defRPr/>
            </a:pPr>
            <a:r>
              <a:rPr lang="en-US" altLang="zh-TW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(2)</a:t>
            </a:r>
            <a:endParaRPr lang="zh-TW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gray">
          <a:xfrm>
            <a:off x="611560" y="2852936"/>
            <a:ext cx="1224136" cy="1008112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0288" y="3121025"/>
            <a:ext cx="11017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 動詞 </a:t>
            </a:r>
            <a:endParaRPr lang="zh-TW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3288" y="3121025"/>
            <a:ext cx="6445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N1</a:t>
            </a:r>
            <a:endParaRPr lang="zh-TW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042988" y="4203700"/>
            <a:ext cx="76327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898525" indent="-89852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Many buildings</a:t>
            </a:r>
            <a:r>
              <a:rPr lang="zh-TW" altLang="en-US" sz="2800" b="1">
                <a:solidFill>
                  <a:schemeClr val="folHlink"/>
                </a:solidFill>
                <a:ea typeface="微軟正黑體" panose="020B0604030504040204" pitchFamily="34" charset="-120"/>
              </a:rPr>
              <a:t>｛</a:t>
            </a:r>
            <a:r>
              <a:rPr lang="en-US" altLang="zh-TW" sz="2800">
                <a:ea typeface="微軟正黑體" panose="020B0604030504040204" pitchFamily="34" charset="-120"/>
              </a:rPr>
              <a:t>located in that district</a:t>
            </a:r>
            <a:r>
              <a:rPr lang="zh-TW" altLang="en-US" sz="2800" b="1">
                <a:solidFill>
                  <a:schemeClr val="folHlink"/>
                </a:solidFill>
                <a:ea typeface="微軟正黑體" panose="020B0604030504040204" pitchFamily="34" charset="-120"/>
              </a:rPr>
              <a:t>｝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are</a:t>
            </a:r>
            <a:r>
              <a:rPr lang="en-US" altLang="zh-TW" sz="2800">
                <a:ea typeface="微軟正黑體" panose="020B0604030504040204" pitchFamily="34" charset="-120"/>
              </a:rPr>
              <a:t>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800">
                <a:ea typeface="微軟正黑體" panose="020B0604030504040204" pitchFamily="34" charset="-120"/>
              </a:rPr>
              <a:t>designed by Mr. Johnson.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很多座落於那個區域的的建築是由強生先生設</a:t>
            </a:r>
            <a:endParaRPr lang="en-US" altLang="zh-TW" sz="2800"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計的。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                       </a:t>
            </a:r>
            <a:endParaRPr lang="en-US" altLang="zh-TW" sz="2400">
              <a:ea typeface="微軟正黑體" panose="020B0604030504040204" pitchFamily="34" charset="-120"/>
            </a:endParaRPr>
          </a:p>
        </p:txBody>
      </p:sp>
      <p:sp>
        <p:nvSpPr>
          <p:cNvPr id="20483" name="Rectangle 11"/>
          <p:cNvSpPr>
            <a:spLocks noChangeArrowheads="1"/>
          </p:cNvSpPr>
          <p:nvPr/>
        </p:nvSpPr>
        <p:spPr bwMode="auto">
          <a:xfrm>
            <a:off x="1042988" y="2157413"/>
            <a:ext cx="79565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898525" indent="-89852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A person</a:t>
            </a:r>
            <a:r>
              <a:rPr lang="zh-TW" altLang="en-US" sz="2800" b="1">
                <a:solidFill>
                  <a:schemeClr val="folHlink"/>
                </a:solidFill>
                <a:ea typeface="微軟正黑體" panose="020B0604030504040204" pitchFamily="34" charset="-120"/>
              </a:rPr>
              <a:t>｛</a:t>
            </a:r>
            <a:r>
              <a:rPr lang="en-US" altLang="zh-TW" sz="2800">
                <a:ea typeface="微軟正黑體" panose="020B0604030504040204" pitchFamily="34" charset="-120"/>
              </a:rPr>
              <a:t>loving his job</a:t>
            </a:r>
            <a:r>
              <a:rPr lang="zh-TW" altLang="en-US" sz="2800" b="1">
                <a:solidFill>
                  <a:schemeClr val="folHlink"/>
                </a:solidFill>
                <a:ea typeface="微軟正黑體" panose="020B0604030504040204" pitchFamily="34" charset="-120"/>
              </a:rPr>
              <a:t>｝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is</a:t>
            </a:r>
            <a:r>
              <a:rPr lang="en-US" altLang="zh-TW" sz="2800">
                <a:ea typeface="微軟正黑體" panose="020B0604030504040204" pitchFamily="34" charset="-120"/>
              </a:rPr>
              <a:t> willing to dedicate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800">
                <a:ea typeface="微軟正黑體" panose="020B0604030504040204" pitchFamily="34" charset="-120"/>
              </a:rPr>
              <a:t>more time to it. 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熱愛自己工作的人會願意投入更多的時間。</a:t>
            </a:r>
          </a:p>
        </p:txBody>
      </p:sp>
      <p:sp>
        <p:nvSpPr>
          <p:cNvPr id="17411" name="Freeform 4"/>
          <p:cNvSpPr>
            <a:spLocks/>
          </p:cNvSpPr>
          <p:nvPr/>
        </p:nvSpPr>
        <p:spPr bwMode="auto">
          <a:xfrm>
            <a:off x="2411413" y="2636838"/>
            <a:ext cx="3132137" cy="144462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Freeform 5"/>
          <p:cNvSpPr>
            <a:spLocks/>
          </p:cNvSpPr>
          <p:nvPr/>
        </p:nvSpPr>
        <p:spPr bwMode="auto">
          <a:xfrm>
            <a:off x="3635375" y="4724400"/>
            <a:ext cx="4213225" cy="144463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900113" y="1700213"/>
            <a:ext cx="6011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主詞後若有修飾語</a:t>
            </a:r>
          </a:p>
        </p:txBody>
      </p:sp>
      <p:grpSp>
        <p:nvGrpSpPr>
          <p:cNvPr id="20488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20493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9" name="AutoShape 12"/>
          <p:cNvSpPr>
            <a:spLocks noChangeArrowheads="1"/>
          </p:cNvSpPr>
          <p:nvPr/>
        </p:nvSpPr>
        <p:spPr bwMode="auto">
          <a:xfrm>
            <a:off x="971550" y="1989138"/>
            <a:ext cx="7704138" cy="19446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90" name="AutoShape 13"/>
          <p:cNvSpPr>
            <a:spLocks noChangeArrowheads="1"/>
          </p:cNvSpPr>
          <p:nvPr/>
        </p:nvSpPr>
        <p:spPr bwMode="auto">
          <a:xfrm>
            <a:off x="323850" y="16287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23850" y="1628775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971550" y="4076700"/>
            <a:ext cx="7704138" cy="216058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3080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475138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單元大綱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58888" y="1557338"/>
            <a:ext cx="5821362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marL="530225" indent="-530225">
              <a:buClr>
                <a:schemeClr val="folHlink"/>
              </a:buClr>
              <a:buFont typeface="Wingdings" pitchFamily="2" charset="2"/>
              <a:buChar char="u"/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58888" y="2276475"/>
            <a:ext cx="63373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marL="530225" indent="-530225">
              <a:buClr>
                <a:schemeClr val="folHlink"/>
              </a:buClr>
              <a:buFont typeface="Wingdings" pitchFamily="2" charset="2"/>
              <a:buChar char="u"/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主詞後若有修飾語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258888" y="2997200"/>
            <a:ext cx="63373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marL="530225" indent="-530225">
              <a:buClr>
                <a:schemeClr val="folHlink"/>
              </a:buClr>
              <a:buFont typeface="Wingdings" pitchFamily="2" charset="2"/>
              <a:buChar char="u"/>
              <a:defRPr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N +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介系詞片語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連接詞 當主詞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258888" y="3725863"/>
            <a:ext cx="63373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marL="530225" indent="-530225">
              <a:buClr>
                <a:schemeClr val="folHlink"/>
              </a:buClr>
              <a:buFont typeface="Wingdings" pitchFamily="2" charset="2"/>
              <a:buChar char="u"/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特殊句型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reeform 4"/>
          <p:cNvSpPr>
            <a:spLocks/>
          </p:cNvSpPr>
          <p:nvPr/>
        </p:nvSpPr>
        <p:spPr bwMode="auto">
          <a:xfrm>
            <a:off x="2916238" y="2636838"/>
            <a:ext cx="5045075" cy="142875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主詞後若有修飾語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21514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971550" y="2157413"/>
            <a:ext cx="795655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77913" indent="-10779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Her ambition</a:t>
            </a:r>
            <a:r>
              <a:rPr lang="zh-TW" altLang="en-US" sz="2800" b="1">
                <a:solidFill>
                  <a:schemeClr val="folHlink"/>
                </a:solidFill>
                <a:ea typeface="微軟正黑體" panose="020B0604030504040204" pitchFamily="34" charset="-120"/>
              </a:rPr>
              <a:t>｛</a:t>
            </a:r>
            <a:r>
              <a:rPr lang="en-US" altLang="zh-TW" sz="2800">
                <a:ea typeface="微軟正黑體" panose="020B0604030504040204" pitchFamily="34" charset="-120"/>
              </a:rPr>
              <a:t>to become a manager</a:t>
            </a:r>
            <a:r>
              <a:rPr lang="zh-TW" altLang="en-US" sz="2800" b="1">
                <a:solidFill>
                  <a:schemeClr val="folHlink"/>
                </a:solidFill>
                <a:ea typeface="微軟正黑體" panose="020B0604030504040204" pitchFamily="34" charset="-120"/>
              </a:rPr>
              <a:t>｝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pushes</a:t>
            </a:r>
            <a:r>
              <a:rPr lang="en-US" altLang="zh-TW" sz="2800">
                <a:ea typeface="微軟正黑體" panose="020B0604030504040204" pitchFamily="34" charset="-120"/>
              </a:rPr>
              <a:t> </a:t>
            </a:r>
          </a:p>
          <a:p>
            <a:pPr eaLnBrk="1" hangingPunct="1"/>
            <a:endParaRPr lang="en-US" altLang="zh-TW" sz="1100"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her to work harder.</a:t>
            </a:r>
          </a:p>
          <a:p>
            <a:pPr eaLnBrk="1" hangingPunct="1"/>
            <a:r>
              <a:rPr lang="en-US" altLang="zh-TW" sz="1600">
                <a:ea typeface="微軟正黑體" panose="020B0604030504040204" pitchFamily="34" charset="-120"/>
              </a:rPr>
              <a:t> </a:t>
            </a:r>
            <a:r>
              <a:rPr lang="en-US" altLang="zh-TW" sz="1000">
                <a:ea typeface="微軟正黑體" panose="020B0604030504040204" pitchFamily="34" charset="-120"/>
              </a:rPr>
              <a:t> 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想成為經理的野心讓她更認真工作。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827088" y="1700213"/>
            <a:ext cx="6011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/>
          </a:p>
        </p:txBody>
      </p:sp>
      <p:sp>
        <p:nvSpPr>
          <p:cNvPr id="21511" name="AutoShape 12"/>
          <p:cNvSpPr>
            <a:spLocks noChangeArrowheads="1"/>
          </p:cNvSpPr>
          <p:nvPr/>
        </p:nvSpPr>
        <p:spPr bwMode="auto">
          <a:xfrm>
            <a:off x="898525" y="1989138"/>
            <a:ext cx="7850188" cy="21605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2" name="AutoShape 13"/>
          <p:cNvSpPr>
            <a:spLocks noChangeArrowheads="1"/>
          </p:cNvSpPr>
          <p:nvPr/>
        </p:nvSpPr>
        <p:spPr bwMode="auto">
          <a:xfrm>
            <a:off x="250825" y="16287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0825" y="1628775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ChangeArrowheads="1"/>
          </p:cNvSpPr>
          <p:nvPr/>
        </p:nvSpPr>
        <p:spPr bwMode="auto">
          <a:xfrm>
            <a:off x="1763713" y="3355975"/>
            <a:ext cx="6624637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79488" indent="-9794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Seeing the movies</a:t>
            </a:r>
            <a:r>
              <a:rPr lang="en-US" altLang="zh-TW" sz="2800">
                <a:ea typeface="微軟正黑體" panose="020B0604030504040204" pitchFamily="34" charset="-120"/>
              </a:rPr>
              <a:t>, his interest,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has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ea typeface="微軟正黑體" panose="020B0604030504040204" pitchFamily="34" charset="-120"/>
              </a:rPr>
              <a:t>brought him lots of friends. 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看電影這個興趣讓他結交更多的好友。</a:t>
            </a:r>
          </a:p>
        </p:txBody>
      </p:sp>
      <p:sp>
        <p:nvSpPr>
          <p:cNvPr id="22531" name="AutoShape 10"/>
          <p:cNvSpPr>
            <a:spLocks noChangeArrowheads="1"/>
          </p:cNvSpPr>
          <p:nvPr/>
        </p:nvSpPr>
        <p:spPr bwMode="auto">
          <a:xfrm>
            <a:off x="468313" y="2276475"/>
            <a:ext cx="8064500" cy="3097213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59" name="Freeform 4"/>
          <p:cNvSpPr>
            <a:spLocks/>
          </p:cNvSpPr>
          <p:nvPr/>
        </p:nvSpPr>
        <p:spPr bwMode="auto">
          <a:xfrm>
            <a:off x="3203575" y="3862388"/>
            <a:ext cx="4233863" cy="144462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主詞後若有修飾語</a:t>
            </a:r>
          </a:p>
        </p:txBody>
      </p:sp>
      <p:grpSp>
        <p:nvGrpSpPr>
          <p:cNvPr id="22534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22541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5" name="AutoShape 12"/>
          <p:cNvSpPr>
            <a:spLocks noChangeArrowheads="1"/>
          </p:cNvSpPr>
          <p:nvPr/>
        </p:nvSpPr>
        <p:spPr bwMode="auto">
          <a:xfrm>
            <a:off x="1476375" y="3284538"/>
            <a:ext cx="6661150" cy="180181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6" name="AutoShape 13"/>
          <p:cNvSpPr>
            <a:spLocks noChangeArrowheads="1"/>
          </p:cNvSpPr>
          <p:nvPr/>
        </p:nvSpPr>
        <p:spPr bwMode="auto">
          <a:xfrm>
            <a:off x="719138" y="3429000"/>
            <a:ext cx="960437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19138" y="3429000"/>
            <a:ext cx="935037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14" name="矩形 13"/>
          <p:cNvSpPr/>
          <p:nvPr/>
        </p:nvSpPr>
        <p:spPr>
          <a:xfrm>
            <a:off x="827088" y="2565400"/>
            <a:ext cx="8281987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TW" altLang="en-US" sz="2800" b="1" dirty="0">
                <a:latin typeface="Arial" charset="0"/>
                <a:ea typeface="微軟正黑體" pitchFamily="34" charset="-120"/>
              </a:rPr>
              <a:t>  動詞應隨著</a:t>
            </a:r>
            <a:r>
              <a:rPr lang="zh-TW" altLang="en-US" sz="2800" b="1" u="sng" dirty="0">
                <a:latin typeface="Arial" charset="0"/>
                <a:ea typeface="微軟正黑體" pitchFamily="34" charset="-120"/>
              </a:rPr>
              <a:t>第一個名詞片語或子句</a:t>
            </a:r>
            <a:r>
              <a:rPr lang="zh-TW" altLang="en-US" sz="2800" b="1" dirty="0">
                <a:latin typeface="Arial" charset="0"/>
                <a:ea typeface="微軟正黑體" pitchFamily="34" charset="-120"/>
              </a:rPr>
              <a:t>而變化</a:t>
            </a:r>
            <a:endParaRPr lang="en-US" altLang="zh-TW" sz="2800" b="1" dirty="0">
              <a:latin typeface="+mj-lt"/>
              <a:ea typeface="微軟正黑體" pitchFamily="34" charset="-120"/>
            </a:endParaRPr>
          </a:p>
        </p:txBody>
      </p:sp>
      <p:sp>
        <p:nvSpPr>
          <p:cNvPr id="15" name="AutoShape 36"/>
          <p:cNvSpPr>
            <a:spLocks noChangeArrowheads="1"/>
          </p:cNvSpPr>
          <p:nvPr/>
        </p:nvSpPr>
        <p:spPr bwMode="ltGray">
          <a:xfrm>
            <a:off x="468313" y="1484313"/>
            <a:ext cx="2232025" cy="649287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8313" y="1485900"/>
            <a:ext cx="2028825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488" indent="-979488">
              <a:defRPr/>
            </a:pPr>
            <a:r>
              <a:rPr lang="en-US" altLang="zh-TW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(3) </a:t>
            </a:r>
            <a:r>
              <a:rPr lang="zh-TW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同位語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4"/>
          <p:cNvSpPr>
            <a:spLocks noChangeArrowheads="1"/>
          </p:cNvSpPr>
          <p:nvPr/>
        </p:nvSpPr>
        <p:spPr bwMode="gray">
          <a:xfrm>
            <a:off x="611560" y="1844824"/>
            <a:ext cx="4320480" cy="3240360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gray">
          <a:xfrm>
            <a:off x="5508104" y="2924944"/>
            <a:ext cx="2952328" cy="936104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1495425"/>
            <a:ext cx="3852862" cy="45259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zh-TW" sz="2800" b="1" dirty="0" smtClean="0">
              <a:latin typeface="+mj-lt"/>
              <a:ea typeface="微軟正黑體" pitchFamily="34" charset="-12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(either) A or 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B</a:t>
            </a:r>
          </a:p>
          <a:p>
            <a:pPr eaLnBrk="1" hangingPunct="1">
              <a:buFontTx/>
              <a:buNone/>
              <a:defRPr/>
            </a:pP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不是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就是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 </a:t>
            </a: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neither A nor 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B</a:t>
            </a:r>
          </a:p>
          <a:p>
            <a:pPr eaLnBrk="1" hangingPunct="1">
              <a:buFontTx/>
              <a:buNone/>
              <a:defRPr/>
            </a:pP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不是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也不是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 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	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not only A but also </a:t>
            </a:r>
            <a:r>
              <a:rPr lang="en-US" altLang="zh-TW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B</a:t>
            </a:r>
          </a:p>
          <a:p>
            <a:pPr eaLnBrk="1" hangingPunct="1">
              <a:buFontTx/>
              <a:buNone/>
              <a:defRPr/>
            </a:pP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不只有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，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也是</a:t>
            </a:r>
            <a:endParaRPr lang="zh-TW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23561" name="AutoShape 4"/>
          <p:cNvSpPr>
            <a:spLocks/>
          </p:cNvSpPr>
          <p:nvPr/>
        </p:nvSpPr>
        <p:spPr bwMode="auto">
          <a:xfrm>
            <a:off x="4389438" y="2057400"/>
            <a:ext cx="360362" cy="2840038"/>
          </a:xfrm>
          <a:prstGeom prst="rightBrace">
            <a:avLst>
              <a:gd name="adj1" fmla="val 29846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4" name="Freeform 10"/>
          <p:cNvSpPr>
            <a:spLocks/>
          </p:cNvSpPr>
          <p:nvPr/>
        </p:nvSpPr>
        <p:spPr bwMode="auto">
          <a:xfrm>
            <a:off x="2916238" y="4005263"/>
            <a:ext cx="3743325" cy="2278062"/>
          </a:xfrm>
          <a:custGeom>
            <a:avLst/>
            <a:gdLst>
              <a:gd name="T0" fmla="*/ 2147483647 w 10000"/>
              <a:gd name="T1" fmla="*/ 0 h 16975"/>
              <a:gd name="T2" fmla="*/ 2147483647 w 10000"/>
              <a:gd name="T3" fmla="*/ 2147483647 h 16975"/>
              <a:gd name="T4" fmla="*/ 0 w 10000"/>
              <a:gd name="T5" fmla="*/ 2147483647 h 16975"/>
              <a:gd name="T6" fmla="*/ 0 w 10000"/>
              <a:gd name="T7" fmla="*/ 2147483647 h 16975"/>
              <a:gd name="T8" fmla="*/ 0 60000 65536"/>
              <a:gd name="T9" fmla="*/ 0 60000 65536"/>
              <a:gd name="T10" fmla="*/ 0 60000 65536"/>
              <a:gd name="T11" fmla="*/ 0 60000 65536"/>
              <a:gd name="T12" fmla="*/ 0 w 10000"/>
              <a:gd name="T13" fmla="*/ 0 h 16975"/>
              <a:gd name="T14" fmla="*/ 10000 w 10000"/>
              <a:gd name="T15" fmla="*/ 16975 h 169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00" h="16975">
                <a:moveTo>
                  <a:pt x="10000" y="0"/>
                </a:moveTo>
                <a:lnTo>
                  <a:pt x="10000" y="16900"/>
                </a:lnTo>
                <a:lnTo>
                  <a:pt x="0" y="16975"/>
                </a:lnTo>
                <a:lnTo>
                  <a:pt x="0" y="946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620713"/>
            <a:ext cx="8278812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/>
            <a:r>
              <a:rPr lang="en-US" altLang="zh-TW" sz="40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 + </a:t>
            </a:r>
            <a:r>
              <a:rPr lang="zh-TW" altLang="en-US" sz="40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介系詞片語</a:t>
            </a:r>
            <a:r>
              <a:rPr lang="en-US" altLang="zh-TW" sz="40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連接詞 當主詞</a:t>
            </a:r>
            <a:r>
              <a:rPr lang="en-US" altLang="zh-TW" sz="40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sz="4000" b="1" smtClean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564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23566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5003800" y="3097213"/>
            <a:ext cx="3876675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+   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動詞 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與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B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一致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)</a:t>
            </a:r>
            <a:endParaRPr lang="zh-TW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ChangeArrowheads="1"/>
          </p:cNvSpPr>
          <p:nvPr/>
        </p:nvSpPr>
        <p:spPr bwMode="auto">
          <a:xfrm>
            <a:off x="863600" y="4221163"/>
            <a:ext cx="795655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77913" indent="-10779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Not only Amy but also</a:t>
            </a:r>
            <a:r>
              <a:rPr lang="en-US" altLang="zh-TW" sz="2800">
                <a:solidFill>
                  <a:srgbClr val="0000FF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we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are</a:t>
            </a:r>
            <a:r>
              <a:rPr lang="en-US" altLang="zh-TW" sz="280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ea typeface="微軟正黑體" panose="020B0604030504040204" pitchFamily="34" charset="-120"/>
              </a:rPr>
              <a:t>proud of you.  </a:t>
            </a:r>
          </a:p>
          <a:p>
            <a:pPr eaLnBrk="1" hangingPunct="1"/>
            <a:endParaRPr lang="en-US" altLang="zh-TW" sz="1600"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不只是愛咪我們也都以你為榮。</a:t>
            </a:r>
          </a:p>
        </p:txBody>
      </p:sp>
      <p:sp>
        <p:nvSpPr>
          <p:cNvPr id="24579" name="Rectangle 11"/>
          <p:cNvSpPr>
            <a:spLocks noChangeArrowheads="1"/>
          </p:cNvSpPr>
          <p:nvPr/>
        </p:nvSpPr>
        <p:spPr bwMode="auto">
          <a:xfrm>
            <a:off x="827088" y="2133600"/>
            <a:ext cx="79565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77913" indent="-10779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Either you or </a:t>
            </a: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he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has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to</a:t>
            </a:r>
            <a:r>
              <a:rPr lang="en-US" altLang="zh-TW" sz="2800">
                <a:ea typeface="微軟正黑體" panose="020B0604030504040204" pitchFamily="34" charset="-120"/>
              </a:rPr>
              <a:t> be responsible for the </a:t>
            </a:r>
          </a:p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accident. 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你們兩個不是你就是他，要對這個意外負責。</a:t>
            </a:r>
          </a:p>
        </p:txBody>
      </p:sp>
      <p:sp>
        <p:nvSpPr>
          <p:cNvPr id="21507" name="Freeform 4"/>
          <p:cNvSpPr>
            <a:spLocks/>
          </p:cNvSpPr>
          <p:nvPr/>
        </p:nvSpPr>
        <p:spPr bwMode="auto">
          <a:xfrm>
            <a:off x="3311525" y="2595563"/>
            <a:ext cx="323850" cy="112712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Freeform 5"/>
          <p:cNvSpPr>
            <a:spLocks/>
          </p:cNvSpPr>
          <p:nvPr/>
        </p:nvSpPr>
        <p:spPr bwMode="auto">
          <a:xfrm>
            <a:off x="4895850" y="4756150"/>
            <a:ext cx="323850" cy="112713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620713"/>
            <a:ext cx="8278812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en-US" altLang="zh-TW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N + </a:t>
            </a:r>
            <a:r>
              <a:rPr lang="zh-TW" alt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介係詞片語</a:t>
            </a:r>
            <a:r>
              <a:rPr lang="en-US" altLang="zh-TW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連接詞 當主詞</a:t>
            </a:r>
            <a:r>
              <a:rPr lang="en-US" altLang="zh-TW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-1</a:t>
            </a:r>
            <a:endParaRPr lang="zh-TW" altLang="en-US" sz="4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4583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24588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4" name="AutoShape 12"/>
          <p:cNvSpPr>
            <a:spLocks noChangeArrowheads="1"/>
          </p:cNvSpPr>
          <p:nvPr/>
        </p:nvSpPr>
        <p:spPr bwMode="auto">
          <a:xfrm>
            <a:off x="720725" y="4076700"/>
            <a:ext cx="7704138" cy="151288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5" name="AutoShape 12"/>
          <p:cNvSpPr>
            <a:spLocks noChangeArrowheads="1"/>
          </p:cNvSpPr>
          <p:nvPr/>
        </p:nvSpPr>
        <p:spPr bwMode="auto">
          <a:xfrm>
            <a:off x="684213" y="2062163"/>
            <a:ext cx="7704137" cy="165417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6" name="AutoShape 13"/>
          <p:cNvSpPr>
            <a:spLocks noChangeArrowheads="1"/>
          </p:cNvSpPr>
          <p:nvPr/>
        </p:nvSpPr>
        <p:spPr bwMode="auto">
          <a:xfrm>
            <a:off x="323850" y="16287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23850" y="1628775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4"/>
          <p:cNvSpPr>
            <a:spLocks noChangeArrowheads="1"/>
          </p:cNvSpPr>
          <p:nvPr/>
        </p:nvSpPr>
        <p:spPr bwMode="gray">
          <a:xfrm>
            <a:off x="539552" y="1700808"/>
            <a:ext cx="4320480" cy="3816424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gray">
          <a:xfrm>
            <a:off x="5436096" y="2996952"/>
            <a:ext cx="2880320" cy="936104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25608" name="AutoShape 4"/>
          <p:cNvSpPr>
            <a:spLocks/>
          </p:cNvSpPr>
          <p:nvPr/>
        </p:nvSpPr>
        <p:spPr bwMode="auto">
          <a:xfrm>
            <a:off x="3992563" y="1801813"/>
            <a:ext cx="220662" cy="3498850"/>
          </a:xfrm>
          <a:prstGeom prst="rightBrace">
            <a:avLst>
              <a:gd name="adj1" fmla="val 132135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9" name="AutoShape 7"/>
          <p:cNvSpPr>
            <a:spLocks/>
          </p:cNvSpPr>
          <p:nvPr/>
        </p:nvSpPr>
        <p:spPr bwMode="auto">
          <a:xfrm>
            <a:off x="1331913" y="1844675"/>
            <a:ext cx="288925" cy="3529013"/>
          </a:xfrm>
          <a:prstGeom prst="leftBrace">
            <a:avLst>
              <a:gd name="adj1" fmla="val 101786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828675" y="3284538"/>
            <a:ext cx="43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 b="1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1662113" y="1785938"/>
            <a:ext cx="2447925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With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along with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together with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as well as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including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besides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except/ but</a:t>
            </a: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4284663" y="3213100"/>
            <a:ext cx="5041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B</a:t>
            </a:r>
            <a:r>
              <a:rPr lang="en-US" altLang="zh-TW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+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 </a:t>
            </a:r>
            <a:r>
              <a:rPr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動詞 </a:t>
            </a:r>
            <a:r>
              <a:rPr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與 </a:t>
            </a:r>
            <a:r>
              <a:rPr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A </a:t>
            </a:r>
            <a:r>
              <a:rPr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一致</a:t>
            </a:r>
            <a:r>
              <a:rPr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)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</a:t>
            </a:r>
            <a:endParaRPr lang="en-US" altLang="zh-TW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22536" name="Freeform 23"/>
          <p:cNvSpPr>
            <a:spLocks/>
          </p:cNvSpPr>
          <p:nvPr/>
        </p:nvSpPr>
        <p:spPr bwMode="auto">
          <a:xfrm>
            <a:off x="1033463" y="4006850"/>
            <a:ext cx="5842000" cy="1704975"/>
          </a:xfrm>
          <a:custGeom>
            <a:avLst/>
            <a:gdLst>
              <a:gd name="T0" fmla="*/ 2147483647 w 2906"/>
              <a:gd name="T1" fmla="*/ 0 h 1074"/>
              <a:gd name="T2" fmla="*/ 2147483647 w 2906"/>
              <a:gd name="T3" fmla="*/ 2147483647 h 1074"/>
              <a:gd name="T4" fmla="*/ 0 w 2906"/>
              <a:gd name="T5" fmla="*/ 2147483647 h 1074"/>
              <a:gd name="T6" fmla="*/ 0 w 2906"/>
              <a:gd name="T7" fmla="*/ 2147483647 h 1074"/>
              <a:gd name="T8" fmla="*/ 0 60000 65536"/>
              <a:gd name="T9" fmla="*/ 0 60000 65536"/>
              <a:gd name="T10" fmla="*/ 0 60000 65536"/>
              <a:gd name="T11" fmla="*/ 0 60000 65536"/>
              <a:gd name="T12" fmla="*/ 0 w 2906"/>
              <a:gd name="T13" fmla="*/ 0 h 1074"/>
              <a:gd name="T14" fmla="*/ 2906 w 2906"/>
              <a:gd name="T15" fmla="*/ 1074 h 10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6" h="1074">
                <a:moveTo>
                  <a:pt x="2906" y="0"/>
                </a:moveTo>
                <a:cubicBezTo>
                  <a:pt x="2906" y="357"/>
                  <a:pt x="2906" y="713"/>
                  <a:pt x="2906" y="1070"/>
                </a:cubicBezTo>
                <a:lnTo>
                  <a:pt x="0" y="1074"/>
                </a:lnTo>
                <a:lnTo>
                  <a:pt x="0" y="3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620713"/>
            <a:ext cx="8278812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en-US" altLang="zh-TW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N + </a:t>
            </a:r>
            <a:r>
              <a:rPr lang="zh-TW" alt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介係詞片語</a:t>
            </a:r>
            <a:r>
              <a:rPr lang="en-US" altLang="zh-TW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連接詞 當主詞</a:t>
            </a:r>
            <a:r>
              <a:rPr lang="en-US" altLang="zh-TW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-2</a:t>
            </a:r>
            <a:endParaRPr lang="zh-TW" altLang="en-US" sz="4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5615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25617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6" name="矩形 13"/>
          <p:cNvSpPr>
            <a:spLocks noChangeArrowheads="1"/>
          </p:cNvSpPr>
          <p:nvPr/>
        </p:nvSpPr>
        <p:spPr bwMode="auto">
          <a:xfrm>
            <a:off x="1258888" y="5876925"/>
            <a:ext cx="5329237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ea typeface="微軟正黑體" panose="020B0604030504040204" pitchFamily="34" charset="-120"/>
              </a:rPr>
              <a:t>A</a:t>
            </a:r>
            <a:r>
              <a:rPr lang="zh-TW" altLang="en-US" sz="2000" b="1">
                <a:ea typeface="微軟正黑體" panose="020B0604030504040204" pitchFamily="34" charset="-120"/>
              </a:rPr>
              <a:t>還有</a:t>
            </a:r>
            <a:r>
              <a:rPr lang="en-US" altLang="zh-TW" sz="2000" b="1">
                <a:ea typeface="微軟正黑體" panose="020B0604030504040204" pitchFamily="34" charset="-120"/>
              </a:rPr>
              <a:t>B / A</a:t>
            </a:r>
            <a:r>
              <a:rPr lang="zh-TW" altLang="en-US" sz="2000" b="1">
                <a:ea typeface="微軟正黑體" panose="020B0604030504040204" pitchFamily="34" charset="-120"/>
              </a:rPr>
              <a:t>是這樣但</a:t>
            </a:r>
            <a:r>
              <a:rPr lang="en-US" altLang="zh-TW" sz="2000" b="1">
                <a:ea typeface="微軟正黑體" panose="020B0604030504040204" pitchFamily="34" charset="-120"/>
              </a:rPr>
              <a:t>B</a:t>
            </a:r>
            <a:r>
              <a:rPr lang="zh-TW" altLang="en-US" sz="2000" b="1">
                <a:ea typeface="微軟正黑體" panose="020B0604030504040204" pitchFamily="34" charset="-120"/>
              </a:rPr>
              <a:t>不是 </a:t>
            </a:r>
          </a:p>
          <a:p>
            <a:pPr eaLnBrk="1" hangingPunct="1">
              <a:spcBef>
                <a:spcPct val="50000"/>
              </a:spcBef>
            </a:pPr>
            <a:endParaRPr lang="en-US" altLang="zh-TW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ChangeArrowheads="1"/>
          </p:cNvSpPr>
          <p:nvPr/>
        </p:nvSpPr>
        <p:spPr bwMode="auto">
          <a:xfrm>
            <a:off x="863600" y="4221163"/>
            <a:ext cx="795655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77913" indent="-10779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Those employees</a:t>
            </a:r>
            <a:r>
              <a:rPr lang="en-US" altLang="zh-TW" sz="2800">
                <a:ea typeface="微軟正黑體" panose="020B0604030504040204" pitchFamily="34" charset="-120"/>
              </a:rPr>
              <a:t> except Tony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have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finished</a:t>
            </a:r>
            <a:r>
              <a:rPr lang="zh-TW" altLang="en-US" sz="2800">
                <a:ea typeface="微軟正黑體" panose="020B0604030504040204" pitchFamily="34" charset="-120"/>
              </a:rPr>
              <a:t> </a:t>
            </a:r>
            <a:endParaRPr lang="en-US" altLang="zh-TW" sz="2800">
              <a:ea typeface="微軟正黑體" panose="020B0604030504040204" pitchFamily="34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ea typeface="微軟正黑體" panose="020B0604030504040204" pitchFamily="34" charset="-120"/>
              </a:rPr>
              <a:t>the reports.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除了湯尼，那些員工都已經完成了報告。</a:t>
            </a:r>
          </a:p>
        </p:txBody>
      </p:sp>
      <p:sp>
        <p:nvSpPr>
          <p:cNvPr id="26627" name="Rectangle 11"/>
          <p:cNvSpPr>
            <a:spLocks noChangeArrowheads="1"/>
          </p:cNvSpPr>
          <p:nvPr/>
        </p:nvSpPr>
        <p:spPr bwMode="auto">
          <a:xfrm>
            <a:off x="827088" y="2133600"/>
            <a:ext cx="795655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77913" indent="-10779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The teacher</a:t>
            </a:r>
            <a:r>
              <a:rPr lang="en-US" altLang="zh-TW" sz="2800">
                <a:ea typeface="微軟正黑體" panose="020B0604030504040204" pitchFamily="34" charset="-120"/>
              </a:rPr>
              <a:t> as well as these students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sings</a:t>
            </a:r>
            <a:r>
              <a:rPr lang="zh-TW" altLang="en-US" sz="2800" b="1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endParaRPr lang="en-US" altLang="zh-TW" sz="2800" b="1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600"/>
          </a:p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on the stage. 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老師還有學生在臺上唱歌。</a:t>
            </a:r>
          </a:p>
        </p:txBody>
      </p:sp>
      <p:sp>
        <p:nvSpPr>
          <p:cNvPr id="22531" name="Freeform 4"/>
          <p:cNvSpPr>
            <a:spLocks/>
          </p:cNvSpPr>
          <p:nvPr/>
        </p:nvSpPr>
        <p:spPr bwMode="auto">
          <a:xfrm>
            <a:off x="2663825" y="2636838"/>
            <a:ext cx="4535488" cy="287337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Freeform 5"/>
          <p:cNvSpPr>
            <a:spLocks/>
          </p:cNvSpPr>
          <p:nvPr/>
        </p:nvSpPr>
        <p:spPr bwMode="auto">
          <a:xfrm>
            <a:off x="3240088" y="4724400"/>
            <a:ext cx="3816350" cy="215900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620713"/>
            <a:ext cx="8278812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en-US" altLang="zh-TW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N + </a:t>
            </a:r>
            <a:r>
              <a:rPr lang="zh-TW" alt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介係詞片語</a:t>
            </a:r>
            <a:r>
              <a:rPr lang="en-US" altLang="zh-TW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連接詞 當主詞</a:t>
            </a:r>
            <a:r>
              <a:rPr lang="en-US" altLang="zh-TW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-2</a:t>
            </a:r>
            <a:endParaRPr lang="zh-TW" altLang="en-US" sz="4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6631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26636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AutoShape 12"/>
          <p:cNvSpPr>
            <a:spLocks noChangeArrowheads="1"/>
          </p:cNvSpPr>
          <p:nvPr/>
        </p:nvSpPr>
        <p:spPr bwMode="auto">
          <a:xfrm>
            <a:off x="720725" y="4076700"/>
            <a:ext cx="7704138" cy="20891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3" name="AutoShape 12"/>
          <p:cNvSpPr>
            <a:spLocks noChangeArrowheads="1"/>
          </p:cNvSpPr>
          <p:nvPr/>
        </p:nvSpPr>
        <p:spPr bwMode="auto">
          <a:xfrm>
            <a:off x="684213" y="2062163"/>
            <a:ext cx="7704137" cy="165417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4" name="AutoShape 13"/>
          <p:cNvSpPr>
            <a:spLocks noChangeArrowheads="1"/>
          </p:cNvSpPr>
          <p:nvPr/>
        </p:nvSpPr>
        <p:spPr bwMode="auto">
          <a:xfrm>
            <a:off x="323850" y="16287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23850" y="1628775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  <p:bldP spid="225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4"/>
          <p:cNvSpPr>
            <a:spLocks noChangeArrowheads="1"/>
          </p:cNvSpPr>
          <p:nvPr/>
        </p:nvSpPr>
        <p:spPr bwMode="gray">
          <a:xfrm>
            <a:off x="611560" y="2132856"/>
            <a:ext cx="8136904" cy="1944216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565150" y="2636838"/>
            <a:ext cx="8686800" cy="1828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   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(a)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There/Here + be + N</a:t>
            </a:r>
            <a:endParaRPr lang="en-US" altLang="zh-TW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     (b)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地方副詞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+ V + N 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    </a:t>
            </a:r>
            <a:endParaRPr lang="en-US" altLang="zh-TW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  </a:t>
            </a:r>
            <a:endParaRPr lang="en-US" altLang="zh-TW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27654" name="AutoShape 7"/>
          <p:cNvSpPr>
            <a:spLocks/>
          </p:cNvSpPr>
          <p:nvPr/>
        </p:nvSpPr>
        <p:spPr bwMode="auto">
          <a:xfrm>
            <a:off x="5940425" y="2565400"/>
            <a:ext cx="215900" cy="1117600"/>
          </a:xfrm>
          <a:prstGeom prst="rightBrace">
            <a:avLst>
              <a:gd name="adj1" fmla="val 4313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9" name="AutoShape 9"/>
          <p:cNvSpPr>
            <a:spLocks/>
          </p:cNvSpPr>
          <p:nvPr/>
        </p:nvSpPr>
        <p:spPr bwMode="auto">
          <a:xfrm>
            <a:off x="1116013" y="2565400"/>
            <a:ext cx="215900" cy="10795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8280400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特殊句型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-1</a:t>
            </a:r>
            <a:endParaRPr lang="zh-TW" alt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7657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27663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8" name="矩形 15"/>
          <p:cNvSpPr>
            <a:spLocks noChangeArrowheads="1"/>
          </p:cNvSpPr>
          <p:nvPr/>
        </p:nvSpPr>
        <p:spPr bwMode="auto">
          <a:xfrm>
            <a:off x="6300788" y="2925763"/>
            <a:ext cx="2735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3200" b="1">
                <a:solidFill>
                  <a:schemeClr val="bg1"/>
                </a:solidFill>
                <a:ea typeface="微軟正黑體" panose="020B0604030504040204" pitchFamily="34" charset="-120"/>
              </a:rPr>
              <a:t>有</a:t>
            </a:r>
            <a:r>
              <a:rPr lang="en-US" altLang="zh-TW" sz="3200" b="1">
                <a:solidFill>
                  <a:schemeClr val="bg1"/>
                </a:solidFill>
                <a:ea typeface="微軟正黑體" panose="020B0604030504040204" pitchFamily="34" charset="-120"/>
              </a:rPr>
              <a:t>/</a:t>
            </a:r>
            <a:r>
              <a:rPr lang="zh-TW" altLang="en-US" sz="3200" b="1">
                <a:solidFill>
                  <a:schemeClr val="bg1"/>
                </a:solidFill>
                <a:ea typeface="微軟正黑體" panose="020B0604030504040204" pitchFamily="34" charset="-120"/>
              </a:rPr>
              <a:t>這裡有</a:t>
            </a:r>
            <a:r>
              <a:rPr lang="en-US" altLang="zh-TW" sz="3200">
                <a:solidFill>
                  <a:schemeClr val="bg1"/>
                </a:solidFill>
                <a:ea typeface="微軟正黑體" panose="020B0604030504040204" pitchFamily="34" charset="-120"/>
              </a:rPr>
              <a:t>…</a:t>
            </a:r>
            <a:endParaRPr lang="zh-TW" altLang="en-US" sz="3200"/>
          </a:p>
        </p:txBody>
      </p:sp>
      <p:sp>
        <p:nvSpPr>
          <p:cNvPr id="27659" name="AutoShape 10"/>
          <p:cNvSpPr>
            <a:spLocks noChangeArrowheads="1"/>
          </p:cNvSpPr>
          <p:nvPr/>
        </p:nvSpPr>
        <p:spPr bwMode="auto">
          <a:xfrm>
            <a:off x="900113" y="4725988"/>
            <a:ext cx="7632700" cy="1006475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60" name="矩形 14"/>
          <p:cNvSpPr>
            <a:spLocks noChangeArrowheads="1"/>
          </p:cNvSpPr>
          <p:nvPr/>
        </p:nvSpPr>
        <p:spPr bwMode="auto">
          <a:xfrm>
            <a:off x="1403350" y="5084763"/>
            <a:ext cx="7272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b="1">
                <a:ea typeface="微軟正黑體" panose="020B0604030504040204" pitchFamily="34" charset="-120"/>
              </a:rPr>
              <a:t>此為倒裝句，真正主詞為動詞後的名詞</a:t>
            </a:r>
            <a:endParaRPr lang="zh-TW" altLang="en-US" sz="2400" b="1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68313" y="4510088"/>
            <a:ext cx="1152525" cy="5429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0784"/>
                  <a:invGamma/>
                </a:schemeClr>
              </a:gs>
            </a:gsLst>
            <a:lin ang="5400000" scaled="1"/>
          </a:gradFill>
          <a:ln w="1270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9750" y="4654550"/>
            <a:ext cx="995363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TW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說明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ChangeArrowheads="1"/>
          </p:cNvSpPr>
          <p:nvPr/>
        </p:nvSpPr>
        <p:spPr bwMode="auto">
          <a:xfrm>
            <a:off x="1331913" y="4149725"/>
            <a:ext cx="79565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609600" indent="-609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微軟正黑體" panose="020B0604030504040204" pitchFamily="34" charset="-120"/>
              </a:rPr>
              <a:t>There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are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many red flowers</a:t>
            </a:r>
            <a:r>
              <a:rPr lang="en-US" altLang="zh-TW" sz="2800">
                <a:ea typeface="微軟正黑體" panose="020B0604030504040204" pitchFamily="34" charset="-120"/>
              </a:rPr>
              <a:t> in the garden.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微軟正黑體" panose="020B0604030504040204" pitchFamily="34" charset="-120"/>
              </a:rPr>
              <a:t>              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800">
                <a:ea typeface="微軟正黑體" panose="020B0604030504040204" pitchFamily="34" charset="-120"/>
              </a:rPr>
              <a:t>花園裡有很多紅花。</a:t>
            </a:r>
          </a:p>
        </p:txBody>
      </p:sp>
      <p:sp>
        <p:nvSpPr>
          <p:cNvPr id="28675" name="AutoShape 12"/>
          <p:cNvSpPr>
            <a:spLocks noChangeArrowheads="1"/>
          </p:cNvSpPr>
          <p:nvPr/>
        </p:nvSpPr>
        <p:spPr bwMode="auto">
          <a:xfrm>
            <a:off x="863600" y="4076700"/>
            <a:ext cx="7704138" cy="12239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76" name="Rectangle 11"/>
          <p:cNvSpPr>
            <a:spLocks noChangeArrowheads="1"/>
          </p:cNvSpPr>
          <p:nvPr/>
        </p:nvSpPr>
        <p:spPr bwMode="auto">
          <a:xfrm>
            <a:off x="1295400" y="2636838"/>
            <a:ext cx="795655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609600" indent="-609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微軟正黑體" panose="020B0604030504040204" pitchFamily="34" charset="-120"/>
              </a:rPr>
              <a:t>There</a:t>
            </a:r>
            <a:r>
              <a:rPr lang="en-US" altLang="zh-TW" sz="280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is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one red flower</a:t>
            </a:r>
            <a:r>
              <a:rPr lang="en-US" altLang="zh-TW" sz="2800">
                <a:ea typeface="微軟正黑體" panose="020B0604030504040204" pitchFamily="34" charset="-120"/>
              </a:rPr>
              <a:t> in the garden.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微軟正黑體" panose="020B0604030504040204" pitchFamily="34" charset="-120"/>
              </a:rPr>
              <a:t>              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800">
                <a:ea typeface="微軟正黑體" panose="020B0604030504040204" pitchFamily="34" charset="-120"/>
              </a:rPr>
              <a:t>花園裡有一朵紅花。</a:t>
            </a:r>
          </a:p>
        </p:txBody>
      </p:sp>
      <p:sp>
        <p:nvSpPr>
          <p:cNvPr id="28677" name="AutoShape 12"/>
          <p:cNvSpPr>
            <a:spLocks noChangeArrowheads="1"/>
          </p:cNvSpPr>
          <p:nvPr/>
        </p:nvSpPr>
        <p:spPr bwMode="auto">
          <a:xfrm>
            <a:off x="827088" y="2565400"/>
            <a:ext cx="7704137" cy="12239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5" name="Freeform 4"/>
          <p:cNvSpPr>
            <a:spLocks/>
          </p:cNvSpPr>
          <p:nvPr/>
        </p:nvSpPr>
        <p:spPr bwMode="auto">
          <a:xfrm>
            <a:off x="2627313" y="3068638"/>
            <a:ext cx="342900" cy="114300"/>
          </a:xfrm>
          <a:custGeom>
            <a:avLst/>
            <a:gdLst>
              <a:gd name="T0" fmla="*/ 0 w 540"/>
              <a:gd name="T1" fmla="*/ 0 h 180"/>
              <a:gd name="T2" fmla="*/ 2147483647 w 540"/>
              <a:gd name="T3" fmla="*/ 2147483647 h 180"/>
              <a:gd name="T4" fmla="*/ 2147483647 w 540"/>
              <a:gd name="T5" fmla="*/ 0 h 180"/>
              <a:gd name="T6" fmla="*/ 0 60000 65536"/>
              <a:gd name="T7" fmla="*/ 0 60000 65536"/>
              <a:gd name="T8" fmla="*/ 0 60000 65536"/>
              <a:gd name="T9" fmla="*/ 0 w 540"/>
              <a:gd name="T10" fmla="*/ 0 h 180"/>
              <a:gd name="T11" fmla="*/ 540 w 54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0" h="180">
                <a:moveTo>
                  <a:pt x="0" y="0"/>
                </a:moveTo>
                <a:cubicBezTo>
                  <a:pt x="45" y="90"/>
                  <a:pt x="90" y="180"/>
                  <a:pt x="180" y="180"/>
                </a:cubicBezTo>
                <a:cubicBezTo>
                  <a:pt x="270" y="180"/>
                  <a:pt x="405" y="90"/>
                  <a:pt x="54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Freeform 5"/>
          <p:cNvSpPr>
            <a:spLocks/>
          </p:cNvSpPr>
          <p:nvPr/>
        </p:nvSpPr>
        <p:spPr bwMode="auto">
          <a:xfrm>
            <a:off x="2987675" y="4581525"/>
            <a:ext cx="342900" cy="114300"/>
          </a:xfrm>
          <a:custGeom>
            <a:avLst/>
            <a:gdLst>
              <a:gd name="T0" fmla="*/ 0 w 540"/>
              <a:gd name="T1" fmla="*/ 0 h 180"/>
              <a:gd name="T2" fmla="*/ 2147483647 w 540"/>
              <a:gd name="T3" fmla="*/ 2147483647 h 180"/>
              <a:gd name="T4" fmla="*/ 2147483647 w 540"/>
              <a:gd name="T5" fmla="*/ 0 h 180"/>
              <a:gd name="T6" fmla="*/ 0 60000 65536"/>
              <a:gd name="T7" fmla="*/ 0 60000 65536"/>
              <a:gd name="T8" fmla="*/ 0 60000 65536"/>
              <a:gd name="T9" fmla="*/ 0 w 540"/>
              <a:gd name="T10" fmla="*/ 0 h 180"/>
              <a:gd name="T11" fmla="*/ 540 w 54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0" h="180">
                <a:moveTo>
                  <a:pt x="0" y="0"/>
                </a:moveTo>
                <a:cubicBezTo>
                  <a:pt x="45" y="90"/>
                  <a:pt x="90" y="180"/>
                  <a:pt x="180" y="180"/>
                </a:cubicBezTo>
                <a:cubicBezTo>
                  <a:pt x="270" y="180"/>
                  <a:pt x="405" y="90"/>
                  <a:pt x="54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8280400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特殊句型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-1</a:t>
            </a:r>
            <a:endParaRPr lang="zh-TW" alt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8681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28688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AutoShape 14"/>
          <p:cNvSpPr>
            <a:spLocks noChangeArrowheads="1"/>
          </p:cNvSpPr>
          <p:nvPr/>
        </p:nvSpPr>
        <p:spPr bwMode="gray">
          <a:xfrm>
            <a:off x="323528" y="1556792"/>
            <a:ext cx="720080" cy="576064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850" y="1484313"/>
            <a:ext cx="798513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(a) 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686" name="AutoShape 13"/>
          <p:cNvSpPr>
            <a:spLocks noChangeArrowheads="1"/>
          </p:cNvSpPr>
          <p:nvPr/>
        </p:nvSpPr>
        <p:spPr bwMode="auto">
          <a:xfrm>
            <a:off x="323850" y="22764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23850" y="2276475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ChangeArrowheads="1"/>
          </p:cNvSpPr>
          <p:nvPr/>
        </p:nvSpPr>
        <p:spPr bwMode="auto">
          <a:xfrm>
            <a:off x="1331913" y="4149725"/>
            <a:ext cx="79565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609600" indent="-609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微軟正黑體" panose="020B0604030504040204" pitchFamily="34" charset="-120"/>
              </a:rPr>
              <a:t>Here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come</a:t>
            </a:r>
            <a:r>
              <a:rPr lang="en-US" altLang="zh-TW" sz="2800">
                <a:ea typeface="微軟正黑體" panose="020B0604030504040204" pitchFamily="34" charset="-120"/>
              </a:rPr>
              <a:t> </a:t>
            </a: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the teachers</a:t>
            </a:r>
            <a:r>
              <a:rPr lang="en-US" altLang="zh-TW" sz="2800">
                <a:ea typeface="微軟正黑體" panose="020B0604030504040204" pitchFamily="34" charset="-12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微軟正黑體" panose="020B0604030504040204" pitchFamily="34" charset="-120"/>
              </a:rPr>
              <a:t>              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800">
                <a:ea typeface="微軟正黑體" panose="020B0604030504040204" pitchFamily="34" charset="-120"/>
              </a:rPr>
              <a:t>老師們來了。</a:t>
            </a:r>
          </a:p>
        </p:txBody>
      </p:sp>
      <p:sp>
        <p:nvSpPr>
          <p:cNvPr id="29699" name="AutoShape 12"/>
          <p:cNvSpPr>
            <a:spLocks noChangeArrowheads="1"/>
          </p:cNvSpPr>
          <p:nvPr/>
        </p:nvSpPr>
        <p:spPr bwMode="auto">
          <a:xfrm>
            <a:off x="863600" y="4076700"/>
            <a:ext cx="7704138" cy="12239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0" name="Rectangle 11"/>
          <p:cNvSpPr>
            <a:spLocks noChangeArrowheads="1"/>
          </p:cNvSpPr>
          <p:nvPr/>
        </p:nvSpPr>
        <p:spPr bwMode="auto">
          <a:xfrm>
            <a:off x="1295400" y="2636838"/>
            <a:ext cx="795655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609600" indent="-609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微軟正黑體" panose="020B0604030504040204" pitchFamily="34" charset="-120"/>
              </a:rPr>
              <a:t> Here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comes</a:t>
            </a:r>
            <a:r>
              <a:rPr lang="en-US" altLang="zh-TW" sz="2800">
                <a:ea typeface="微軟正黑體" panose="020B0604030504040204" pitchFamily="34" charset="-120"/>
              </a:rPr>
              <a:t> </a:t>
            </a: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the bus</a:t>
            </a:r>
            <a:r>
              <a:rPr lang="en-US" altLang="zh-TW" sz="2800">
                <a:ea typeface="微軟正黑體" panose="020B0604030504040204" pitchFamily="34" charset="-12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>
              <a:ea typeface="微軟正黑體" panose="020B0604030504040204" pitchFamily="34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800">
                <a:ea typeface="微軟正黑體" panose="020B0604030504040204" pitchFamily="34" charset="-120"/>
              </a:rPr>
              <a:t>公車來了。</a:t>
            </a:r>
            <a:endParaRPr lang="en-US" altLang="zh-TW" sz="2800">
              <a:ea typeface="微軟正黑體" panose="020B0604030504040204" pitchFamily="34" charset="-120"/>
            </a:endParaRPr>
          </a:p>
        </p:txBody>
      </p:sp>
      <p:sp>
        <p:nvSpPr>
          <p:cNvPr id="29701" name="AutoShape 12"/>
          <p:cNvSpPr>
            <a:spLocks noChangeArrowheads="1"/>
          </p:cNvSpPr>
          <p:nvPr/>
        </p:nvSpPr>
        <p:spPr bwMode="auto">
          <a:xfrm>
            <a:off x="827088" y="2565400"/>
            <a:ext cx="7704137" cy="12239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5" name="Freeform 4"/>
          <p:cNvSpPr>
            <a:spLocks/>
          </p:cNvSpPr>
          <p:nvPr/>
        </p:nvSpPr>
        <p:spPr bwMode="auto">
          <a:xfrm>
            <a:off x="3419475" y="3068638"/>
            <a:ext cx="342900" cy="114300"/>
          </a:xfrm>
          <a:custGeom>
            <a:avLst/>
            <a:gdLst>
              <a:gd name="T0" fmla="*/ 0 w 540"/>
              <a:gd name="T1" fmla="*/ 0 h 180"/>
              <a:gd name="T2" fmla="*/ 2147483647 w 540"/>
              <a:gd name="T3" fmla="*/ 2147483647 h 180"/>
              <a:gd name="T4" fmla="*/ 2147483647 w 540"/>
              <a:gd name="T5" fmla="*/ 0 h 180"/>
              <a:gd name="T6" fmla="*/ 0 60000 65536"/>
              <a:gd name="T7" fmla="*/ 0 60000 65536"/>
              <a:gd name="T8" fmla="*/ 0 60000 65536"/>
              <a:gd name="T9" fmla="*/ 0 w 540"/>
              <a:gd name="T10" fmla="*/ 0 h 180"/>
              <a:gd name="T11" fmla="*/ 540 w 54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0" h="180">
                <a:moveTo>
                  <a:pt x="0" y="0"/>
                </a:moveTo>
                <a:cubicBezTo>
                  <a:pt x="45" y="90"/>
                  <a:pt x="90" y="180"/>
                  <a:pt x="180" y="180"/>
                </a:cubicBezTo>
                <a:cubicBezTo>
                  <a:pt x="270" y="180"/>
                  <a:pt x="405" y="90"/>
                  <a:pt x="54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Freeform 5"/>
          <p:cNvSpPr>
            <a:spLocks/>
          </p:cNvSpPr>
          <p:nvPr/>
        </p:nvSpPr>
        <p:spPr bwMode="auto">
          <a:xfrm>
            <a:off x="3076575" y="4581525"/>
            <a:ext cx="342900" cy="114300"/>
          </a:xfrm>
          <a:custGeom>
            <a:avLst/>
            <a:gdLst>
              <a:gd name="T0" fmla="*/ 0 w 540"/>
              <a:gd name="T1" fmla="*/ 0 h 180"/>
              <a:gd name="T2" fmla="*/ 2147483647 w 540"/>
              <a:gd name="T3" fmla="*/ 2147483647 h 180"/>
              <a:gd name="T4" fmla="*/ 2147483647 w 540"/>
              <a:gd name="T5" fmla="*/ 0 h 180"/>
              <a:gd name="T6" fmla="*/ 0 60000 65536"/>
              <a:gd name="T7" fmla="*/ 0 60000 65536"/>
              <a:gd name="T8" fmla="*/ 0 60000 65536"/>
              <a:gd name="T9" fmla="*/ 0 w 540"/>
              <a:gd name="T10" fmla="*/ 0 h 180"/>
              <a:gd name="T11" fmla="*/ 540 w 54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0" h="180">
                <a:moveTo>
                  <a:pt x="0" y="0"/>
                </a:moveTo>
                <a:cubicBezTo>
                  <a:pt x="45" y="90"/>
                  <a:pt x="90" y="180"/>
                  <a:pt x="180" y="180"/>
                </a:cubicBezTo>
                <a:cubicBezTo>
                  <a:pt x="270" y="180"/>
                  <a:pt x="405" y="90"/>
                  <a:pt x="54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8280400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特殊句型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-1</a:t>
            </a:r>
            <a:endParaRPr lang="zh-TW" alt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9705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29712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AutoShape 14"/>
          <p:cNvSpPr>
            <a:spLocks noChangeArrowheads="1"/>
          </p:cNvSpPr>
          <p:nvPr/>
        </p:nvSpPr>
        <p:spPr bwMode="gray">
          <a:xfrm>
            <a:off x="323528" y="1556792"/>
            <a:ext cx="720080" cy="576064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850" y="1484313"/>
            <a:ext cx="820738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(b) 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323850" y="22764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23850" y="2276475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1187450" y="4652963"/>
            <a:ext cx="795655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79488" indent="-9794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TW" sz="2800">
                <a:ea typeface="微軟正黑體" panose="020B0604030504040204" pitchFamily="34" charset="-120"/>
              </a:rPr>
              <a:t>It is </a:t>
            </a: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John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ea typeface="微軟正黑體" panose="020B0604030504040204" pitchFamily="34" charset="-120"/>
              </a:rPr>
              <a:t>that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insists</a:t>
            </a:r>
            <a:r>
              <a:rPr lang="en-US" altLang="zh-TW" sz="2800" b="1">
                <a:ea typeface="微軟正黑體" panose="020B0604030504040204" pitchFamily="34" charset="-120"/>
              </a:rPr>
              <a:t> on </a:t>
            </a:r>
            <a:r>
              <a:rPr lang="en-US" altLang="zh-TW" sz="2800">
                <a:ea typeface="微軟正黑體" panose="020B0604030504040204" pitchFamily="34" charset="-120"/>
              </a:rPr>
              <a:t>leaving right now.</a:t>
            </a:r>
          </a:p>
          <a:p>
            <a:pPr eaLnBrk="1" hangingPunct="1">
              <a:spcBef>
                <a:spcPct val="40000"/>
              </a:spcBef>
            </a:pPr>
            <a:r>
              <a:rPr lang="zh-TW" altLang="en-US" sz="2800">
                <a:ea typeface="微軟正黑體" panose="020B0604030504040204" pitchFamily="34" charset="-120"/>
              </a:rPr>
              <a:t>是約翰堅持要現在要離開的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gray">
          <a:xfrm flipV="1">
            <a:off x="539552" y="1772592"/>
            <a:ext cx="4536504" cy="864096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565150" y="1927225"/>
            <a:ext cx="4151313" cy="6381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b="1" dirty="0" smtClean="0">
                <a:solidFill>
                  <a:schemeClr val="bg1"/>
                </a:solidFill>
                <a:latin typeface="+mj-lt"/>
                <a:ea typeface="微軟正黑體" pitchFamily="34" charset="-120"/>
              </a:rPr>
              <a:t>It is N that V   </a:t>
            </a:r>
            <a:r>
              <a:rPr lang="zh-TW" altLang="en-US" b="1" dirty="0" smtClean="0">
                <a:solidFill>
                  <a:schemeClr val="bg1"/>
                </a:solidFill>
                <a:latin typeface="+mj-lt"/>
                <a:ea typeface="微軟正黑體" pitchFamily="34" charset="-120"/>
              </a:rPr>
              <a:t>就是</a:t>
            </a:r>
            <a:r>
              <a:rPr lang="en-US" altLang="zh-TW" b="1" dirty="0" smtClean="0">
                <a:solidFill>
                  <a:schemeClr val="bg1"/>
                </a:solidFill>
                <a:latin typeface="+mj-lt"/>
                <a:ea typeface="微軟正黑體" pitchFamily="34" charset="-120"/>
              </a:rPr>
              <a:t>…</a:t>
            </a:r>
          </a:p>
        </p:txBody>
      </p:sp>
      <p:sp>
        <p:nvSpPr>
          <p:cNvPr id="24579" name="Freeform 5"/>
          <p:cNvSpPr>
            <a:spLocks/>
          </p:cNvSpPr>
          <p:nvPr/>
        </p:nvSpPr>
        <p:spPr bwMode="auto">
          <a:xfrm>
            <a:off x="2700338" y="5157788"/>
            <a:ext cx="1150937" cy="215900"/>
          </a:xfrm>
          <a:custGeom>
            <a:avLst/>
            <a:gdLst>
              <a:gd name="T0" fmla="*/ 2147483647 w 720"/>
              <a:gd name="T1" fmla="*/ 0 h 180"/>
              <a:gd name="T2" fmla="*/ 2147483647 w 720"/>
              <a:gd name="T3" fmla="*/ 2147483647 h 180"/>
              <a:gd name="T4" fmla="*/ 0 w 720"/>
              <a:gd name="T5" fmla="*/ 0 h 180"/>
              <a:gd name="T6" fmla="*/ 0 60000 65536"/>
              <a:gd name="T7" fmla="*/ 0 60000 65536"/>
              <a:gd name="T8" fmla="*/ 0 60000 65536"/>
              <a:gd name="T9" fmla="*/ 0 w 720"/>
              <a:gd name="T10" fmla="*/ 0 h 180"/>
              <a:gd name="T11" fmla="*/ 720 w 72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80">
                <a:moveTo>
                  <a:pt x="720" y="0"/>
                </a:moveTo>
                <a:cubicBezTo>
                  <a:pt x="600" y="90"/>
                  <a:pt x="480" y="180"/>
                  <a:pt x="360" y="180"/>
                </a:cubicBezTo>
                <a:cubicBezTo>
                  <a:pt x="240" y="180"/>
                  <a:pt x="120" y="9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8280400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特殊句型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-2</a:t>
            </a:r>
            <a:endParaRPr lang="zh-TW" alt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0729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30737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0" name="AutoShape 12"/>
          <p:cNvSpPr>
            <a:spLocks noChangeArrowheads="1"/>
          </p:cNvSpPr>
          <p:nvPr/>
        </p:nvSpPr>
        <p:spPr bwMode="auto">
          <a:xfrm>
            <a:off x="971550" y="4652963"/>
            <a:ext cx="7704138" cy="12969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31" name="AutoShape 13"/>
          <p:cNvSpPr>
            <a:spLocks noChangeArrowheads="1"/>
          </p:cNvSpPr>
          <p:nvPr/>
        </p:nvSpPr>
        <p:spPr bwMode="auto">
          <a:xfrm>
            <a:off x="323850" y="4294188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23850" y="4294188"/>
            <a:ext cx="93503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30733" name="AutoShape 10"/>
          <p:cNvSpPr>
            <a:spLocks noChangeArrowheads="1"/>
          </p:cNvSpPr>
          <p:nvPr/>
        </p:nvSpPr>
        <p:spPr bwMode="auto">
          <a:xfrm>
            <a:off x="900113" y="2997200"/>
            <a:ext cx="7632700" cy="1008063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34" name="矩形 16"/>
          <p:cNvSpPr>
            <a:spLocks noChangeArrowheads="1"/>
          </p:cNvSpPr>
          <p:nvPr/>
        </p:nvSpPr>
        <p:spPr bwMode="auto">
          <a:xfrm>
            <a:off x="1403350" y="3355975"/>
            <a:ext cx="7272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b="1">
                <a:ea typeface="微軟正黑體" panose="020B0604030504040204" pitchFamily="34" charset="-120"/>
              </a:rPr>
              <a:t>此為強調主詞的句型。動詞應與</a:t>
            </a:r>
            <a:r>
              <a:rPr lang="en-US" altLang="zh-TW" sz="2400" b="1">
                <a:ea typeface="微軟正黑體" panose="020B0604030504040204" pitchFamily="34" charset="-120"/>
              </a:rPr>
              <a:t>that </a:t>
            </a:r>
            <a:r>
              <a:rPr lang="zh-TW" altLang="en-US" sz="2400" b="1">
                <a:ea typeface="微軟正黑體" panose="020B0604030504040204" pitchFamily="34" charset="-120"/>
              </a:rPr>
              <a:t>前的名詞一致</a:t>
            </a:r>
            <a:endParaRPr lang="zh-TW" altLang="en-US" sz="2400">
              <a:ea typeface="微軟正黑體" panose="020B0604030504040204" pitchFamily="34" charset="-120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468313" y="2781300"/>
            <a:ext cx="1152525" cy="5429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0784"/>
                  <a:invGamma/>
                </a:schemeClr>
              </a:gs>
            </a:gsLst>
            <a:lin ang="5400000" scaled="1"/>
          </a:gradFill>
          <a:ln w="1270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39750" y="2925763"/>
            <a:ext cx="995363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TW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說明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6"/>
          <p:cNvSpPr>
            <a:spLocks noChangeArrowheads="1"/>
          </p:cNvSpPr>
          <p:nvPr/>
        </p:nvSpPr>
        <p:spPr bwMode="ltGray">
          <a:xfrm>
            <a:off x="468313" y="1557338"/>
            <a:ext cx="8135937" cy="792162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99" name="AutoShape 10"/>
          <p:cNvSpPr>
            <a:spLocks noChangeArrowheads="1"/>
          </p:cNvSpPr>
          <p:nvPr/>
        </p:nvSpPr>
        <p:spPr bwMode="auto">
          <a:xfrm>
            <a:off x="900113" y="2997200"/>
            <a:ext cx="7632700" cy="2663825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628775"/>
            <a:ext cx="8697912" cy="676275"/>
          </a:xfrm>
        </p:spPr>
        <p:txBody>
          <a:bodyPr/>
          <a:lstStyle/>
          <a:p>
            <a:pPr marL="609600" indent="-609600" eaLnBrk="1" hangingPunct="1">
              <a:buFontTx/>
              <a:buAutoNum type="arabicParenBoth"/>
              <a:defRPr/>
            </a:pP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多義名詞 </a:t>
            </a: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(family, class, committee, audience)</a:t>
            </a:r>
          </a:p>
          <a:p>
            <a:pPr marL="609600" indent="-609600" eaLnBrk="1" hangingPunct="1">
              <a:spcBef>
                <a:spcPct val="30000"/>
              </a:spcBef>
              <a:buFontTx/>
              <a:buNone/>
              <a:defRPr/>
            </a:pPr>
            <a:r>
              <a:rPr lang="en-US" altLang="zh-TW" sz="2800" b="1" dirty="0" smtClean="0">
                <a:latin typeface="+mj-lt"/>
                <a:ea typeface="微軟正黑體" pitchFamily="34" charset="-120"/>
              </a:rPr>
              <a:t> 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zh-TW" altLang="en-US" sz="2800" dirty="0" smtClean="0">
                <a:latin typeface="+mj-lt"/>
                <a:ea typeface="微軟正黑體" pitchFamily="34" charset="-120"/>
              </a:rPr>
              <a:t>       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zh-TW" altLang="en-US" sz="2800" dirty="0" smtClean="0">
                <a:latin typeface="+mj-lt"/>
                <a:ea typeface="微軟正黑體" pitchFamily="34" charset="-120"/>
              </a:rPr>
              <a:t>      </a:t>
            </a:r>
          </a:p>
        </p:txBody>
      </p:sp>
      <p:sp>
        <p:nvSpPr>
          <p:cNvPr id="4101" name="AutoShape 4"/>
          <p:cNvSpPr>
            <a:spLocks/>
          </p:cNvSpPr>
          <p:nvPr/>
        </p:nvSpPr>
        <p:spPr bwMode="auto">
          <a:xfrm>
            <a:off x="1260475" y="4006850"/>
            <a:ext cx="215900" cy="1008063"/>
          </a:xfrm>
          <a:prstGeom prst="lef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2" name="AutoShape 5"/>
          <p:cNvSpPr>
            <a:spLocks/>
          </p:cNvSpPr>
          <p:nvPr/>
        </p:nvSpPr>
        <p:spPr bwMode="auto">
          <a:xfrm>
            <a:off x="8027988" y="4006850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4104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4108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438275" y="3502025"/>
            <a:ext cx="6662738" cy="1512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spcBef>
                <a:spcPct val="30000"/>
              </a:spcBef>
              <a:defRPr/>
            </a:pPr>
            <a:r>
              <a:rPr lang="zh-TW" altLang="en-US" sz="2800" b="1" dirty="0">
                <a:latin typeface="Arial" charset="0"/>
                <a:ea typeface="微軟正黑體" pitchFamily="34" charset="-120"/>
              </a:rPr>
              <a:t>有些名詞同一字有不同的意思。</a:t>
            </a:r>
          </a:p>
          <a:p>
            <a:pPr marL="609600" indent="-609600">
              <a:spcBef>
                <a:spcPct val="30000"/>
              </a:spcBef>
              <a:defRPr/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強調</a:t>
            </a: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全體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時，為</a:t>
            </a: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單數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的語意，接單數動詞</a:t>
            </a:r>
          </a:p>
          <a:p>
            <a:pPr marL="609600" indent="-609600">
              <a:defRPr/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強調</a:t>
            </a: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個體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時，為</a:t>
            </a: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複數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</a:rPr>
              <a:t>的語意，接複數動詞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468313" y="2781300"/>
            <a:ext cx="1152525" cy="5429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0784"/>
                  <a:invGamma/>
                </a:schemeClr>
              </a:gs>
            </a:gsLst>
            <a:lin ang="5400000" scaled="1"/>
          </a:gradFill>
          <a:ln w="1270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39750" y="2925763"/>
            <a:ext cx="995363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TW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說明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4"/>
          <p:cNvSpPr>
            <a:spLocks noChangeArrowheads="1"/>
          </p:cNvSpPr>
          <p:nvPr/>
        </p:nvSpPr>
        <p:spPr bwMode="gray">
          <a:xfrm>
            <a:off x="467544" y="2420888"/>
            <a:ext cx="8208912" cy="1728192"/>
          </a:xfrm>
          <a:prstGeom prst="roundRect">
            <a:avLst>
              <a:gd name="adj" fmla="val 757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708275"/>
            <a:ext cx="8137525" cy="1152525"/>
          </a:xfrm>
        </p:spPr>
        <p:txBody>
          <a:bodyPr/>
          <a:lstStyle/>
          <a:p>
            <a:pPr marL="979488" indent="-979488" eaLnBrk="1" hangingPunct="1">
              <a:buFontTx/>
              <a:buNone/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a number of +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複數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N +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複數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V  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很多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…)</a:t>
            </a:r>
          </a:p>
          <a:p>
            <a:pPr marL="979488" indent="-979488" eaLnBrk="1" hangingPunct="1">
              <a:buFontTx/>
              <a:buNone/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the number of +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複數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N +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單數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V  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(…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的數量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)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8280400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特殊句型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-3</a:t>
            </a:r>
            <a:endParaRPr lang="zh-TW" alt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1751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31752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8280400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特殊句型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-3</a:t>
            </a:r>
            <a:endParaRPr lang="zh-TW" alt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32778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2" name="Rectangle 11"/>
          <p:cNvSpPr>
            <a:spLocks noChangeArrowheads="1"/>
          </p:cNvSpPr>
          <p:nvPr/>
        </p:nvSpPr>
        <p:spPr bwMode="auto">
          <a:xfrm>
            <a:off x="1187450" y="2060575"/>
            <a:ext cx="79565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79488" indent="-9794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A number of</a:t>
            </a:r>
            <a:r>
              <a:rPr lang="en-US" altLang="zh-TW" sz="2800">
                <a:ea typeface="微軟正黑體" panose="020B0604030504040204" pitchFamily="34" charset="-120"/>
              </a:rPr>
              <a:t> children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are</a:t>
            </a:r>
            <a:r>
              <a:rPr lang="en-US" altLang="zh-TW" sz="2800">
                <a:ea typeface="微軟正黑體" panose="020B0604030504040204" pitchFamily="34" charset="-120"/>
              </a:rPr>
              <a:t> playing in that room.</a:t>
            </a:r>
          </a:p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        </a:t>
            </a:r>
            <a:r>
              <a:rPr lang="zh-TW" altLang="en-US" sz="2800">
                <a:ea typeface="微軟正黑體" panose="020B0604030504040204" pitchFamily="34" charset="-120"/>
              </a:rPr>
              <a:t>很多的小朋友在那間房裡玩。</a:t>
            </a:r>
          </a:p>
        </p:txBody>
      </p:sp>
      <p:sp>
        <p:nvSpPr>
          <p:cNvPr id="32773" name="AutoShape 12"/>
          <p:cNvSpPr>
            <a:spLocks noChangeArrowheads="1"/>
          </p:cNvSpPr>
          <p:nvPr/>
        </p:nvSpPr>
        <p:spPr bwMode="auto">
          <a:xfrm>
            <a:off x="971550" y="1989138"/>
            <a:ext cx="7704138" cy="12954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4" name="AutoShape 13"/>
          <p:cNvSpPr>
            <a:spLocks noChangeArrowheads="1"/>
          </p:cNvSpPr>
          <p:nvPr/>
        </p:nvSpPr>
        <p:spPr bwMode="auto">
          <a:xfrm>
            <a:off x="323850" y="16287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23850" y="1628775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1042988" y="3903663"/>
            <a:ext cx="7632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79488" indent="-9794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The number of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ea typeface="微軟正黑體" panose="020B0604030504040204" pitchFamily="34" charset="-120"/>
              </a:rPr>
              <a:t>children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is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ea typeface="微軟正黑體" panose="020B0604030504040204" pitchFamily="34" charset="-120"/>
              </a:rPr>
              <a:t>twelve.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小朋友總共有</a:t>
            </a:r>
            <a:r>
              <a:rPr lang="en-US" altLang="zh-TW" sz="2800">
                <a:ea typeface="微軟正黑體" panose="020B0604030504040204" pitchFamily="34" charset="-120"/>
              </a:rPr>
              <a:t>12</a:t>
            </a:r>
            <a:r>
              <a:rPr lang="zh-TW" altLang="en-US" sz="2800">
                <a:ea typeface="微軟正黑體" panose="020B0604030504040204" pitchFamily="34" charset="-120"/>
              </a:rPr>
              <a:t>位。</a:t>
            </a:r>
            <a:endParaRPr lang="en-US" altLang="zh-TW" sz="2800"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400">
                <a:ea typeface="微軟正黑體" panose="020B0604030504040204" pitchFamily="34" charset="-120"/>
              </a:rPr>
              <a:t>                                           (</a:t>
            </a:r>
            <a:r>
              <a:rPr lang="zh-TW" altLang="en-US" sz="2400">
                <a:ea typeface="微軟正黑體" panose="020B0604030504040204" pitchFamily="34" charset="-120"/>
              </a:rPr>
              <a:t>把數量看成一個整體的總數</a:t>
            </a:r>
            <a:r>
              <a:rPr lang="en-US" altLang="zh-TW" sz="2400"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2777" name="AutoShape 12"/>
          <p:cNvSpPr>
            <a:spLocks noChangeArrowheads="1"/>
          </p:cNvSpPr>
          <p:nvPr/>
        </p:nvSpPr>
        <p:spPr bwMode="auto">
          <a:xfrm>
            <a:off x="971550" y="3573463"/>
            <a:ext cx="7704138" cy="20161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507412" cy="485775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zh-TW" sz="2600" smtClean="0"/>
              <a:t>There _____ a strange person standing over there. </a:t>
            </a:r>
            <a:br>
              <a:rPr lang="en-US" altLang="zh-TW" sz="2600" smtClean="0"/>
            </a:br>
            <a:r>
              <a:rPr lang="en-US" altLang="zh-TW" sz="2600" smtClean="0"/>
              <a:t>(A) is  (B) are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zh-TW" sz="2600" smtClean="0"/>
              <a:t>The quality of the clothes ____ very poor.</a:t>
            </a:r>
            <a:br>
              <a:rPr lang="en-US" altLang="zh-TW" sz="2600" smtClean="0"/>
            </a:br>
            <a:r>
              <a:rPr lang="en-US" altLang="zh-TW" sz="2600" smtClean="0"/>
              <a:t>(A) is  (B) are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zh-TW" sz="2600" smtClean="0"/>
              <a:t>The CDs borrowed from my friend ____ on the desk.</a:t>
            </a:r>
            <a:br>
              <a:rPr lang="en-US" altLang="zh-TW" sz="2600" smtClean="0"/>
            </a:br>
            <a:r>
              <a:rPr lang="en-US" altLang="zh-TW" sz="2600" smtClean="0"/>
              <a:t>(A) is  (B) are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zh-TW" sz="2600" smtClean="0"/>
              <a:t>Most of the milk _____ gone bad.</a:t>
            </a:r>
            <a:br>
              <a:rPr lang="en-US" altLang="zh-TW" sz="2600" smtClean="0"/>
            </a:br>
            <a:r>
              <a:rPr lang="en-US" altLang="zh-TW" sz="2600" smtClean="0"/>
              <a:t>(A) have  (B) has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zh-TW" sz="2600" smtClean="0"/>
              <a:t>Mark is the one who ______ the homework. </a:t>
            </a:r>
            <a:br>
              <a:rPr lang="en-US" altLang="zh-TW" sz="2600" smtClean="0"/>
            </a:br>
            <a:r>
              <a:rPr lang="en-US" altLang="zh-TW" sz="2600" smtClean="0"/>
              <a:t>(A) do  (B) does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475138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選擇題練習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-1</a:t>
            </a:r>
            <a:endParaRPr lang="zh-TW" alt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33802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2124075" y="1528763"/>
            <a:ext cx="1079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C00000"/>
                </a:solidFill>
              </a:rPr>
              <a:t>(A)</a:t>
            </a:r>
            <a:endParaRPr lang="zh-TW" altLang="en-US" sz="2400" b="1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4860925" y="2390775"/>
            <a:ext cx="1079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srgbClr val="C00000"/>
                </a:solidFill>
                <a:latin typeface="+mj-lt"/>
                <a:ea typeface="新細明體" charset="-120"/>
              </a:rPr>
              <a:t>(A)</a:t>
            </a:r>
            <a:endParaRPr lang="zh-TW" altLang="en-US" sz="2400" b="1" dirty="0">
              <a:solidFill>
                <a:srgbClr val="C00000"/>
              </a:solidFill>
              <a:latin typeface="+mj-lt"/>
              <a:ea typeface="新細明體" charset="-120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6227763" y="3254375"/>
            <a:ext cx="1081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C00000"/>
                </a:solidFill>
              </a:rPr>
              <a:t>(B)</a:t>
            </a:r>
            <a:endParaRPr lang="zh-TW" altLang="en-US" sz="2400" b="1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3562350" y="4149725"/>
            <a:ext cx="108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C00000"/>
                </a:solidFill>
              </a:rPr>
              <a:t>(B)</a:t>
            </a:r>
            <a:endParaRPr lang="zh-TW" altLang="en-US" sz="2400" b="1">
              <a:solidFill>
                <a:srgbClr val="C00000"/>
              </a:solidFill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4140200" y="5013325"/>
            <a:ext cx="108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C00000"/>
                </a:solidFill>
              </a:rPr>
              <a:t>(B)</a:t>
            </a:r>
            <a:endParaRPr lang="zh-TW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9010650" cy="57213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Tx/>
              <a:buAutoNum type="arabicPeriod" startAt="6"/>
            </a:pPr>
            <a:r>
              <a:rPr lang="en-US" altLang="zh-TW" sz="2600" smtClean="0"/>
              <a:t>The number of errors ______ decreasing. </a:t>
            </a:r>
            <a:br>
              <a:rPr lang="en-US" altLang="zh-TW" sz="2600" smtClean="0"/>
            </a:br>
            <a:r>
              <a:rPr lang="en-US" altLang="zh-TW" sz="2600" smtClean="0"/>
              <a:t>(A) is  (B) are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Tx/>
              <a:buAutoNum type="arabicPeriod" startAt="6"/>
            </a:pPr>
            <a:r>
              <a:rPr lang="en-US" altLang="zh-TW" sz="2600" smtClean="0"/>
              <a:t>The sick _____ good medical treatments and  family’s attention. 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TW" sz="2600" smtClean="0"/>
              <a:t>       (A) need  (B) needs 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0" lang="en-US" altLang="zh-TW" sz="2600" smtClean="0"/>
              <a:t>8.    V</a:t>
            </a:r>
            <a:r>
              <a:rPr lang="en-US" altLang="zh-TW" sz="2600" smtClean="0"/>
              <a:t>incent or Paul ______ the online shopping regularly.</a:t>
            </a:r>
            <a:br>
              <a:rPr lang="en-US" altLang="zh-TW" sz="2600" smtClean="0"/>
            </a:br>
            <a:r>
              <a:rPr lang="en-US" altLang="zh-TW" sz="2600" smtClean="0"/>
              <a:t>(A) do  (B) does 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TW" sz="2600" smtClean="0"/>
              <a:t>9.   Not only the book but also the DVDs ______ returned. </a:t>
            </a:r>
            <a:br>
              <a:rPr lang="en-US" altLang="zh-TW" sz="2600" smtClean="0"/>
            </a:br>
            <a:r>
              <a:rPr lang="en-US" altLang="zh-TW" sz="2600" smtClean="0"/>
              <a:t>(A) was  (B) were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TW" sz="2600" smtClean="0"/>
              <a:t>10.  The well-known producer and singer _____ coming.</a:t>
            </a:r>
            <a:br>
              <a:rPr lang="en-US" altLang="zh-TW" sz="2600" smtClean="0"/>
            </a:br>
            <a:r>
              <a:rPr lang="en-US" altLang="zh-TW" sz="2600" smtClean="0"/>
              <a:t>(A) is  (B) are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zh-TW" sz="260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475138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選擇題練習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-2</a:t>
            </a:r>
            <a:endParaRPr lang="zh-TW" alt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34826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4572000" y="1528763"/>
            <a:ext cx="1079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C00000"/>
                </a:solidFill>
              </a:rPr>
              <a:t>(A)</a:t>
            </a:r>
            <a:endParaRPr lang="zh-TW" altLang="en-US" sz="2400" b="1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2339975" y="2390775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C00000"/>
                </a:solidFill>
              </a:rPr>
              <a:t>(A)</a:t>
            </a:r>
            <a:endParaRPr lang="zh-TW" altLang="en-US" sz="2400" b="1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3492500" y="3789363"/>
            <a:ext cx="1081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C00000"/>
                </a:solidFill>
              </a:rPr>
              <a:t>(B)</a:t>
            </a:r>
            <a:endParaRPr lang="zh-TW" altLang="en-US" sz="2400" b="1">
              <a:solidFill>
                <a:srgbClr val="C00000"/>
              </a:solidFill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6516688" y="4695825"/>
            <a:ext cx="1081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C00000"/>
                </a:solidFill>
              </a:rPr>
              <a:t>(B)</a:t>
            </a:r>
            <a:endParaRPr lang="zh-TW" altLang="en-US" sz="2400" b="1">
              <a:solidFill>
                <a:srgbClr val="C00000"/>
              </a:solidFill>
            </a:endParaRPr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6516688" y="5559425"/>
            <a:ext cx="1081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C00000"/>
                </a:solidFill>
              </a:rPr>
              <a:t>(A)</a:t>
            </a:r>
            <a:endParaRPr lang="zh-TW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0"/>
          <p:cNvSpPr>
            <a:spLocks noChangeArrowheads="1"/>
          </p:cNvSpPr>
          <p:nvPr/>
        </p:nvSpPr>
        <p:spPr bwMode="auto">
          <a:xfrm>
            <a:off x="395288" y="1989138"/>
            <a:ext cx="8064500" cy="1871662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250825" y="1484313"/>
            <a:ext cx="1441450" cy="5429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0784"/>
                  <a:invGamma/>
                </a:schemeClr>
              </a:gs>
            </a:gsLst>
            <a:lin ang="5400000" scaled="1"/>
          </a:gradFill>
          <a:ln w="1270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5125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5136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1692275" y="2708275"/>
            <a:ext cx="59753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58875" indent="-115887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My family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is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ea typeface="微軟正黑體" panose="020B0604030504040204" pitchFamily="34" charset="-120"/>
              </a:rPr>
              <a:t>a small one. 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我的家庭是個小家庭。</a:t>
            </a:r>
          </a:p>
        </p:txBody>
      </p:sp>
      <p:sp>
        <p:nvSpPr>
          <p:cNvPr id="5127" name="AutoShape 12"/>
          <p:cNvSpPr>
            <a:spLocks noChangeArrowheads="1"/>
          </p:cNvSpPr>
          <p:nvPr/>
        </p:nvSpPr>
        <p:spPr bwMode="auto">
          <a:xfrm>
            <a:off x="1403350" y="2636838"/>
            <a:ext cx="6661150" cy="10795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8" name="AutoShape 13"/>
          <p:cNvSpPr>
            <a:spLocks noChangeArrowheads="1"/>
          </p:cNvSpPr>
          <p:nvPr/>
        </p:nvSpPr>
        <p:spPr bwMode="auto">
          <a:xfrm>
            <a:off x="647700" y="2781300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47700" y="2781300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468313" y="4005263"/>
            <a:ext cx="8064500" cy="2376487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763713" y="4724400"/>
            <a:ext cx="597693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58875" indent="-115887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My family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enjoy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ea typeface="微軟正黑體" panose="020B0604030504040204" pitchFamily="34" charset="-120"/>
              </a:rPr>
              <a:t>going camping on </a:t>
            </a:r>
          </a:p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the weekend. 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我的家人喜歡在週末露營。</a:t>
            </a:r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1476375" y="4652963"/>
            <a:ext cx="6661150" cy="15128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719138" y="4797425"/>
            <a:ext cx="960437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719138" y="4797425"/>
            <a:ext cx="935037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532813" cy="4537075"/>
          </a:xfrm>
        </p:spPr>
        <p:txBody>
          <a:bodyPr/>
          <a:lstStyle/>
          <a:p>
            <a:pPr marL="1158875" indent="-1158875" eaLnBrk="1" hangingPunct="1">
              <a:buFontTx/>
              <a:buNone/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family</a:t>
            </a:r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</a:p>
          <a:p>
            <a:pPr marL="1158875" indent="-1158875" eaLnBrk="1" hangingPunct="1">
              <a:buFontTx/>
              <a:buNone/>
              <a:defRPr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(1)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「家庭」 </a:t>
            </a:r>
            <a:r>
              <a:rPr lang="en-US" altLang="zh-TW" sz="2800" dirty="0" smtClean="0">
                <a:latin typeface="+mj-lt"/>
                <a:ea typeface="微軟正黑體" pitchFamily="34" charset="-120"/>
              </a:rPr>
              <a:t>: </a:t>
            </a:r>
            <a:r>
              <a:rPr lang="zh-TW" altLang="en-US" sz="2800" dirty="0" smtClean="0">
                <a:latin typeface="+mj-lt"/>
                <a:ea typeface="微軟正黑體" pitchFamily="34" charset="-120"/>
              </a:rPr>
              <a:t>視為單數名詞 </a:t>
            </a:r>
          </a:p>
          <a:p>
            <a:pPr marL="1158875" indent="-1158875" eaLnBrk="1" hangingPunct="1">
              <a:buFontTx/>
              <a:buNone/>
              <a:defRPr/>
            </a:pPr>
            <a:endParaRPr lang="en-US" altLang="zh-TW" sz="2800" dirty="0" smtClean="0">
              <a:latin typeface="+mj-lt"/>
              <a:ea typeface="微軟正黑體" pitchFamily="34" charset="-120"/>
            </a:endParaRPr>
          </a:p>
          <a:p>
            <a:pPr marL="1158875" indent="-1158875" eaLnBrk="1" hangingPunct="1">
              <a:buFontTx/>
              <a:buNone/>
              <a:defRPr/>
            </a:pPr>
            <a:endParaRPr lang="en-US" altLang="zh-TW" sz="2800" dirty="0" smtClean="0">
              <a:latin typeface="+mj-lt"/>
              <a:ea typeface="微軟正黑體" pitchFamily="34" charset="-120"/>
            </a:endParaRPr>
          </a:p>
          <a:p>
            <a:pPr marL="1158875" indent="-1158875" eaLnBrk="1" hangingPunct="1">
              <a:buFontTx/>
              <a:buNone/>
              <a:defRPr/>
            </a:pPr>
            <a:endParaRPr lang="en-US" altLang="zh-TW" sz="2800" dirty="0" smtClean="0">
              <a:latin typeface="+mj-lt"/>
              <a:ea typeface="微軟正黑體" pitchFamily="34" charset="-120"/>
            </a:endParaRPr>
          </a:p>
          <a:p>
            <a:pPr marL="1158875" indent="-1158875" eaLnBrk="1" hangingPunct="1">
              <a:buFontTx/>
              <a:buNone/>
              <a:defRPr/>
            </a:pPr>
            <a:r>
              <a:rPr lang="en-US" altLang="zh-TW" sz="2800" dirty="0" smtClean="0">
                <a:latin typeface="+mj-lt"/>
                <a:ea typeface="微軟正黑體" pitchFamily="34" charset="-120"/>
              </a:rPr>
              <a:t>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(2)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「家人」 </a:t>
            </a:r>
            <a:r>
              <a:rPr lang="en-US" altLang="zh-TW" sz="2800" dirty="0" smtClean="0">
                <a:latin typeface="+mj-lt"/>
                <a:ea typeface="微軟正黑體" pitchFamily="34" charset="-120"/>
              </a:rPr>
              <a:t>: </a:t>
            </a:r>
            <a:r>
              <a:rPr lang="zh-TW" altLang="en-US" sz="2800" dirty="0" smtClean="0">
                <a:latin typeface="+mj-lt"/>
                <a:ea typeface="微軟正黑體" pitchFamily="34" charset="-120"/>
              </a:rPr>
              <a:t>視為複數名詞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0"/>
          <p:cNvSpPr>
            <a:spLocks noChangeArrowheads="1"/>
          </p:cNvSpPr>
          <p:nvPr/>
        </p:nvSpPr>
        <p:spPr bwMode="auto">
          <a:xfrm>
            <a:off x="395288" y="1989138"/>
            <a:ext cx="8064500" cy="2016125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250825" y="1484313"/>
            <a:ext cx="1441450" cy="5429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0784"/>
                  <a:invGamma/>
                </a:schemeClr>
              </a:gs>
            </a:gsLst>
            <a:lin ang="5400000" scaled="1"/>
          </a:gradFill>
          <a:ln w="1270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6160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1692275" y="2565400"/>
            <a:ext cx="64087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The class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wins </a:t>
            </a:r>
            <a:r>
              <a:rPr lang="en-US" altLang="zh-TW" sz="2800">
                <a:ea typeface="微軟正黑體" panose="020B0604030504040204" pitchFamily="34" charset="-120"/>
              </a:rPr>
              <a:t>the gold medal in the </a:t>
            </a:r>
          </a:p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400m relay. </a:t>
            </a:r>
          </a:p>
          <a:p>
            <a:pPr eaLnBrk="1" hangingPunct="1"/>
            <a:r>
              <a:rPr lang="zh-TW" altLang="en-US" sz="2400">
                <a:ea typeface="微軟正黑體" panose="020B0604030504040204" pitchFamily="34" charset="-120"/>
              </a:rPr>
              <a:t>這個班級贏得了四百公尺接力賽金牌。</a:t>
            </a:r>
          </a:p>
        </p:txBody>
      </p:sp>
      <p:sp>
        <p:nvSpPr>
          <p:cNvPr id="6151" name="AutoShape 12"/>
          <p:cNvSpPr>
            <a:spLocks noChangeArrowheads="1"/>
          </p:cNvSpPr>
          <p:nvPr/>
        </p:nvSpPr>
        <p:spPr bwMode="auto">
          <a:xfrm>
            <a:off x="1403350" y="2565400"/>
            <a:ext cx="6661150" cy="12954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2" name="AutoShape 13"/>
          <p:cNvSpPr>
            <a:spLocks noChangeArrowheads="1"/>
          </p:cNvSpPr>
          <p:nvPr/>
        </p:nvSpPr>
        <p:spPr bwMode="auto">
          <a:xfrm>
            <a:off x="647700" y="2781300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47700" y="2781300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468313" y="4149725"/>
            <a:ext cx="8064500" cy="2232025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763713" y="4724400"/>
            <a:ext cx="6840537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The class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 are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ea typeface="微軟正黑體" panose="020B0604030504040204" pitchFamily="34" charset="-120"/>
              </a:rPr>
              <a:t>ready for the </a:t>
            </a:r>
          </a:p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performance.</a:t>
            </a:r>
          </a:p>
          <a:p>
            <a:pPr eaLnBrk="1" hangingPunct="1"/>
            <a:r>
              <a:rPr lang="zh-TW" altLang="en-US" sz="2400">
                <a:ea typeface="微軟正黑體" panose="020B0604030504040204" pitchFamily="34" charset="-120"/>
              </a:rPr>
              <a:t>這班學生準備好要表演了。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1476375" y="4652963"/>
            <a:ext cx="6661150" cy="15128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719138" y="4797425"/>
            <a:ext cx="960437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719138" y="4797425"/>
            <a:ext cx="935037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532813" cy="4537075"/>
          </a:xfrm>
        </p:spPr>
        <p:txBody>
          <a:bodyPr/>
          <a:lstStyle/>
          <a:p>
            <a:pPr marL="1158875" indent="-1158875" eaLnBrk="1" hangingPunct="1">
              <a:buFontTx/>
              <a:buNone/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class</a:t>
            </a:r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</a:p>
          <a:p>
            <a:pPr marL="1158875" indent="-1158875" eaLnBrk="1" hangingPunct="1">
              <a:buFontTx/>
              <a:buNone/>
              <a:defRPr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(1)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「班級」 </a:t>
            </a:r>
            <a:r>
              <a:rPr lang="en-US" altLang="zh-TW" sz="2800" dirty="0" smtClean="0">
                <a:ea typeface="微軟正黑體" pitchFamily="34" charset="-120"/>
              </a:rPr>
              <a:t>: </a:t>
            </a:r>
            <a:r>
              <a:rPr lang="zh-TW" altLang="en-US" sz="2800" dirty="0" smtClean="0">
                <a:ea typeface="微軟正黑體" pitchFamily="34" charset="-120"/>
              </a:rPr>
              <a:t>視為單數名詞</a:t>
            </a:r>
            <a:endParaRPr lang="zh-TW" altLang="en-US" sz="2800" dirty="0" smtClean="0">
              <a:latin typeface="+mj-lt"/>
              <a:ea typeface="微軟正黑體" pitchFamily="34" charset="-120"/>
            </a:endParaRPr>
          </a:p>
          <a:p>
            <a:pPr marL="1158875" indent="-1158875" eaLnBrk="1" hangingPunct="1">
              <a:buFontTx/>
              <a:buNone/>
              <a:defRPr/>
            </a:pPr>
            <a:endParaRPr lang="en-US" altLang="zh-TW" sz="2800" dirty="0" smtClean="0">
              <a:latin typeface="+mj-lt"/>
              <a:ea typeface="微軟正黑體" pitchFamily="34" charset="-120"/>
            </a:endParaRPr>
          </a:p>
          <a:p>
            <a:pPr marL="1158875" indent="-1158875" eaLnBrk="1" hangingPunct="1">
              <a:buFontTx/>
              <a:buNone/>
              <a:defRPr/>
            </a:pPr>
            <a:endParaRPr lang="en-US" altLang="zh-TW" sz="2800" dirty="0" smtClean="0">
              <a:latin typeface="+mj-lt"/>
              <a:ea typeface="微軟正黑體" pitchFamily="34" charset="-120"/>
            </a:endParaRPr>
          </a:p>
          <a:p>
            <a:pPr marL="1158875" indent="-1158875" eaLnBrk="1" hangingPunct="1">
              <a:buFontTx/>
              <a:buNone/>
              <a:defRPr/>
            </a:pPr>
            <a:endParaRPr lang="en-US" altLang="zh-TW" sz="2800" dirty="0" smtClean="0">
              <a:latin typeface="+mj-lt"/>
              <a:ea typeface="微軟正黑體" pitchFamily="34" charset="-120"/>
            </a:endParaRPr>
          </a:p>
          <a:p>
            <a:pPr marL="261938" indent="-261938" eaLnBrk="1" hangingPunct="1">
              <a:spcBef>
                <a:spcPct val="40000"/>
              </a:spcBef>
              <a:buFontTx/>
              <a:buNone/>
              <a:defRPr/>
            </a:pP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(2)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「班級學生」 </a:t>
            </a:r>
            <a:r>
              <a:rPr lang="en-US" altLang="zh-TW" sz="2800" dirty="0" smtClean="0">
                <a:ea typeface="微軟正黑體" pitchFamily="34" charset="-120"/>
              </a:rPr>
              <a:t>: </a:t>
            </a:r>
            <a:r>
              <a:rPr lang="zh-TW" altLang="en-US" sz="2800" dirty="0" smtClean="0">
                <a:ea typeface="微軟正黑體" pitchFamily="34" charset="-120"/>
              </a:rPr>
              <a:t>視為複數名詞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0"/>
          <p:cNvSpPr>
            <a:spLocks noChangeArrowheads="1"/>
          </p:cNvSpPr>
          <p:nvPr/>
        </p:nvSpPr>
        <p:spPr bwMode="auto">
          <a:xfrm>
            <a:off x="395288" y="1989138"/>
            <a:ext cx="8064500" cy="1944687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250825" y="1484313"/>
            <a:ext cx="2376488" cy="5429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0784"/>
                  <a:invGamma/>
                </a:schemeClr>
              </a:gs>
            </a:gsLst>
            <a:lin ang="5400000" scaled="1"/>
          </a:gradFill>
          <a:ln w="1270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7173" name="Group 3"/>
          <p:cNvGrpSpPr>
            <a:grpSpLocks/>
          </p:cNvGrpSpPr>
          <p:nvPr/>
        </p:nvGrpSpPr>
        <p:grpSpPr bwMode="auto">
          <a:xfrm>
            <a:off x="539750" y="1341438"/>
            <a:ext cx="7704138" cy="47625"/>
            <a:chOff x="385" y="890"/>
            <a:chExt cx="4853" cy="30"/>
          </a:xfrm>
        </p:grpSpPr>
        <p:sp>
          <p:nvSpPr>
            <p:cNvPr id="7184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692275" y="2565400"/>
            <a:ext cx="6408738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00FF"/>
                </a:solidFill>
                <a:ea typeface="微軟正黑體" panose="020B0604030504040204" pitchFamily="34" charset="-120"/>
              </a:rPr>
              <a:t>The committee</a:t>
            </a:r>
            <a:r>
              <a:rPr lang="en-US" altLang="zh-TW" sz="2400"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FF0000"/>
                </a:solidFill>
                <a:ea typeface="微軟正黑體" panose="020B0604030504040204" pitchFamily="34" charset="-120"/>
              </a:rPr>
              <a:t>is</a:t>
            </a:r>
            <a:r>
              <a:rPr lang="en-US" altLang="zh-TW" sz="2400">
                <a:ea typeface="微軟正黑體" panose="020B0604030504040204" pitchFamily="34" charset="-120"/>
              </a:rPr>
              <a:t> discussing the issue of the recycling in the community. </a:t>
            </a:r>
          </a:p>
          <a:p>
            <a:pPr eaLnBrk="1" hangingPunct="1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委員會正在討論社區資源回收的議題。</a:t>
            </a:r>
          </a:p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                       </a:t>
            </a:r>
          </a:p>
        </p:txBody>
      </p:sp>
      <p:sp>
        <p:nvSpPr>
          <p:cNvPr id="7175" name="AutoShape 12"/>
          <p:cNvSpPr>
            <a:spLocks noChangeArrowheads="1"/>
          </p:cNvSpPr>
          <p:nvPr/>
        </p:nvSpPr>
        <p:spPr bwMode="auto">
          <a:xfrm>
            <a:off x="1439863" y="2565400"/>
            <a:ext cx="6661150" cy="12239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6" name="AutoShape 13"/>
          <p:cNvSpPr>
            <a:spLocks noChangeArrowheads="1"/>
          </p:cNvSpPr>
          <p:nvPr/>
        </p:nvSpPr>
        <p:spPr bwMode="auto">
          <a:xfrm>
            <a:off x="647700" y="27082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12775" y="2708275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395288" y="4076700"/>
            <a:ext cx="8064500" cy="2233613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 w="57150">
            <a:solidFill>
              <a:srgbClr val="83A5C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619250" y="4594225"/>
            <a:ext cx="684053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00FF"/>
                </a:solidFill>
                <a:ea typeface="微軟正黑體" panose="020B0604030504040204" pitchFamily="34" charset="-120"/>
              </a:rPr>
              <a:t>The committee</a:t>
            </a:r>
            <a:r>
              <a:rPr lang="en-US" altLang="zh-TW" sz="2400" b="1"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FF0000"/>
                </a:solidFill>
                <a:ea typeface="微軟正黑體" panose="020B0604030504040204" pitchFamily="34" charset="-120"/>
              </a:rPr>
              <a:t>are </a:t>
            </a:r>
            <a:r>
              <a:rPr lang="en-US" altLang="zh-TW" sz="2400">
                <a:ea typeface="微軟正黑體" panose="020B0604030504040204" pitchFamily="34" charset="-120"/>
              </a:rPr>
              <a:t>discussing the issue </a:t>
            </a:r>
          </a:p>
          <a:p>
            <a:pPr eaLnBrk="1" hangingPunct="1"/>
            <a:r>
              <a:rPr lang="en-US" altLang="zh-TW" sz="2400">
                <a:ea typeface="微軟正黑體" panose="020B0604030504040204" pitchFamily="34" charset="-120"/>
              </a:rPr>
              <a:t>of the recycling in the community.</a:t>
            </a:r>
          </a:p>
          <a:p>
            <a:pPr eaLnBrk="1" hangingPunct="1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委員會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全體委員正在討論社區資源回收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的議題。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1476375" y="4581525"/>
            <a:ext cx="6661150" cy="15843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5750"/>
            <a:ext cx="8532813" cy="4537075"/>
          </a:xfrm>
        </p:spPr>
        <p:txBody>
          <a:bodyPr/>
          <a:lstStyle/>
          <a:p>
            <a:pPr marL="1158875" indent="-1158875" eaLnBrk="1" hangingPunct="1">
              <a:buFontTx/>
              <a:buNone/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committee</a:t>
            </a:r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</a:p>
          <a:p>
            <a:pPr marL="1158875" indent="-1158875" eaLnBrk="1" hangingPunct="1">
              <a:buFontTx/>
              <a:buNone/>
              <a:defRPr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(1)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「委員會」 </a:t>
            </a:r>
            <a:r>
              <a:rPr lang="en-US" altLang="zh-TW" sz="2800" dirty="0" smtClean="0">
                <a:ea typeface="微軟正黑體" pitchFamily="34" charset="-120"/>
              </a:rPr>
              <a:t>: </a:t>
            </a:r>
            <a:r>
              <a:rPr lang="zh-TW" altLang="en-US" sz="2800" dirty="0" smtClean="0">
                <a:ea typeface="微軟正黑體" pitchFamily="34" charset="-120"/>
              </a:rPr>
              <a:t>視為單數名詞</a:t>
            </a:r>
            <a:endParaRPr lang="zh-TW" altLang="en-US" sz="2800" dirty="0" smtClean="0">
              <a:latin typeface="+mj-lt"/>
              <a:ea typeface="微軟正黑體" pitchFamily="34" charset="-120"/>
            </a:endParaRPr>
          </a:p>
          <a:p>
            <a:pPr marL="1158875" indent="-1158875" eaLnBrk="1" hangingPunct="1">
              <a:buFontTx/>
              <a:buNone/>
              <a:defRPr/>
            </a:pPr>
            <a:endParaRPr lang="en-US" altLang="zh-TW" sz="2800" dirty="0" smtClean="0">
              <a:latin typeface="+mj-lt"/>
              <a:ea typeface="微軟正黑體" pitchFamily="34" charset="-120"/>
            </a:endParaRPr>
          </a:p>
          <a:p>
            <a:pPr marL="1158875" indent="-1158875" eaLnBrk="1" hangingPunct="1">
              <a:buFontTx/>
              <a:buNone/>
              <a:defRPr/>
            </a:pPr>
            <a:endParaRPr lang="en-US" altLang="zh-TW" sz="2800" dirty="0" smtClean="0">
              <a:latin typeface="+mj-lt"/>
              <a:ea typeface="微軟正黑體" pitchFamily="34" charset="-120"/>
            </a:endParaRPr>
          </a:p>
          <a:p>
            <a:pPr marL="1158875" indent="-1158875" eaLnBrk="1" hangingPunct="1">
              <a:buFontTx/>
              <a:buNone/>
              <a:defRPr/>
            </a:pPr>
            <a:endParaRPr lang="en-US" altLang="zh-TW" sz="1400" dirty="0" smtClean="0">
              <a:latin typeface="+mj-lt"/>
              <a:ea typeface="微軟正黑體" pitchFamily="34" charset="-120"/>
            </a:endParaRPr>
          </a:p>
          <a:p>
            <a:pPr marL="261938" indent="-261938" eaLnBrk="1" hangingPunct="1">
              <a:spcBef>
                <a:spcPct val="40000"/>
              </a:spcBef>
              <a:buFontTx/>
              <a:buNone/>
              <a:defRPr/>
            </a:pP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  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(2)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「全體委員」 </a:t>
            </a:r>
            <a:r>
              <a:rPr lang="en-US" altLang="zh-TW" sz="2800" dirty="0" smtClean="0">
                <a:ea typeface="微軟正黑體" pitchFamily="34" charset="-120"/>
              </a:rPr>
              <a:t>: </a:t>
            </a:r>
            <a:r>
              <a:rPr lang="zh-TW" altLang="en-US" sz="2800" dirty="0" smtClean="0">
                <a:ea typeface="微軟正黑體" pitchFamily="34" charset="-120"/>
              </a:rPr>
              <a:t>視為複數名詞</a:t>
            </a:r>
          </a:p>
        </p:txBody>
      </p:sp>
      <p:sp>
        <p:nvSpPr>
          <p:cNvPr id="7182" name="AutoShape 13"/>
          <p:cNvSpPr>
            <a:spLocks noChangeArrowheads="1"/>
          </p:cNvSpPr>
          <p:nvPr/>
        </p:nvSpPr>
        <p:spPr bwMode="auto">
          <a:xfrm>
            <a:off x="647700" y="4846638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84213" y="4797425"/>
            <a:ext cx="935037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3068638"/>
            <a:ext cx="8229600" cy="3557587"/>
          </a:xfrm>
        </p:spPr>
        <p:txBody>
          <a:bodyPr/>
          <a:lstStyle/>
          <a:p>
            <a:pPr marL="1158875" indent="-1158875" eaLnBrk="1" hangingPunct="1">
              <a:lnSpc>
                <a:spcPct val="90000"/>
              </a:lnSpc>
              <a:buFontTx/>
              <a:buNone/>
            </a:pPr>
            <a:r>
              <a:rPr lang="zh-TW" altLang="en-US" sz="2800" smtClean="0">
                <a:ea typeface="微軟正黑體" panose="020B0604030504040204" pitchFamily="34" charset="-120"/>
              </a:rPr>
              <a:t> </a:t>
            </a:r>
            <a:endParaRPr lang="en-US" altLang="zh-TW" sz="2400" smtClean="0">
              <a:ea typeface="微軟正黑體" panose="020B0604030504040204" pitchFamily="34" charset="-12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8199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36"/>
          <p:cNvSpPr>
            <a:spLocks noChangeArrowheads="1"/>
          </p:cNvSpPr>
          <p:nvPr/>
        </p:nvSpPr>
        <p:spPr bwMode="ltGray">
          <a:xfrm>
            <a:off x="649288" y="1844675"/>
            <a:ext cx="7920037" cy="1366838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27063" y="1916113"/>
            <a:ext cx="86979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US" altLang="zh-TW" sz="32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(2) N1+N2 </a:t>
            </a:r>
            <a:r>
              <a:rPr lang="zh-TW" altLang="en-US" sz="32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指同一人或物 </a:t>
            </a:r>
            <a:r>
              <a:rPr lang="en-US" altLang="zh-TW" sz="32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+ </a:t>
            </a:r>
            <a:r>
              <a:rPr lang="zh-TW" altLang="en-US" sz="32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單數動詞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US" altLang="zh-TW" sz="32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     N1+N2  </a:t>
            </a:r>
            <a:r>
              <a:rPr lang="zh-TW" altLang="en-US" sz="32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指不同人或物 </a:t>
            </a:r>
            <a:r>
              <a:rPr lang="en-US" altLang="zh-TW" sz="32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+ </a:t>
            </a:r>
            <a:r>
              <a:rPr lang="zh-TW" altLang="en-US" sz="32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itchFamily="34" charset="-120"/>
              </a:rPr>
              <a:t>複數動詞</a:t>
            </a:r>
            <a:endParaRPr lang="en-US" altLang="zh-TW" sz="2800" b="1" kern="0" dirty="0">
              <a:latin typeface="+mj-lt"/>
              <a:ea typeface="微軟正黑體" pitchFamily="34" charset="-12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zh-TW" altLang="en-US" sz="2800" kern="0" dirty="0">
                <a:latin typeface="+mj-lt"/>
                <a:ea typeface="微軟正黑體" pitchFamily="34" charset="-120"/>
              </a:rPr>
              <a:t>       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zh-TW" altLang="en-US" sz="2800" kern="0" dirty="0">
                <a:latin typeface="+mj-lt"/>
                <a:ea typeface="微軟正黑體" pitchFamily="34" charset="-120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9226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0" name="Rectangle 11"/>
          <p:cNvSpPr>
            <a:spLocks noChangeArrowheads="1"/>
          </p:cNvSpPr>
          <p:nvPr/>
        </p:nvSpPr>
        <p:spPr bwMode="auto">
          <a:xfrm>
            <a:off x="1187450" y="2060575"/>
            <a:ext cx="7956550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58875" indent="-115887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The director and actor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is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ea typeface="微軟正黑體" panose="020B0604030504040204" pitchFamily="34" charset="-120"/>
              </a:rPr>
              <a:t>very famous. </a:t>
            </a:r>
          </a:p>
          <a:p>
            <a:pPr eaLnBrk="1" hangingPunct="1">
              <a:lnSpc>
                <a:spcPct val="90000"/>
              </a:lnSpc>
            </a:pPr>
            <a:endParaRPr lang="en-US" altLang="zh-TW" sz="1400"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ea typeface="微軟正黑體" panose="020B0604030504040204" pitchFamily="34" charset="-120"/>
              </a:rPr>
              <a:t>這位導演兼演員很有名。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微軟正黑體" panose="020B0604030504040204" pitchFamily="34" charset="-120"/>
              </a:rPr>
              <a:t>           </a:t>
            </a:r>
            <a:r>
              <a:rPr lang="en-US" altLang="zh-TW" sz="2400"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ea typeface="微軟正黑體" panose="020B0604030504040204" pitchFamily="34" charset="-120"/>
              </a:rPr>
              <a:t>導演兼演員身份為「一個人」，故接單數動詞</a:t>
            </a:r>
            <a:r>
              <a:rPr lang="en-US" altLang="zh-TW" sz="2400"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9221" name="AutoShape 12"/>
          <p:cNvSpPr>
            <a:spLocks noChangeArrowheads="1"/>
          </p:cNvSpPr>
          <p:nvPr/>
        </p:nvSpPr>
        <p:spPr bwMode="auto">
          <a:xfrm>
            <a:off x="971550" y="1989138"/>
            <a:ext cx="7704138" cy="15843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2" name="AutoShape 13"/>
          <p:cNvSpPr>
            <a:spLocks noChangeArrowheads="1"/>
          </p:cNvSpPr>
          <p:nvPr/>
        </p:nvSpPr>
        <p:spPr bwMode="auto">
          <a:xfrm>
            <a:off x="323850" y="16287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23850" y="1628775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1042988" y="4203700"/>
            <a:ext cx="76327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58875" indent="-115887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The director</a:t>
            </a:r>
            <a:r>
              <a:rPr lang="en-US" altLang="zh-TW" sz="2800" b="1">
                <a:solidFill>
                  <a:srgbClr val="0000FF"/>
                </a:solidFill>
                <a:ea typeface="微軟正黑體" panose="020B0604030504040204" pitchFamily="34" charset="-120"/>
              </a:rPr>
              <a:t> and </a:t>
            </a: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the actor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are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>
                <a:ea typeface="微軟正黑體" panose="020B0604030504040204" pitchFamily="34" charset="-120"/>
              </a:rPr>
              <a:t>very famous.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微軟正黑體" panose="020B0604030504040204" pitchFamily="34" charset="-120"/>
              </a:rPr>
              <a:t>          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ea typeface="微軟正黑體" panose="020B0604030504040204" pitchFamily="34" charset="-120"/>
              </a:rPr>
              <a:t>這位導演和這位演員很有名。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ea typeface="微軟正黑體" panose="020B0604030504040204" pitchFamily="34" charset="-120"/>
              </a:rPr>
              <a:t>                      </a:t>
            </a:r>
            <a:r>
              <a:rPr lang="en-US" altLang="zh-TW" sz="2400"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ea typeface="微軟正黑體" panose="020B0604030504040204" pitchFamily="34" charset="-120"/>
              </a:rPr>
              <a:t>導演和演員「兩個人」，故接複數動詞</a:t>
            </a:r>
            <a:r>
              <a:rPr lang="en-US" altLang="zh-TW" sz="2400"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9225" name="AutoShape 12"/>
          <p:cNvSpPr>
            <a:spLocks noChangeArrowheads="1"/>
          </p:cNvSpPr>
          <p:nvPr/>
        </p:nvSpPr>
        <p:spPr bwMode="auto">
          <a:xfrm>
            <a:off x="971550" y="4076700"/>
            <a:ext cx="7704138" cy="172878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620713"/>
            <a:ext cx="7056438" cy="711200"/>
          </a:xfrm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pPr algn="l" eaLnBrk="1" hangingPunct="1"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動詞單複數視主詞意義而定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611188" y="1412875"/>
            <a:ext cx="7704137" cy="47625"/>
            <a:chOff x="385" y="890"/>
            <a:chExt cx="4853" cy="30"/>
          </a:xfrm>
        </p:grpSpPr>
        <p:sp>
          <p:nvSpPr>
            <p:cNvPr id="10250" name="Line 4"/>
            <p:cNvSpPr>
              <a:spLocks noChangeShapeType="1"/>
            </p:cNvSpPr>
            <p:nvPr/>
          </p:nvSpPr>
          <p:spPr bwMode="auto">
            <a:xfrm>
              <a:off x="385" y="905"/>
              <a:ext cx="4626" cy="5"/>
            </a:xfrm>
            <a:prstGeom prst="line">
              <a:avLst/>
            </a:prstGeom>
            <a:noFill/>
            <a:ln w="6350">
              <a:solidFill>
                <a:srgbClr val="E1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5"/>
            <p:cNvSpPr>
              <a:spLocks noChangeShapeType="1"/>
            </p:cNvSpPr>
            <p:nvPr/>
          </p:nvSpPr>
          <p:spPr bwMode="auto">
            <a:xfrm>
              <a:off x="385" y="890"/>
              <a:ext cx="4853" cy="5"/>
            </a:xfrm>
            <a:prstGeom prst="line">
              <a:avLst/>
            </a:prstGeom>
            <a:noFill/>
            <a:ln w="6350">
              <a:solidFill>
                <a:srgbClr val="DD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6"/>
            <p:cNvSpPr>
              <a:spLocks noChangeShapeType="1"/>
            </p:cNvSpPr>
            <p:nvPr/>
          </p:nvSpPr>
          <p:spPr bwMode="auto">
            <a:xfrm>
              <a:off x="385" y="915"/>
              <a:ext cx="4399" cy="5"/>
            </a:xfrm>
            <a:prstGeom prst="line">
              <a:avLst/>
            </a:prstGeom>
            <a:noFill/>
            <a:ln w="6350">
              <a:solidFill>
                <a:srgbClr val="D5F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1187450" y="2060575"/>
            <a:ext cx="7956550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58875" indent="-115887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Bread and butter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is</a:t>
            </a:r>
            <a:r>
              <a:rPr lang="en-US" altLang="zh-TW" sz="2800">
                <a:ea typeface="微軟正黑體" panose="020B0604030504040204" pitchFamily="34" charset="-120"/>
              </a:rPr>
              <a:t> my favorite food  as</a:t>
            </a:r>
          </a:p>
          <a:p>
            <a:pPr eaLnBrk="1" hangingPunct="1"/>
            <a:r>
              <a:rPr lang="en-US" altLang="zh-TW" sz="2800">
                <a:ea typeface="微軟正黑體" panose="020B0604030504040204" pitchFamily="34" charset="-120"/>
              </a:rPr>
              <a:t>breakfast.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麵包塗奶油是我最喜歡的早餐。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             </a:t>
            </a:r>
            <a:r>
              <a:rPr lang="en-US" altLang="zh-TW" sz="2400"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ea typeface="微軟正黑體" panose="020B0604030504040204" pitchFamily="34" charset="-120"/>
              </a:rPr>
              <a:t>麵包塗奶油為「一份食物」，故接單數動詞</a:t>
            </a:r>
            <a:r>
              <a:rPr lang="en-US" altLang="zh-TW" sz="2400">
                <a:ea typeface="微軟正黑體" panose="020B0604030504040204" pitchFamily="34" charset="-120"/>
              </a:rPr>
              <a:t>)</a:t>
            </a:r>
            <a:endParaRPr lang="en-US" altLang="zh-TW" sz="2400" b="1" u="sng">
              <a:ea typeface="微軟正黑體" panose="020B0604030504040204" pitchFamily="34" charset="-120"/>
            </a:endParaRPr>
          </a:p>
        </p:txBody>
      </p:sp>
      <p:sp>
        <p:nvSpPr>
          <p:cNvPr id="10245" name="AutoShape 12"/>
          <p:cNvSpPr>
            <a:spLocks noChangeArrowheads="1"/>
          </p:cNvSpPr>
          <p:nvPr/>
        </p:nvSpPr>
        <p:spPr bwMode="auto">
          <a:xfrm>
            <a:off x="971550" y="1989138"/>
            <a:ext cx="7704138" cy="19446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6" name="AutoShape 13"/>
          <p:cNvSpPr>
            <a:spLocks noChangeArrowheads="1"/>
          </p:cNvSpPr>
          <p:nvPr/>
        </p:nvSpPr>
        <p:spPr bwMode="auto">
          <a:xfrm>
            <a:off x="323850" y="1628775"/>
            <a:ext cx="960438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23850" y="1628775"/>
            <a:ext cx="9350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例句</a:t>
            </a:r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1042988" y="4203700"/>
            <a:ext cx="76327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58875" indent="-115887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Bread</a:t>
            </a:r>
            <a:r>
              <a:rPr lang="en-US" altLang="zh-TW" sz="2800" b="1">
                <a:ea typeface="微軟正黑體" panose="020B0604030504040204" pitchFamily="34" charset="-120"/>
              </a:rPr>
              <a:t> and </a:t>
            </a:r>
            <a:r>
              <a:rPr lang="en-US" altLang="zh-TW" sz="2800" b="1" u="sng">
                <a:solidFill>
                  <a:srgbClr val="0000FF"/>
                </a:solidFill>
                <a:ea typeface="微軟正黑體" panose="020B0604030504040204" pitchFamily="34" charset="-120"/>
              </a:rPr>
              <a:t>butter</a:t>
            </a:r>
            <a:r>
              <a:rPr lang="en-US" altLang="zh-TW" sz="2800" b="1">
                <a:ea typeface="微軟正黑體" panose="020B0604030504040204" pitchFamily="34" charset="-12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ea typeface="微軟正黑體" panose="020B0604030504040204" pitchFamily="34" charset="-120"/>
              </a:rPr>
              <a:t>are</a:t>
            </a:r>
            <a:r>
              <a:rPr lang="en-US" altLang="zh-TW" sz="2800">
                <a:ea typeface="微軟正黑體" panose="020B0604030504040204" pitchFamily="34" charset="-120"/>
              </a:rPr>
              <a:t> provided by ABC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800">
                <a:ea typeface="微軟正黑體" panose="020B0604030504040204" pitchFamily="34" charset="-120"/>
              </a:rPr>
              <a:t>Company. 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麵包和奶油由</a:t>
            </a:r>
            <a:r>
              <a:rPr lang="en-US" altLang="zh-TW" sz="2800">
                <a:ea typeface="微軟正黑體" panose="020B0604030504040204" pitchFamily="34" charset="-120"/>
              </a:rPr>
              <a:t>ABC</a:t>
            </a:r>
            <a:r>
              <a:rPr lang="zh-TW" altLang="en-US" sz="2800">
                <a:ea typeface="微軟正黑體" panose="020B0604030504040204" pitchFamily="34" charset="-120"/>
              </a:rPr>
              <a:t>公司供應。</a:t>
            </a:r>
          </a:p>
          <a:p>
            <a:pPr eaLnBrk="1" hangingPunct="1"/>
            <a:r>
              <a:rPr lang="zh-TW" altLang="en-US" sz="2800">
                <a:ea typeface="微軟正黑體" panose="020B0604030504040204" pitchFamily="34" charset="-120"/>
              </a:rPr>
              <a:t>              </a:t>
            </a:r>
            <a:r>
              <a:rPr lang="en-US" altLang="zh-TW" sz="2400"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ea typeface="微軟正黑體" panose="020B0604030504040204" pitchFamily="34" charset="-120"/>
              </a:rPr>
              <a:t>麵包和奶油為「兩樣物質」，故接複數動詞</a:t>
            </a:r>
            <a:r>
              <a:rPr lang="en-US" altLang="zh-TW" sz="2400"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0249" name="AutoShape 12"/>
          <p:cNvSpPr>
            <a:spLocks noChangeArrowheads="1"/>
          </p:cNvSpPr>
          <p:nvPr/>
        </p:nvSpPr>
        <p:spPr bwMode="auto">
          <a:xfrm>
            <a:off x="971550" y="4076700"/>
            <a:ext cx="7704138" cy="22320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五南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五南</Template>
  <TotalTime>3350</TotalTime>
  <Words>1735</Words>
  <Application>Microsoft Office PowerPoint</Application>
  <PresentationFormat>如螢幕大小 (4:3)</PresentationFormat>
  <Paragraphs>309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Arial</vt:lpstr>
      <vt:lpstr>新細明體</vt:lpstr>
      <vt:lpstr>Calibri</vt:lpstr>
      <vt:lpstr>微軟正黑體</vt:lpstr>
      <vt:lpstr>Wingdings</vt:lpstr>
      <vt:lpstr>Arial Unicode MS</vt:lpstr>
      <vt:lpstr>五南</vt:lpstr>
      <vt:lpstr>PowerPoint 簡報</vt:lpstr>
      <vt:lpstr>單元大綱</vt:lpstr>
      <vt:lpstr>動詞單複數視主詞意義而定</vt:lpstr>
      <vt:lpstr>動詞單複數視主詞意義而定</vt:lpstr>
      <vt:lpstr>動詞單複數視主詞意義而定</vt:lpstr>
      <vt:lpstr>動詞單複數視主詞意義而定</vt:lpstr>
      <vt:lpstr>動詞單複數視主詞意義而定</vt:lpstr>
      <vt:lpstr>動詞單複數視主詞意義而定</vt:lpstr>
      <vt:lpstr>動詞單複數視主詞意義而定</vt:lpstr>
      <vt:lpstr>動詞單複數視主詞意義而定</vt:lpstr>
      <vt:lpstr>動詞單複數視主詞意義而定</vt:lpstr>
      <vt:lpstr>動詞單複數視主詞意義而定</vt:lpstr>
      <vt:lpstr>動詞單複數視主詞意義而定</vt:lpstr>
      <vt:lpstr>動詞單複數視主詞意義而定</vt:lpstr>
      <vt:lpstr>主詞後若有修飾語</vt:lpstr>
      <vt:lpstr>主詞後若有修飾語</vt:lpstr>
      <vt:lpstr>主詞後若有修飾語</vt:lpstr>
      <vt:lpstr>主詞後若有修飾語</vt:lpstr>
      <vt:lpstr>主詞後若有修飾語</vt:lpstr>
      <vt:lpstr>主詞後若有修飾語</vt:lpstr>
      <vt:lpstr>主詞後若有修飾語</vt:lpstr>
      <vt:lpstr>N + 介系詞片語/連接詞 當主詞-1</vt:lpstr>
      <vt:lpstr>N + 介係詞片語/連接詞 當主詞-1</vt:lpstr>
      <vt:lpstr>N + 介係詞片語/連接詞 當主詞-2</vt:lpstr>
      <vt:lpstr>N + 介係詞片語/連接詞 當主詞-2</vt:lpstr>
      <vt:lpstr>特殊句型-1</vt:lpstr>
      <vt:lpstr>特殊句型-1</vt:lpstr>
      <vt:lpstr>特殊句型-1</vt:lpstr>
      <vt:lpstr>特殊句型-2</vt:lpstr>
      <vt:lpstr>特殊句型-3</vt:lpstr>
      <vt:lpstr>特殊句型-3</vt:lpstr>
      <vt:lpstr>選擇題練習-1</vt:lpstr>
      <vt:lpstr>選擇題練習-2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主詞與動詞一致 (下)</dc:title>
  <dc:creator>wunan</dc:creator>
  <cp:lastModifiedBy>Tsang-Yao 'Polo' Chen</cp:lastModifiedBy>
  <cp:revision>169</cp:revision>
  <dcterms:created xsi:type="dcterms:W3CDTF">2011-10-11T07:28:48Z</dcterms:created>
  <dcterms:modified xsi:type="dcterms:W3CDTF">2014-08-28T09:22:42Z</dcterms:modified>
</cp:coreProperties>
</file>