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notesMasterIdLst>
    <p:notesMasterId r:id="rId11"/>
  </p:notesMasterIdLst>
  <p:handoutMasterIdLst>
    <p:handoutMasterId r:id="rId12"/>
  </p:handoutMasterIdLst>
  <p:sldIdLst>
    <p:sldId id="1548" r:id="rId2"/>
    <p:sldId id="1718" r:id="rId3"/>
    <p:sldId id="1619" r:id="rId4"/>
    <p:sldId id="1715" r:id="rId5"/>
    <p:sldId id="1719" r:id="rId6"/>
    <p:sldId id="1720" r:id="rId7"/>
    <p:sldId id="1721" r:id="rId8"/>
    <p:sldId id="1722" r:id="rId9"/>
    <p:sldId id="1723" r:id="rId10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534988" indent="-77788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1071563" indent="-157163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608138" indent="-236538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2144713" indent="-315913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pos="746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 Xiang Chen" initials="T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0DE"/>
    <a:srgbClr val="FF0000"/>
    <a:srgbClr val="FFFFFF"/>
    <a:srgbClr val="2323FF"/>
    <a:srgbClr val="6E6E6E"/>
    <a:srgbClr val="6666FF"/>
    <a:srgbClr val="A4CC7B"/>
    <a:srgbClr val="339933"/>
    <a:srgbClr val="FFFF66"/>
    <a:srgbClr val="A4C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5" autoAdjust="0"/>
    <p:restoredTop sz="94449" autoAdjust="0"/>
  </p:normalViewPr>
  <p:slideViewPr>
    <p:cSldViewPr snapToGrid="0" showGuides="1">
      <p:cViewPr varScale="1">
        <p:scale>
          <a:sx n="73" d="100"/>
          <a:sy n="73" d="100"/>
        </p:scale>
        <p:origin x="1080" y="27"/>
      </p:cViewPr>
      <p:guideLst>
        <p:guide orient="horz" pos="4178"/>
        <p:guide pos="216"/>
        <p:guide pos="74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A68E377-3C40-4D4C-8DE0-2A89A3F62F9E}" type="datetimeFigureOut">
              <a:rPr lang="en-US" altLang="en-US"/>
              <a:pPr>
                <a:defRPr/>
              </a:pPr>
              <a:t>7/23/2025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8500883-237D-41C9-B1F0-F71AF1963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44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285FC6A-66A9-4EDA-96C1-5AC575C9E8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7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PMingLiU" panose="02020500000000000000" pitchFamily="18" charset="-120"/>
        <a:cs typeface="新細明體" charset="0"/>
      </a:defRPr>
    </a:lvl1pPr>
    <a:lvl2pPr marL="53498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PMingLiU" panose="02020500000000000000" pitchFamily="18" charset="-120"/>
        <a:cs typeface="新細明體" charset="0"/>
      </a:defRPr>
    </a:lvl2pPr>
    <a:lvl3pPr marL="1071563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PMingLiU" panose="02020500000000000000" pitchFamily="18" charset="-120"/>
        <a:cs typeface="新細明體" charset="0"/>
      </a:defRPr>
    </a:lvl3pPr>
    <a:lvl4pPr marL="1608138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PMingLiU" panose="02020500000000000000" pitchFamily="18" charset="-120"/>
        <a:cs typeface="新細明體" charset="0"/>
      </a:defRPr>
    </a:lvl4pPr>
    <a:lvl5pPr marL="2144713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PMingLiU" panose="02020500000000000000" pitchFamily="18" charset="-120"/>
        <a:cs typeface="新細明體" charset="0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5FC6A-66A9-4EDA-96C1-5AC575C9E894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4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5FC6A-66A9-4EDA-96C1-5AC575C9E89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8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展示 </a:t>
            </a:r>
            <a:r>
              <a:rPr lang="en-US" altLang="zh-TW" b="1" dirty="0" err="1"/>
              <a:t>ArduPilot</a:t>
            </a:r>
            <a:r>
              <a:rPr lang="en-US" altLang="zh-TW" b="1" dirty="0"/>
              <a:t> </a:t>
            </a:r>
            <a:r>
              <a:rPr lang="zh-TW" altLang="en-US" b="1" dirty="0"/>
              <a:t>飛行控制器</a:t>
            </a:r>
            <a:r>
              <a:rPr lang="zh-TW" altLang="en-US" dirty="0"/>
              <a:t> 的架構與 </a:t>
            </a:r>
            <a:r>
              <a:rPr lang="en-US" altLang="zh-TW" dirty="0"/>
              <a:t>ROS 2 </a:t>
            </a:r>
            <a:r>
              <a:rPr lang="zh-TW" altLang="en-US" dirty="0"/>
              <a:t>進行通訊。</a:t>
            </a:r>
            <a:endParaRPr lang="en-US" altLang="zh-TW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dirty="0" err="1"/>
              <a:t>ArduPilot</a:t>
            </a:r>
            <a:r>
              <a:rPr lang="en-US" altLang="zh-TW" dirty="0"/>
              <a:t> </a:t>
            </a:r>
            <a:r>
              <a:rPr lang="zh-TW" altLang="en-US" dirty="0"/>
              <a:t>不使用 </a:t>
            </a:r>
            <a:r>
              <a:rPr lang="en-US" altLang="zh-TW" dirty="0" err="1"/>
              <a:t>uORB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DDS</a:t>
            </a:r>
            <a:r>
              <a:rPr lang="zh-TW" altLang="en-US" dirty="0"/>
              <a:t>，它常透過 </a:t>
            </a:r>
            <a:r>
              <a:rPr lang="en-US" altLang="zh-TW" b="1" dirty="0" err="1"/>
              <a:t>MAVLink</a:t>
            </a:r>
            <a:r>
              <a:rPr lang="en-US" altLang="zh-TW" dirty="0"/>
              <a:t> </a:t>
            </a:r>
            <a:r>
              <a:rPr lang="zh-TW" altLang="en-US" dirty="0"/>
              <a:t>通訊協定與 </a:t>
            </a:r>
            <a:r>
              <a:rPr lang="en-US" altLang="zh-TW" dirty="0"/>
              <a:t>companion computer</a:t>
            </a:r>
            <a:r>
              <a:rPr lang="zh-TW" altLang="en-US" dirty="0"/>
              <a:t>（如用於 </a:t>
            </a:r>
            <a:r>
              <a:rPr lang="en-US" altLang="zh-TW" dirty="0"/>
              <a:t>ROS</a:t>
            </a:r>
            <a:r>
              <a:rPr lang="zh-TW" altLang="en-US" dirty="0"/>
              <a:t>）互動。</a:t>
            </a:r>
            <a:endParaRPr lang="en-US" altLang="zh-TW" dirty="0"/>
          </a:p>
          <a:p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 err="1"/>
              <a:t>MAVLink</a:t>
            </a:r>
            <a:r>
              <a:rPr lang="en-US" altLang="zh-TW" b="1" dirty="0"/>
              <a:t> Messages</a:t>
            </a:r>
            <a:r>
              <a:rPr lang="zh-TW" altLang="en-US" b="1" dirty="0"/>
              <a:t> </a:t>
            </a:r>
            <a:r>
              <a:rPr lang="en-US" altLang="zh-TW" b="1" dirty="0"/>
              <a:t>list</a:t>
            </a:r>
            <a:r>
              <a:rPr lang="zh-TW" altLang="en-US" b="1" dirty="0"/>
              <a:t>：</a:t>
            </a:r>
            <a:r>
              <a:rPr lang="en-US" altLang="zh-TW" dirty="0" err="1"/>
              <a:t>ArduPilot</a:t>
            </a:r>
            <a:r>
              <a:rPr lang="en-US" altLang="zh-TW" dirty="0"/>
              <a:t> </a:t>
            </a:r>
            <a:r>
              <a:rPr lang="zh-TW" altLang="en-US" dirty="0"/>
              <a:t>直接用模組計算後發送 </a:t>
            </a:r>
            <a:r>
              <a:rPr lang="en-US" altLang="zh-TW" dirty="0" err="1"/>
              <a:t>MAVLink</a:t>
            </a:r>
            <a:r>
              <a:rPr lang="zh-TW" altLang="en-US" dirty="0"/>
              <a:t>，資料包括（感測器、狀態）（</a:t>
            </a:r>
            <a:r>
              <a:rPr lang="en-US" altLang="zh-TW" dirty="0"/>
              <a:t>PX4 </a:t>
            </a:r>
            <a:r>
              <a:rPr lang="zh-TW" altLang="en-US" dirty="0"/>
              <a:t>用 </a:t>
            </a:r>
            <a:r>
              <a:rPr lang="en-US" altLang="zh-TW" dirty="0" err="1"/>
              <a:t>uORB</a:t>
            </a:r>
            <a:r>
              <a:rPr lang="en-US" altLang="zh-TW" dirty="0"/>
              <a:t> </a:t>
            </a:r>
            <a:r>
              <a:rPr lang="zh-TW" altLang="en-US" dirty="0"/>
              <a:t>發佈內部感測資料）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ArduPilot</a:t>
            </a:r>
            <a:r>
              <a:rPr lang="en-US" altLang="zh-TW" dirty="0"/>
              <a:t> </a:t>
            </a:r>
            <a:r>
              <a:rPr lang="zh-TW" altLang="en-US" dirty="0"/>
              <a:t>的核心，運行在像 </a:t>
            </a:r>
            <a:r>
              <a:rPr lang="en-US" altLang="zh-TW" dirty="0"/>
              <a:t>Pixhawk </a:t>
            </a:r>
            <a:r>
              <a:rPr lang="zh-TW" altLang="en-US" dirty="0"/>
              <a:t>這樣的硬體上。</a:t>
            </a:r>
            <a:r>
              <a:rPr lang="en-US" altLang="zh-TW" dirty="0" err="1"/>
              <a:t>ArduPilot</a:t>
            </a:r>
            <a:r>
              <a:rPr lang="en-US" altLang="zh-TW" dirty="0"/>
              <a:t> </a:t>
            </a:r>
            <a:r>
              <a:rPr lang="zh-TW" altLang="en-US" dirty="0"/>
              <a:t>內部有自己的訊息系統，但對於外部通訊，它主要依賴於 </a:t>
            </a:r>
            <a:r>
              <a:rPr lang="en-US" altLang="zh-TW" b="1" dirty="0" err="1"/>
              <a:t>MAVLink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 err="1"/>
              <a:t>MAVLink</a:t>
            </a:r>
            <a:r>
              <a:rPr lang="zh-TW" altLang="en-US" b="1" dirty="0"/>
              <a:t>（</a:t>
            </a:r>
            <a:r>
              <a:rPr lang="en-US" altLang="zh-TW" b="1" dirty="0"/>
              <a:t>client</a:t>
            </a:r>
            <a:r>
              <a:rPr lang="zh-TW" altLang="en-US" b="1" dirty="0"/>
              <a:t>）：</a:t>
            </a:r>
            <a:r>
              <a:rPr lang="en-US" altLang="zh-TW" dirty="0" err="1"/>
              <a:t>ArduPilot</a:t>
            </a:r>
            <a:r>
              <a:rPr lang="en-US" altLang="zh-TW" dirty="0"/>
              <a:t> </a:t>
            </a:r>
            <a:r>
              <a:rPr lang="zh-TW" altLang="en-US" dirty="0"/>
              <a:t>將內部資料封裝為 </a:t>
            </a:r>
            <a:r>
              <a:rPr lang="en-US" altLang="zh-TW" dirty="0" err="1"/>
              <a:t>MAVLink</a:t>
            </a:r>
            <a:r>
              <a:rPr lang="zh-TW" altLang="en-US" dirty="0"/>
              <a:t>，使用 </a:t>
            </a:r>
            <a:r>
              <a:rPr lang="en-US" altLang="zh-TW" dirty="0"/>
              <a:t>Serial/ UDP/ TCP </a:t>
            </a:r>
            <a:r>
              <a:rPr lang="zh-TW" altLang="en-US" dirty="0"/>
              <a:t>模組做為資料發送端（</a:t>
            </a:r>
            <a:r>
              <a:rPr lang="en-US" altLang="zh-TW" dirty="0"/>
              <a:t>PX4 </a:t>
            </a:r>
            <a:r>
              <a:rPr lang="zh-TW" altLang="en-US" dirty="0"/>
              <a:t>將 </a:t>
            </a:r>
            <a:r>
              <a:rPr lang="en-US" altLang="zh-TW" dirty="0" err="1"/>
              <a:t>uORB</a:t>
            </a:r>
            <a:r>
              <a:rPr lang="en-US" altLang="zh-TW" dirty="0"/>
              <a:t> </a:t>
            </a:r>
            <a:r>
              <a:rPr lang="zh-TW" altLang="en-US" dirty="0"/>
              <a:t>資料序列化為 </a:t>
            </a:r>
            <a:r>
              <a:rPr lang="en-US" altLang="zh-TW" dirty="0"/>
              <a:t>DDS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/>
              <a:t>ArduPilot</a:t>
            </a:r>
            <a:r>
              <a:rPr lang="zh-TW" altLang="en-US" dirty="0"/>
              <a:t>（以及其他開源自動駕駛儀）用於與地面站（</a:t>
            </a:r>
            <a:r>
              <a:rPr lang="en-US" altLang="zh-TW" dirty="0"/>
              <a:t>GCS</a:t>
            </a:r>
            <a:r>
              <a:rPr lang="zh-TW" altLang="en-US" dirty="0"/>
              <a:t>）、伴隨電腦和其他外部系統通訊的標準協定。來自感測器的資料、姿態估計、</a:t>
            </a:r>
            <a:r>
              <a:rPr lang="en-US" altLang="zh-TW" dirty="0"/>
              <a:t>GPS </a:t>
            </a:r>
            <a:r>
              <a:rPr lang="zh-TW" altLang="en-US" dirty="0"/>
              <a:t>和控制指令都封裝在 </a:t>
            </a:r>
            <a:r>
              <a:rPr lang="en-US" altLang="zh-TW" dirty="0" err="1"/>
              <a:t>MAVLink</a:t>
            </a:r>
            <a:r>
              <a:rPr lang="en-US" altLang="zh-TW" dirty="0"/>
              <a:t> </a:t>
            </a:r>
            <a:r>
              <a:rPr lang="zh-TW" altLang="en-US" dirty="0"/>
              <a:t>訊息中。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MAVROS / </a:t>
            </a:r>
            <a:r>
              <a:rPr lang="en-US" altLang="zh-TW" b="1" dirty="0" err="1"/>
              <a:t>pymavlink</a:t>
            </a:r>
            <a:r>
              <a:rPr lang="zh-TW" altLang="en-US" b="1" dirty="0"/>
              <a:t>（</a:t>
            </a:r>
            <a:r>
              <a:rPr lang="en-US" altLang="zh-TW" b="1" dirty="0"/>
              <a:t>agent</a:t>
            </a:r>
            <a:r>
              <a:rPr lang="zh-TW" altLang="en-US" b="1" dirty="0"/>
              <a:t>）：</a:t>
            </a:r>
            <a:r>
              <a:rPr lang="en-US" altLang="zh-TW" dirty="0" err="1"/>
              <a:t>ArduPilot</a:t>
            </a:r>
            <a:r>
              <a:rPr lang="zh-TW" altLang="en-US" dirty="0"/>
              <a:t> 在 </a:t>
            </a:r>
            <a:r>
              <a:rPr lang="en-US" altLang="zh-TW" dirty="0"/>
              <a:t>companion computer</a:t>
            </a:r>
            <a:r>
              <a:rPr lang="zh-TW" altLang="en-US" dirty="0"/>
              <a:t>（如 </a:t>
            </a:r>
            <a:r>
              <a:rPr lang="en-US" altLang="zh-TW" dirty="0"/>
              <a:t>Raspberry Pi</a:t>
            </a:r>
            <a:r>
              <a:rPr lang="zh-TW" altLang="en-US" dirty="0"/>
              <a:t>）使用 </a:t>
            </a:r>
            <a:r>
              <a:rPr lang="en-US" altLang="zh-TW" dirty="0"/>
              <a:t>MAVROS </a:t>
            </a:r>
            <a:r>
              <a:rPr lang="zh-TW" altLang="en-US" dirty="0"/>
              <a:t>將 </a:t>
            </a:r>
            <a:r>
              <a:rPr lang="en-US" altLang="zh-TW" dirty="0" err="1"/>
              <a:t>MAVLink</a:t>
            </a:r>
            <a:r>
              <a:rPr lang="en-US" altLang="zh-TW" dirty="0"/>
              <a:t> </a:t>
            </a:r>
            <a:r>
              <a:rPr lang="zh-TW" altLang="en-US" dirty="0"/>
              <a:t>轉 </a:t>
            </a:r>
            <a:r>
              <a:rPr lang="en-US" altLang="zh-TW" dirty="0"/>
              <a:t>ROS</a:t>
            </a:r>
            <a:r>
              <a:rPr lang="zh-TW" altLang="en-US" dirty="0"/>
              <a:t>（接收並轉為 </a:t>
            </a:r>
            <a:r>
              <a:rPr lang="en-US" altLang="zh-TW" dirty="0"/>
              <a:t>ROS </a:t>
            </a:r>
            <a:r>
              <a:rPr lang="zh-TW" altLang="en-US" dirty="0"/>
              <a:t>格式）（</a:t>
            </a:r>
            <a:r>
              <a:rPr lang="en-US" altLang="zh-TW" dirty="0"/>
              <a:t>PX4 </a:t>
            </a:r>
            <a:r>
              <a:rPr lang="zh-TW" altLang="en-US" dirty="0"/>
              <a:t>在 </a:t>
            </a:r>
            <a:r>
              <a:rPr lang="en-US" altLang="zh-TW" dirty="0"/>
              <a:t>companion</a:t>
            </a:r>
            <a:r>
              <a:rPr lang="zh-TW" altLang="en-US" dirty="0"/>
              <a:t>上解碼 </a:t>
            </a:r>
            <a:r>
              <a:rPr lang="en-US" altLang="zh-TW" dirty="0"/>
              <a:t>XRCE-DDS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 2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橋接器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轉換器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(ROS 2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Bridge / Converter)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：由於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ArduPilot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ROS 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，因此需要一個橋接器。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：這個橋接器（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叫做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ROS 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套件）訂閱來自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ArduPilot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訊息（透過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Serial port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連接）。然後，它將這些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訊息轉換為原生的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ROS 2 topics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雙向：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橋接器隨後將這些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ROS 2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訊息轉換回適當的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MAVLink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指令，並將它們發送給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ArduPilot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飛行控制器。）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ROS 2 nodes</a:t>
            </a:r>
            <a:r>
              <a:rPr lang="zh-TW" altLang="en-US" dirty="0"/>
              <a:t>：最終 </a:t>
            </a:r>
            <a:r>
              <a:rPr lang="en-US" altLang="zh-TW" dirty="0"/>
              <a:t>ROS node </a:t>
            </a:r>
            <a:r>
              <a:rPr lang="zh-TW" altLang="en-US" dirty="0"/>
              <a:t>在兩者都能接收資料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它們從 </a:t>
            </a:r>
            <a:r>
              <a:rPr lang="en-US" altLang="zh-TW" dirty="0" err="1"/>
              <a:t>ArduPilot</a:t>
            </a:r>
            <a:r>
              <a:rPr lang="zh-TW" altLang="en-US" dirty="0"/>
              <a:t>（透過 </a:t>
            </a:r>
            <a:r>
              <a:rPr lang="en-US" altLang="zh-TW" dirty="0" err="1"/>
              <a:t>MAVLink</a:t>
            </a:r>
            <a:r>
              <a:rPr lang="en-US" altLang="zh-TW" dirty="0"/>
              <a:t> </a:t>
            </a:r>
            <a:r>
              <a:rPr lang="zh-TW" altLang="en-US" dirty="0"/>
              <a:t>橋接器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Mavros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TW" altLang="en-US" dirty="0"/>
              <a:t>）接收資料或向其發送指令。包括導航演算法、電腦視覺處理或任務規劃。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7A700-6FE7-4746-A411-9CC2F694D9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6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資料來源：</a:t>
            </a:r>
            <a:endParaRPr lang="en-US" altLang="zh-TW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 err="1"/>
              <a:t>ArduPilot</a:t>
            </a:r>
            <a:r>
              <a:rPr lang="en-US" altLang="zh-TW" b="1" dirty="0"/>
              <a:t> Documentation)</a:t>
            </a:r>
            <a:r>
              <a:rPr lang="zh-TW" altLang="en-US" dirty="0"/>
              <a:t>：關於 </a:t>
            </a:r>
            <a:r>
              <a:rPr lang="en-US" altLang="zh-TW" dirty="0" err="1"/>
              <a:t>MAVLink</a:t>
            </a:r>
            <a:r>
              <a:rPr lang="en-US" altLang="zh-TW" dirty="0"/>
              <a:t> </a:t>
            </a:r>
            <a:r>
              <a:rPr lang="zh-TW" altLang="en-US" dirty="0"/>
              <a:t>協定、內部架構、不同硬體設定、以及如何與伴隨電腦（</a:t>
            </a:r>
            <a:r>
              <a:rPr lang="en-US" altLang="zh-TW" dirty="0"/>
              <a:t>companion computer</a:t>
            </a:r>
            <a:r>
              <a:rPr lang="zh-TW" altLang="en-US" dirty="0"/>
              <a:t>）整合的指南。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官方資料：</a:t>
            </a:r>
            <a:r>
              <a:rPr lang="zh-TW" altLang="en-US" dirty="0"/>
              <a:t>搜尋 </a:t>
            </a:r>
            <a:r>
              <a:rPr lang="en-US" altLang="zh-TW" dirty="0"/>
              <a:t>"</a:t>
            </a:r>
            <a:r>
              <a:rPr lang="en-US" altLang="zh-TW" dirty="0" err="1"/>
              <a:t>MAVLink</a:t>
            </a:r>
            <a:r>
              <a:rPr lang="en-US" altLang="zh-TW" dirty="0"/>
              <a:t>" </a:t>
            </a:r>
            <a:r>
              <a:rPr lang="zh-TW" altLang="en-US" dirty="0"/>
              <a:t>來找到相關的協定規範、訊息定義和使用範例。</a:t>
            </a:r>
            <a:r>
              <a:rPr lang="en-US" altLang="zh-TW" dirty="0" err="1"/>
              <a:t>MAVLink</a:t>
            </a:r>
            <a:r>
              <a:rPr lang="en-US" altLang="zh-TW" dirty="0"/>
              <a:t> </a:t>
            </a:r>
            <a:r>
              <a:rPr lang="zh-TW" altLang="en-US" dirty="0"/>
              <a:t>的官方網站也是一個很好的參考。</a:t>
            </a:r>
            <a:endParaRPr lang="en-US" altLang="zh-TW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 err="1"/>
              <a:t>ArduPilot</a:t>
            </a:r>
            <a:r>
              <a:rPr lang="en-US" altLang="zh-TW" b="1" dirty="0"/>
              <a:t> </a:t>
            </a:r>
            <a:r>
              <a:rPr lang="zh-TW" altLang="en-US" b="1" dirty="0"/>
              <a:t>論壇 </a:t>
            </a:r>
            <a:r>
              <a:rPr lang="en-US" altLang="zh-TW" b="1" dirty="0"/>
              <a:t>(</a:t>
            </a:r>
            <a:r>
              <a:rPr lang="en-US" altLang="zh-TW" b="1" dirty="0" err="1"/>
              <a:t>ArduPilot</a:t>
            </a:r>
            <a:r>
              <a:rPr lang="en-US" altLang="zh-TW" b="1" dirty="0"/>
              <a:t> Discussion Forum)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2 Documentation</a:t>
            </a:r>
            <a:r>
              <a:rPr lang="zh-TW" altLang="en-US" dirty="0"/>
              <a:t>：了解 </a:t>
            </a:r>
            <a:r>
              <a:rPr lang="en-US" altLang="zh-TW" dirty="0"/>
              <a:t>ROS 2 </a:t>
            </a:r>
            <a:r>
              <a:rPr lang="zh-TW" altLang="en-US" dirty="0"/>
              <a:t>的基本概念、</a:t>
            </a:r>
            <a:r>
              <a:rPr lang="en-US" altLang="zh-TW" dirty="0"/>
              <a:t>DDS </a:t>
            </a:r>
            <a:r>
              <a:rPr lang="zh-TW" altLang="en-US" dirty="0"/>
              <a:t>作為其底層通訊、以及如何開發 </a:t>
            </a:r>
            <a:r>
              <a:rPr lang="en-US" altLang="zh-TW" dirty="0"/>
              <a:t>ROS 2 </a:t>
            </a:r>
            <a:r>
              <a:rPr lang="zh-TW" altLang="en-US" dirty="0"/>
              <a:t>節點都可以在這裡找到。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7A700-6FE7-4746-A411-9CC2F694D90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6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ArduPilot</a:t>
            </a:r>
            <a:r>
              <a:rPr lang="en-US" altLang="zh-TW" b="1" dirty="0"/>
              <a:t> + </a:t>
            </a:r>
            <a:r>
              <a:rPr lang="en-US" altLang="zh-TW" b="1" dirty="0" err="1"/>
              <a:t>MAVLink</a:t>
            </a:r>
            <a:r>
              <a:rPr lang="en-US" altLang="zh-TW" b="1" dirty="0"/>
              <a:t> + MAVROS (ROS 1 vs. ROS 2) </a:t>
            </a:r>
            <a:r>
              <a:rPr lang="zh-TW" altLang="en-US" b="1" dirty="0"/>
              <a:t>的 成本</a:t>
            </a:r>
            <a:r>
              <a:rPr lang="en-US" altLang="zh-TW" b="1" dirty="0"/>
              <a:t>(Cost)</a:t>
            </a:r>
            <a:r>
              <a:rPr lang="zh-TW" altLang="en-US" b="1" dirty="0"/>
              <a:t> 比較：</a:t>
            </a:r>
            <a:endParaRPr lang="en-US" altLang="zh-TW" b="1" dirty="0"/>
          </a:p>
          <a:p>
            <a:r>
              <a:rPr lang="en-US" altLang="zh-TW" b="1" dirty="0"/>
              <a:t>Time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</a:t>
            </a:r>
            <a:r>
              <a:rPr lang="zh-TW" altLang="en-US" b="1" dirty="0"/>
              <a:t> </a:t>
            </a:r>
            <a:r>
              <a:rPr lang="en-US" altLang="zh-TW" b="1" dirty="0"/>
              <a:t>2 </a:t>
            </a:r>
            <a:r>
              <a:rPr lang="zh-TW" altLang="en-US" b="1" dirty="0"/>
              <a:t>相較於 </a:t>
            </a:r>
            <a:r>
              <a:rPr lang="en-US" altLang="zh-TW" b="1" dirty="0"/>
              <a:t>ROS 1</a:t>
            </a:r>
            <a:r>
              <a:rPr lang="zh-TW" altLang="en-US" b="1" dirty="0"/>
              <a:t> 降低了約 </a:t>
            </a:r>
            <a:r>
              <a:rPr lang="en-US" altLang="zh-TW" b="1" dirty="0"/>
              <a:t>25%~50% </a:t>
            </a:r>
            <a:r>
              <a:rPr lang="zh-TW" altLang="en-US" b="1" dirty="0"/>
              <a:t>。  </a:t>
            </a:r>
            <a:r>
              <a:rPr lang="en-US" altLang="zh-TW" dirty="0"/>
              <a:t>- </a:t>
            </a:r>
            <a:r>
              <a:rPr lang="zh-TW" altLang="en-US" b="1" dirty="0"/>
              <a:t>開發複雜度</a:t>
            </a:r>
            <a:r>
              <a:rPr lang="zh-TW" altLang="en-US" dirty="0"/>
              <a:t> 相對 </a:t>
            </a:r>
            <a:r>
              <a:rPr lang="en-US" altLang="zh-TW" dirty="0"/>
              <a:t>ROS 1 </a:t>
            </a:r>
            <a:r>
              <a:rPr lang="zh-TW" altLang="en-US" dirty="0"/>
              <a:t>降低，減少了開發時間。 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ROS 2 </a:t>
            </a:r>
            <a:r>
              <a:rPr lang="zh-TW" altLang="en-US" dirty="0"/>
              <a:t>在 </a:t>
            </a:r>
            <a:r>
              <a:rPr lang="zh-TW" altLang="en-US" b="1" dirty="0"/>
              <a:t>延遲和吞吐量上 </a:t>
            </a:r>
            <a:r>
              <a:rPr lang="zh-TW" altLang="en-US" dirty="0"/>
              <a:t>優於 </a:t>
            </a:r>
            <a:r>
              <a:rPr lang="en-US" altLang="zh-TW" dirty="0"/>
              <a:t>ROS 1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Development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Learning Cost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1</a:t>
            </a:r>
            <a:r>
              <a:rPr lang="zh-TW" altLang="en-US" b="1" dirty="0"/>
              <a:t>：</a:t>
            </a:r>
            <a:r>
              <a:rPr lang="en-US" altLang="zh-TW" b="1" dirty="0"/>
              <a:t>- </a:t>
            </a:r>
            <a:r>
              <a:rPr lang="zh-TW" altLang="en-US" b="1" dirty="0"/>
              <a:t>社群資源豐富：</a:t>
            </a:r>
            <a:r>
              <a:rPr lang="zh-TW" altLang="en-US" dirty="0"/>
              <a:t> </a:t>
            </a:r>
            <a:r>
              <a:rPr lang="en-US" altLang="zh-TW" dirty="0"/>
              <a:t>ROS 1 </a:t>
            </a:r>
            <a:r>
              <a:rPr lang="zh-TW" altLang="en-US" dirty="0"/>
              <a:t>和 </a:t>
            </a:r>
            <a:r>
              <a:rPr lang="en-US" altLang="zh-TW" dirty="0"/>
              <a:t>MAVROS </a:t>
            </a:r>
            <a:r>
              <a:rPr lang="zh-TW" altLang="en-US" dirty="0"/>
              <a:t>在 </a:t>
            </a:r>
            <a:r>
              <a:rPr lang="en-US" altLang="zh-TW" dirty="0"/>
              <a:t>ROS 1 </a:t>
            </a:r>
            <a:r>
              <a:rPr lang="zh-TW" altLang="en-US" dirty="0"/>
              <a:t>環境下有長期的發展和大量的社群支持，許多教程、範例和現有程式碼。</a:t>
            </a:r>
            <a:endParaRPr lang="en-US" altLang="zh-TW" dirty="0"/>
          </a:p>
          <a:p>
            <a:r>
              <a:rPr lang="zh-TW" altLang="en-US" dirty="0"/>
              <a:t>                     </a:t>
            </a:r>
            <a:r>
              <a:rPr lang="en-US" altLang="zh-TW" dirty="0"/>
              <a:t>- </a:t>
            </a:r>
            <a:r>
              <a:rPr lang="zh-TW" altLang="en-US" b="1" dirty="0"/>
              <a:t>工具鏈成熟：</a:t>
            </a:r>
            <a:r>
              <a:rPr lang="zh-TW" altLang="en-US" dirty="0"/>
              <a:t> </a:t>
            </a:r>
            <a:r>
              <a:rPr lang="en-US" altLang="zh-TW" dirty="0"/>
              <a:t>ROS 1 </a:t>
            </a:r>
            <a:r>
              <a:rPr lang="zh-TW" altLang="en-US" dirty="0"/>
              <a:t>的工具（</a:t>
            </a:r>
            <a:r>
              <a:rPr lang="en-US" altLang="zh-TW" dirty="0"/>
              <a:t>Rviz, </a:t>
            </a:r>
            <a:r>
              <a:rPr lang="en-US" altLang="zh-TW" dirty="0" err="1"/>
              <a:t>rqt</a:t>
            </a:r>
            <a:r>
              <a:rPr lang="en-US" altLang="zh-TW" dirty="0"/>
              <a:t>, </a:t>
            </a:r>
            <a:r>
              <a:rPr lang="en-US" altLang="zh-TW" dirty="0" err="1"/>
              <a:t>rosbag</a:t>
            </a:r>
            <a:r>
              <a:rPr lang="zh-TW" altLang="en-US" dirty="0"/>
              <a:t>）非常成熟穩定。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b="1" dirty="0"/>
              <a:t>學習曲線較陡峭：</a:t>
            </a:r>
            <a:r>
              <a:rPr lang="zh-TW" altLang="en-US" dirty="0"/>
              <a:t> </a:t>
            </a:r>
            <a:r>
              <a:rPr lang="en-US" altLang="zh-TW" dirty="0"/>
              <a:t>ROS 2 </a:t>
            </a:r>
            <a:r>
              <a:rPr lang="zh-TW" altLang="en-US" dirty="0"/>
              <a:t>的概念（如 </a:t>
            </a:r>
            <a:r>
              <a:rPr lang="en-US" altLang="zh-TW" dirty="0"/>
              <a:t>DDS</a:t>
            </a:r>
            <a:r>
              <a:rPr lang="zh-TW" altLang="en-US" dirty="0"/>
              <a:t>、</a:t>
            </a:r>
            <a:r>
              <a:rPr lang="en-US" altLang="zh-TW" dirty="0"/>
              <a:t>QoS</a:t>
            </a:r>
            <a:r>
              <a:rPr lang="zh-TW" altLang="en-US" dirty="0"/>
              <a:t>、</a:t>
            </a:r>
            <a:r>
              <a:rPr lang="en-US" altLang="zh-TW" dirty="0"/>
              <a:t>Component</a:t>
            </a:r>
            <a:r>
              <a:rPr lang="zh-TW" altLang="en-US" dirty="0"/>
              <a:t>）相對複雜，需要時間適應。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                     </a:t>
            </a:r>
            <a:r>
              <a:rPr lang="en-US" altLang="zh-TW" dirty="0"/>
              <a:t>- </a:t>
            </a:r>
            <a:r>
              <a:rPr lang="zh-TW" altLang="en-US" b="1" dirty="0"/>
              <a:t>工具鏈仍發展中：</a:t>
            </a:r>
            <a:r>
              <a:rPr lang="zh-TW" altLang="en-US" dirty="0"/>
              <a:t> 雖然 </a:t>
            </a:r>
            <a:r>
              <a:rPr lang="en-US" altLang="zh-TW" dirty="0"/>
              <a:t>ROS 2 </a:t>
            </a:r>
            <a:r>
              <a:rPr lang="zh-TW" altLang="en-US" dirty="0"/>
              <a:t>工具日益完善，但某些方面可能不如 </a:t>
            </a:r>
            <a:r>
              <a:rPr lang="en-US" altLang="zh-TW" dirty="0"/>
              <a:t>ROS 1 </a:t>
            </a:r>
            <a:r>
              <a:rPr lang="zh-TW" altLang="en-US" dirty="0"/>
              <a:t>便利。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zh-TW" altLang="en-US" dirty="0"/>
              <a:t>記憶體 資源占用：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1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en-US" altLang="zh-TW" dirty="0" err="1"/>
              <a:t>roscore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Python </a:t>
            </a:r>
            <a:r>
              <a:rPr lang="zh-TW" altLang="en-US" dirty="0"/>
              <a:t>節點（若使用）會增加開銷。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             - ROS 1 </a:t>
            </a:r>
            <a:r>
              <a:rPr lang="zh-TW" altLang="en-US" dirty="0"/>
              <a:t>的一些共享記憶體機制不如 </a:t>
            </a:r>
            <a:r>
              <a:rPr lang="en-US" altLang="zh-TW" dirty="0"/>
              <a:t>ROS 2 </a:t>
            </a:r>
            <a:r>
              <a:rPr lang="zh-TW" altLang="en-US" dirty="0"/>
              <a:t>優化。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2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dirty="0"/>
              <a:t>優化的 </a:t>
            </a:r>
            <a:r>
              <a:rPr lang="en-US" altLang="zh-TW" dirty="0"/>
              <a:t>C++ </a:t>
            </a:r>
            <a:r>
              <a:rPr lang="zh-TW" altLang="en-US" dirty="0"/>
              <a:t>核心，零複製通訊，更高效的記憶體管理。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             - DDS </a:t>
            </a:r>
            <a:r>
              <a:rPr lang="zh-TW" altLang="en-US" dirty="0"/>
              <a:t>的設計允許更高效的資料共享和資源重用。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CPU </a:t>
            </a:r>
            <a:r>
              <a:rPr lang="zh-TW" altLang="en-US" b="1" dirty="0"/>
              <a:t>資源占用：</a:t>
            </a:r>
            <a:r>
              <a:rPr lang="zh-TW" altLang="en-US" dirty="0"/>
              <a:t> </a:t>
            </a:r>
            <a:r>
              <a:rPr lang="en-US" altLang="zh-TW" dirty="0"/>
              <a:t>ROS 2 </a:t>
            </a:r>
            <a:r>
              <a:rPr lang="zh-TW" altLang="en-US" dirty="0"/>
              <a:t>通常比 </a:t>
            </a:r>
            <a:r>
              <a:rPr lang="en-US" altLang="zh-TW" dirty="0"/>
              <a:t>ROS 1 </a:t>
            </a:r>
            <a:r>
              <a:rPr lang="zh-TW" altLang="en-US" dirty="0"/>
              <a:t>更高效地利用 </a:t>
            </a:r>
            <a:r>
              <a:rPr lang="en-US" altLang="zh-TW" dirty="0"/>
              <a:t>CPU</a:t>
            </a:r>
            <a:r>
              <a:rPr lang="zh-TW" altLang="en-US" dirty="0"/>
              <a:t>，在處理相同負載時，</a:t>
            </a:r>
            <a:r>
              <a:rPr lang="en-US" altLang="zh-TW" dirty="0"/>
              <a:t>CPU </a:t>
            </a:r>
            <a:r>
              <a:rPr lang="zh-TW" altLang="en-US" dirty="0"/>
              <a:t>佔用可能減少 </a:t>
            </a:r>
            <a:r>
              <a:rPr lang="en-US" altLang="zh-TW" b="1" dirty="0"/>
              <a:t>20%~50%</a:t>
            </a:r>
            <a:r>
              <a:rPr lang="zh-TW" altLang="en-US" b="1" dirty="0"/>
              <a:t>，</a:t>
            </a:r>
            <a:r>
              <a:rPr lang="zh-TW" altLang="en-US" b="0" dirty="0"/>
              <a:t>能</a:t>
            </a:r>
            <a:r>
              <a:rPr lang="zh-TW" altLang="en-US" dirty="0"/>
              <a:t>消耗更少的 </a:t>
            </a:r>
            <a:r>
              <a:rPr lang="en-US" altLang="zh-TW" dirty="0"/>
              <a:t>CPU </a:t>
            </a:r>
            <a:r>
              <a:rPr lang="zh-TW" altLang="en-US" dirty="0"/>
              <a:t>資源。在伴隨電腦資源有限時尤其明顯。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1" dirty="0"/>
              <a:t>記憶體 資源占用：</a:t>
            </a:r>
            <a:r>
              <a:rPr lang="zh-TW" altLang="en-US" dirty="0"/>
              <a:t> </a:t>
            </a:r>
            <a:r>
              <a:rPr lang="en-US" altLang="zh-TW" dirty="0"/>
              <a:t>ROS 2 </a:t>
            </a:r>
            <a:r>
              <a:rPr lang="zh-TW" altLang="en-US" dirty="0"/>
              <a:t>在記憶體管理上進行了多項改進，特別是對於 </a:t>
            </a:r>
            <a:r>
              <a:rPr lang="en-US" altLang="zh-TW" dirty="0"/>
              <a:t>C++ </a:t>
            </a:r>
            <a:r>
              <a:rPr lang="zh-TW" altLang="en-US" dirty="0"/>
              <a:t>節點和底層 </a:t>
            </a:r>
            <a:r>
              <a:rPr lang="en-US" altLang="zh-TW" dirty="0"/>
              <a:t>DDS </a:t>
            </a:r>
            <a:r>
              <a:rPr lang="zh-TW" altLang="en-US" dirty="0"/>
              <a:t>的優化，使得在運行相同功能時，通常會比 </a:t>
            </a:r>
            <a:r>
              <a:rPr lang="en-US" altLang="zh-TW" dirty="0"/>
              <a:t>ROS 1 </a:t>
            </a:r>
            <a:r>
              <a:rPr lang="zh-TW" altLang="en-US" dirty="0"/>
              <a:t>佔用更少的記憶體，至少會降低 </a:t>
            </a:r>
            <a:r>
              <a:rPr lang="en-US" altLang="zh-TW" b="1" dirty="0"/>
              <a:t>10%~30%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Hardware / Maintenance Cost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1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b="1" dirty="0"/>
              <a:t>伴隨電腦需求：</a:t>
            </a:r>
            <a:r>
              <a:rPr lang="zh-TW" altLang="en-US" dirty="0"/>
              <a:t> </a:t>
            </a:r>
            <a:r>
              <a:rPr lang="en-US" altLang="zh-TW" dirty="0"/>
              <a:t>MAVROS </a:t>
            </a:r>
            <a:r>
              <a:rPr lang="zh-TW" altLang="en-US" dirty="0"/>
              <a:t>無論在 </a:t>
            </a:r>
            <a:r>
              <a:rPr lang="en-US" altLang="zh-TW" dirty="0"/>
              <a:t>ROS 1 </a:t>
            </a:r>
            <a:r>
              <a:rPr lang="zh-TW" altLang="en-US" dirty="0"/>
              <a:t>或 </a:t>
            </a:r>
            <a:r>
              <a:rPr lang="en-US" altLang="zh-TW" dirty="0"/>
              <a:t>ROS 2 </a:t>
            </a:r>
            <a:r>
              <a:rPr lang="zh-TW" altLang="en-US" dirty="0"/>
              <a:t>都需要伴隨電腦來運行，增加硬體投入和功耗。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- </a:t>
            </a:r>
            <a:r>
              <a:rPr lang="zh-TW" altLang="en-US" dirty="0"/>
              <a:t>對於較舊或資源受限的伴隨電腦，</a:t>
            </a:r>
            <a:r>
              <a:rPr lang="en-US" altLang="zh-TW" dirty="0"/>
              <a:t>ROS 1 </a:t>
            </a:r>
            <a:r>
              <a:rPr lang="zh-TW" altLang="en-US" dirty="0"/>
              <a:t>可能更輕量。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                    - ROS 1 </a:t>
            </a:r>
            <a:r>
              <a:rPr lang="zh-TW" altLang="en-US" dirty="0"/>
              <a:t>已進入維護模式，新功能開發較少，但穩定性高。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b="1" dirty="0"/>
              <a:t>伴隨電腦需求：</a:t>
            </a:r>
            <a:r>
              <a:rPr lang="zh-TW" altLang="en-US" dirty="0"/>
              <a:t> 與 </a:t>
            </a:r>
            <a:r>
              <a:rPr lang="en-US" altLang="zh-TW" dirty="0"/>
              <a:t>ROS 1 </a:t>
            </a:r>
            <a:r>
              <a:rPr lang="zh-TW" altLang="en-US" dirty="0"/>
              <a:t>類似，主要成本來自於伴隨電腦的選擇。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dirty="0"/>
              <a:t>                    </a:t>
            </a:r>
            <a:r>
              <a:rPr lang="en-US" altLang="zh-TW" dirty="0"/>
              <a:t>- ROS 2 </a:t>
            </a:r>
            <a:r>
              <a:rPr lang="zh-TW" altLang="en-US" dirty="0"/>
              <a:t>在資源管理上有所改進，但其複雜性可能需要更強大的硬體才能完全發揮。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/>
              <a:t>                    </a:t>
            </a:r>
            <a:r>
              <a:rPr lang="en-US" altLang="zh-TW" dirty="0"/>
              <a:t>- ROS 2 </a:t>
            </a:r>
            <a:r>
              <a:rPr lang="zh-TW" altLang="en-US" dirty="0"/>
              <a:t>仍在積極發展中，版本更新頻繁，可能需要更常關注版本相容性。</a:t>
            </a:r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7A700-6FE7-4746-A411-9CC2F694D90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7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CD412-D527-046D-A748-7E4A2D29A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BECCA72-EB9B-CB75-6364-5F599E56B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463A33-E2D2-6D1B-83A2-AF429B4C4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ArduPilot</a:t>
            </a:r>
            <a:r>
              <a:rPr lang="en-US" altLang="zh-TW" b="1" dirty="0"/>
              <a:t> + </a:t>
            </a:r>
            <a:r>
              <a:rPr lang="en-US" altLang="zh-TW" b="1" dirty="0" err="1"/>
              <a:t>MAVLink</a:t>
            </a:r>
            <a:r>
              <a:rPr lang="en-US" altLang="zh-TW" b="1" dirty="0"/>
              <a:t> + MAVROS (ROS 1 vs. ROS 2) </a:t>
            </a:r>
            <a:r>
              <a:rPr lang="zh-TW" altLang="en-US" b="1" dirty="0"/>
              <a:t>的 效率</a:t>
            </a:r>
            <a:r>
              <a:rPr lang="en-US" altLang="zh-TW" b="1" dirty="0"/>
              <a:t>(Efficiency) </a:t>
            </a:r>
            <a:r>
              <a:rPr lang="zh-TW" altLang="en-US" b="1" dirty="0"/>
              <a:t>比較：</a:t>
            </a:r>
            <a:endParaRPr lang="en-US" altLang="zh-TW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Communication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bandwidth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1</a:t>
            </a:r>
            <a:r>
              <a:rPr lang="zh-TW" altLang="en-US" b="1" dirty="0"/>
              <a:t>：</a:t>
            </a:r>
            <a:r>
              <a:rPr lang="en-US" altLang="zh-TW" dirty="0"/>
              <a:t>- ROS 1 </a:t>
            </a:r>
            <a:r>
              <a:rPr lang="zh-TW" altLang="en-US" dirty="0"/>
              <a:t>內部通訊（</a:t>
            </a:r>
            <a:r>
              <a:rPr lang="en-US" altLang="zh-TW" dirty="0"/>
              <a:t>TCPROS</a:t>
            </a:r>
            <a:r>
              <a:rPr lang="zh-TW" altLang="en-US" dirty="0"/>
              <a:t>）存在較高延遲，尤其對於大量小訊息。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- </a:t>
            </a:r>
            <a:r>
              <a:rPr lang="zh-TW" altLang="en-US" dirty="0"/>
              <a:t>單點故障風險：</a:t>
            </a:r>
            <a:r>
              <a:rPr lang="en-US" altLang="zh-TW" dirty="0"/>
              <a:t>Master </a:t>
            </a:r>
            <a:r>
              <a:rPr lang="zh-TW" altLang="en-US" dirty="0"/>
              <a:t>故障可能導致整個系統癱瘓。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en-US" altLang="zh-TW" b="1" dirty="0"/>
              <a:t>DDS </a:t>
            </a:r>
            <a:r>
              <a:rPr lang="zh-TW" altLang="en-US" b="1" dirty="0"/>
              <a:t>優勢：</a:t>
            </a:r>
            <a:r>
              <a:rPr lang="zh-TW" altLang="en-US" dirty="0"/>
              <a:t> </a:t>
            </a:r>
            <a:r>
              <a:rPr lang="en-US" altLang="zh-TW" dirty="0"/>
              <a:t>ROS 2 </a:t>
            </a:r>
            <a:r>
              <a:rPr lang="zh-TW" altLang="en-US" dirty="0"/>
              <a:t>使用 </a:t>
            </a:r>
            <a:r>
              <a:rPr lang="en-US" altLang="zh-TW" dirty="0"/>
              <a:t>DDS </a:t>
            </a:r>
            <a:r>
              <a:rPr lang="zh-TW" altLang="en-US" dirty="0"/>
              <a:t>作為底層，專為實時、高吞吐量通訊設計。。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dirty="0"/>
              <a:t>                    </a:t>
            </a:r>
            <a:r>
              <a:rPr lang="en-US" altLang="zh-TW" dirty="0"/>
              <a:t>- </a:t>
            </a:r>
            <a:r>
              <a:rPr lang="zh-TW" altLang="en-US" b="1" dirty="0"/>
              <a:t>實時性：</a:t>
            </a:r>
            <a:r>
              <a:rPr lang="zh-TW" altLang="en-US" dirty="0"/>
              <a:t> </a:t>
            </a:r>
            <a:r>
              <a:rPr lang="en-US" altLang="zh-TW" dirty="0"/>
              <a:t>DDS </a:t>
            </a:r>
            <a:r>
              <a:rPr lang="zh-TW" altLang="en-US" dirty="0"/>
              <a:t>提供豐富的 </a:t>
            </a:r>
            <a:r>
              <a:rPr lang="en-US" altLang="zh-TW" dirty="0"/>
              <a:t>QoS (</a:t>
            </a:r>
            <a:r>
              <a:rPr lang="zh-TW" altLang="en-US" dirty="0"/>
              <a:t>服務質量</a:t>
            </a:r>
            <a:r>
              <a:rPr lang="en-US" altLang="zh-TW" dirty="0"/>
              <a:t>) </a:t>
            </a:r>
            <a:r>
              <a:rPr lang="zh-TW" altLang="en-US" dirty="0"/>
              <a:t>設定，可優化通訊的實時性和可靠性。</a:t>
            </a:r>
            <a:endParaRPr lang="en-US" altLang="zh-TW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            - </a:t>
            </a:r>
            <a:r>
              <a:rPr lang="zh-TW" altLang="en-US" b="1" dirty="0"/>
              <a:t>去中心化：</a:t>
            </a:r>
            <a:r>
              <a:rPr lang="zh-TW" altLang="en-US" dirty="0"/>
              <a:t> 無 </a:t>
            </a:r>
            <a:r>
              <a:rPr lang="en-US" altLang="zh-TW" dirty="0"/>
              <a:t>Master </a:t>
            </a:r>
            <a:r>
              <a:rPr lang="zh-TW" altLang="en-US" dirty="0"/>
              <a:t>節點，提高了系統的穩健性。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dirty="0"/>
              <a:t>量化輔助：</a:t>
            </a:r>
            <a:endParaRPr lang="en-US" altLang="zh-TW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b="1" dirty="0"/>
              <a:t>延遲降低：</a:t>
            </a:r>
            <a:r>
              <a:rPr lang="zh-TW" altLang="en-US" dirty="0"/>
              <a:t> </a:t>
            </a:r>
            <a:r>
              <a:rPr lang="en-US" altLang="zh-TW" dirty="0"/>
              <a:t>ROS 2 </a:t>
            </a:r>
            <a:r>
              <a:rPr lang="zh-TW" altLang="en-US" dirty="0"/>
              <a:t>因 </a:t>
            </a:r>
            <a:r>
              <a:rPr lang="en-US" altLang="zh-TW" dirty="0"/>
              <a:t>DDS </a:t>
            </a:r>
            <a:r>
              <a:rPr lang="zh-TW" altLang="en-US" dirty="0"/>
              <a:t>底層通訊的優化，其核心通訊延遲比 </a:t>
            </a:r>
            <a:r>
              <a:rPr lang="en-US" altLang="zh-TW" dirty="0"/>
              <a:t>ROS 1 </a:t>
            </a:r>
            <a:r>
              <a:rPr lang="zh-TW" altLang="en-US" dirty="0"/>
              <a:t>低 </a:t>
            </a:r>
            <a:r>
              <a:rPr lang="en-US" altLang="zh-TW" b="1" dirty="0"/>
              <a:t>5~10 </a:t>
            </a:r>
            <a:r>
              <a:rPr lang="zh-TW" altLang="en-US" b="1" dirty="0"/>
              <a:t>倍</a:t>
            </a:r>
            <a:r>
              <a:rPr lang="zh-TW" altLang="en-US" dirty="0"/>
              <a:t>。在 </a:t>
            </a:r>
            <a:r>
              <a:rPr lang="en-US" altLang="zh-TW" dirty="0"/>
              <a:t>MAVROS </a:t>
            </a:r>
            <a:r>
              <a:rPr lang="zh-TW" altLang="en-US" dirty="0"/>
              <a:t>橋接層，這個優勢仍能部分體現，實際系統延遲可降低 </a:t>
            </a:r>
            <a:r>
              <a:rPr lang="zh-TW" altLang="en-US" b="1" dirty="0"/>
              <a:t>數毫秒</a:t>
            </a:r>
            <a:r>
              <a:rPr lang="zh-TW" altLang="en-US" dirty="0"/>
              <a:t> 到 </a:t>
            </a:r>
            <a:r>
              <a:rPr lang="zh-TW" altLang="en-US" b="1" dirty="0"/>
              <a:t>數十毫秒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Developer &amp; Workflow &amp; Efficiency</a:t>
            </a:r>
            <a:r>
              <a:rPr lang="zh-TW" altLang="en-US" dirty="0"/>
              <a:t>：</a:t>
            </a:r>
            <a:endParaRPr lang="en-US" altLang="zh-TW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 1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dirty="0"/>
              <a:t>完善的工具和生態系統，易於快速原型開發和調試。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             - </a:t>
            </a:r>
            <a:r>
              <a:rPr lang="zh-TW" altLang="en-US" dirty="0"/>
              <a:t>許多開源的 </a:t>
            </a:r>
            <a:r>
              <a:rPr lang="en-US" altLang="zh-TW" dirty="0"/>
              <a:t>ROS 1 </a:t>
            </a:r>
            <a:r>
              <a:rPr lang="zh-TW" altLang="en-US" dirty="0"/>
              <a:t>程式碼庫可直接復用。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b="1" dirty="0"/>
              <a:t>ROS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dirty="0"/>
              <a:t>早期版本工具不如 </a:t>
            </a:r>
            <a:r>
              <a:rPr lang="en-US" altLang="zh-TW" dirty="0"/>
              <a:t>ROS 1 </a:t>
            </a:r>
            <a:r>
              <a:rPr lang="zh-TW" altLang="en-US" dirty="0"/>
              <a:t>成熟，但隨著發展，</a:t>
            </a:r>
            <a:r>
              <a:rPr lang="en-US" altLang="zh-TW" dirty="0"/>
              <a:t>ROS 2 </a:t>
            </a:r>
            <a:r>
              <a:rPr lang="zh-TW" altLang="en-US" dirty="0"/>
              <a:t>工具鏈日益完善。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/>
              <a:t>                     </a:t>
            </a:r>
            <a:r>
              <a:rPr lang="en-US" altLang="zh-TW" dirty="0"/>
              <a:t>- </a:t>
            </a:r>
            <a:r>
              <a:rPr lang="zh-TW" altLang="en-US" dirty="0"/>
              <a:t>新的 </a:t>
            </a:r>
            <a:r>
              <a:rPr lang="en-US" altLang="zh-TW" dirty="0"/>
              <a:t>API </a:t>
            </a:r>
            <a:r>
              <a:rPr lang="zh-TW" altLang="en-US" dirty="0"/>
              <a:t>和設計模式需要學習。</a:t>
            </a:r>
            <a:r>
              <a:rPr lang="en-US" altLang="zh-TW" dirty="0"/>
              <a:t>Efficiency)-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             - ROS 2 </a:t>
            </a:r>
            <a:r>
              <a:rPr lang="zh-TW" altLang="en-US" dirty="0"/>
              <a:t>跨平台性更好，可以在更多嵌入式和即時作業系統上部署。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Scalability</a:t>
            </a:r>
            <a:r>
              <a:rPr lang="zh-TW" altLang="en-US" dirty="0"/>
              <a:t>：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/>
              <a:t>ROS 1</a:t>
            </a:r>
            <a:r>
              <a:rPr lang="zh-TW" altLang="en-US" b="1" dirty="0"/>
              <a:t>：</a:t>
            </a:r>
            <a:r>
              <a:rPr lang="en-US" altLang="zh-TW" dirty="0"/>
              <a:t>-Master-Slave </a:t>
            </a:r>
            <a:r>
              <a:rPr lang="zh-TW" altLang="en-US" dirty="0"/>
              <a:t>架構在大規模、分佈式系統中可能遇到瓶頸。  </a:t>
            </a:r>
            <a:r>
              <a:rPr lang="en-US" altLang="zh-TW" dirty="0"/>
              <a:t>- </a:t>
            </a:r>
            <a:r>
              <a:rPr lang="zh-TW" altLang="en-US" dirty="0"/>
              <a:t>難以在異構環境中無縫集成。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/>
              <a:t>ROS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：</a:t>
            </a:r>
            <a:r>
              <a:rPr lang="en-US" altLang="zh-TW" dirty="0"/>
              <a:t>- </a:t>
            </a:r>
            <a:r>
              <a:rPr lang="zh-TW" altLang="en-US" b="1" dirty="0"/>
              <a:t>分佈式架構：</a:t>
            </a:r>
            <a:r>
              <a:rPr lang="zh-TW" altLang="en-US" dirty="0"/>
              <a:t> </a:t>
            </a:r>
            <a:r>
              <a:rPr lang="en-US" altLang="zh-TW" dirty="0"/>
              <a:t>DDS </a:t>
            </a:r>
            <a:r>
              <a:rPr lang="zh-TW" altLang="en-US" dirty="0"/>
              <a:t>天生支持分佈式系統和異構網路，更適合多機器人協作或複雜的感測器網路。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               - </a:t>
            </a:r>
            <a:r>
              <a:rPr lang="zh-TW" altLang="en-US" dirty="0"/>
              <a:t>可靈活集成不同硬體和軟體平台。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dirty="0"/>
              <a:t>數據來源：</a:t>
            </a:r>
            <a:endParaRPr lang="en-US" altLang="zh-TW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ROS </a:t>
            </a:r>
            <a:r>
              <a:rPr lang="zh-TW" altLang="en-US" dirty="0"/>
              <a:t>官方文檔與性能報告：</a:t>
            </a:r>
            <a:r>
              <a:rPr lang="en-US" altLang="zh-TW" dirty="0"/>
              <a:t>https://design.ros2.org/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9CC7A0-64F1-FF06-7D11-33F4C1CD7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7A700-6FE7-4746-A411-9CC2F694D90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0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（藍色底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34B"/>
              </a:gs>
              <a:gs pos="76000">
                <a:schemeClr val="accent1">
                  <a:shade val="67500"/>
                  <a:satMod val="115000"/>
                </a:schemeClr>
              </a:gs>
              <a:gs pos="100000">
                <a:srgbClr val="3883C8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1544" y="2970000"/>
            <a:ext cx="7632848" cy="612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51584" y="3556800"/>
            <a:ext cx="7272808" cy="60539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CCFFFF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623392" y="3501007"/>
            <a:ext cx="10238407" cy="36000"/>
          </a:xfrm>
          <a:prstGeom prst="rect">
            <a:avLst/>
          </a:prstGeom>
          <a:gradFill flip="none" rotWithShape="1">
            <a:gsLst>
              <a:gs pos="0">
                <a:srgbClr val="3868A1"/>
              </a:gs>
              <a:gs pos="22000">
                <a:schemeClr val="accent1">
                  <a:lumMod val="0"/>
                  <a:lumOff val="100000"/>
                </a:schemeClr>
              </a:gs>
              <a:gs pos="8000">
                <a:srgbClr val="37669D"/>
              </a:gs>
              <a:gs pos="100000">
                <a:srgbClr val="26496E"/>
              </a:gs>
              <a:gs pos="75000">
                <a:srgbClr val="2F598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0" y="6669360"/>
            <a:ext cx="12192000" cy="138164"/>
          </a:xfrm>
          <a:prstGeom prst="rect">
            <a:avLst/>
          </a:prstGeom>
          <a:gradFill flip="none" rotWithShape="1">
            <a:gsLst>
              <a:gs pos="0">
                <a:srgbClr val="264A6F"/>
              </a:gs>
              <a:gs pos="46000">
                <a:srgbClr val="14283C"/>
              </a:gs>
              <a:gs pos="19000">
                <a:srgbClr val="538DBD"/>
              </a:gs>
              <a:gs pos="9000">
                <a:srgbClr val="5188B9"/>
              </a:gs>
              <a:gs pos="14000">
                <a:srgbClr val="55D5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08" y="6694181"/>
            <a:ext cx="559585" cy="88522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693442"/>
            <a:ext cx="4638699" cy="9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08" y="6694181"/>
            <a:ext cx="559585" cy="8852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669360"/>
            <a:ext cx="12192000" cy="188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12000">
                <a:srgbClr val="55D5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 userDrawn="1"/>
        </p:nvCxnSpPr>
        <p:spPr>
          <a:xfrm>
            <a:off x="2309739" y="6723376"/>
            <a:ext cx="0" cy="90000"/>
          </a:xfrm>
          <a:prstGeom prst="line">
            <a:avLst/>
          </a:prstGeom>
          <a:ln w="19050">
            <a:solidFill>
              <a:srgbClr val="69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 userDrawn="1"/>
        </p:nvSpPr>
        <p:spPr>
          <a:xfrm>
            <a:off x="9629186" y="6670807"/>
            <a:ext cx="2497900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PEGATRON CONFIDENTIAL</a:t>
            </a:r>
          </a:p>
        </p:txBody>
      </p:sp>
      <p:sp>
        <p:nvSpPr>
          <p:cNvPr id="18" name="圓角矩形 17"/>
          <p:cNvSpPr/>
          <p:nvPr userDrawn="1"/>
        </p:nvSpPr>
        <p:spPr>
          <a:xfrm>
            <a:off x="844245" y="6686979"/>
            <a:ext cx="963048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Tim Chien</a:t>
            </a:r>
          </a:p>
        </p:txBody>
      </p:sp>
      <p:sp>
        <p:nvSpPr>
          <p:cNvPr id="19" name="圓角矩形 18"/>
          <p:cNvSpPr/>
          <p:nvPr userDrawn="1"/>
        </p:nvSpPr>
        <p:spPr>
          <a:xfrm>
            <a:off x="2351584" y="6683868"/>
            <a:ext cx="2064380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BU6</a:t>
            </a:r>
            <a:r>
              <a:rPr lang="en-US" altLang="zh-TW" sz="1100" baseline="0" dirty="0" smtClean="0">
                <a:latin typeface="Copperplate Gothic Bold" panose="020E0705020206020404" pitchFamily="34" charset="0"/>
              </a:rPr>
              <a:t> | RD1 | Dep3 | Sec2</a:t>
            </a:r>
            <a:endParaRPr lang="en-US" altLang="zh-TW" sz="1100" dirty="0" smtClean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3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（白色底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91544" y="2970000"/>
            <a:ext cx="7632848" cy="612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51584" y="3556800"/>
            <a:ext cx="7272808" cy="60539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36" name="矩形 35"/>
          <p:cNvSpPr/>
          <p:nvPr userDrawn="1"/>
        </p:nvSpPr>
        <p:spPr>
          <a:xfrm>
            <a:off x="0" y="6669360"/>
            <a:ext cx="12192000" cy="138164"/>
          </a:xfrm>
          <a:prstGeom prst="rect">
            <a:avLst/>
          </a:prstGeom>
          <a:gradFill flip="none" rotWithShape="1">
            <a:gsLst>
              <a:gs pos="0">
                <a:srgbClr val="264A6F"/>
              </a:gs>
              <a:gs pos="46000">
                <a:srgbClr val="14283C"/>
              </a:gs>
              <a:gs pos="19000">
                <a:srgbClr val="538DBD"/>
              </a:gs>
              <a:gs pos="9000">
                <a:srgbClr val="5188B9"/>
              </a:gs>
              <a:gs pos="14000">
                <a:srgbClr val="55D5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08" y="6694181"/>
            <a:ext cx="559585" cy="8852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08" y="6694181"/>
            <a:ext cx="559585" cy="8852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669360"/>
            <a:ext cx="12192000" cy="188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12000">
                <a:srgbClr val="55D5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39416" y="3501006"/>
            <a:ext cx="11017224" cy="3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7000">
                <a:schemeClr val="accent1">
                  <a:lumMod val="0"/>
                  <a:lumOff val="100000"/>
                </a:schemeClr>
              </a:gs>
              <a:gs pos="11000">
                <a:srgbClr val="E4E9ED"/>
              </a:gs>
              <a:gs pos="22000">
                <a:srgbClr val="2B4D71"/>
              </a:gs>
              <a:gs pos="99083">
                <a:schemeClr val="bg1"/>
              </a:gs>
              <a:gs pos="35000">
                <a:srgbClr val="26496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 userDrawn="1"/>
        </p:nvCxnSpPr>
        <p:spPr>
          <a:xfrm>
            <a:off x="2309739" y="6723376"/>
            <a:ext cx="0" cy="90000"/>
          </a:xfrm>
          <a:prstGeom prst="line">
            <a:avLst/>
          </a:prstGeom>
          <a:ln w="19050">
            <a:solidFill>
              <a:srgbClr val="69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 userDrawn="1"/>
        </p:nvSpPr>
        <p:spPr>
          <a:xfrm>
            <a:off x="9629186" y="6670807"/>
            <a:ext cx="2497900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PEGATRON CONFIDENTIAL</a:t>
            </a:r>
          </a:p>
        </p:txBody>
      </p:sp>
      <p:sp>
        <p:nvSpPr>
          <p:cNvPr id="22" name="圓角矩形 21"/>
          <p:cNvSpPr/>
          <p:nvPr userDrawn="1"/>
        </p:nvSpPr>
        <p:spPr>
          <a:xfrm>
            <a:off x="844245" y="6686979"/>
            <a:ext cx="963048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Tim Chien</a:t>
            </a:r>
          </a:p>
        </p:txBody>
      </p:sp>
      <p:sp>
        <p:nvSpPr>
          <p:cNvPr id="23" name="圓角矩形 22"/>
          <p:cNvSpPr/>
          <p:nvPr userDrawn="1"/>
        </p:nvSpPr>
        <p:spPr>
          <a:xfrm>
            <a:off x="2351584" y="6683868"/>
            <a:ext cx="2064380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BU6</a:t>
            </a:r>
            <a:r>
              <a:rPr lang="en-US" altLang="zh-TW" sz="1100" baseline="0" dirty="0" smtClean="0">
                <a:latin typeface="Copperplate Gothic Bold" panose="020E0705020206020404" pitchFamily="34" charset="0"/>
              </a:rPr>
              <a:t> | RD1 | Dep3 | Sec2</a:t>
            </a:r>
            <a:endParaRPr lang="en-US" altLang="zh-TW" sz="1100" dirty="0" smtClean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7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條列式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11132"/>
            <a:ext cx="12192000" cy="28800"/>
          </a:xfrm>
          <a:prstGeom prst="rect">
            <a:avLst/>
          </a:prstGeom>
          <a:gradFill flip="none" rotWithShape="1">
            <a:gsLst>
              <a:gs pos="33000">
                <a:schemeClr val="tx2">
                  <a:lumMod val="60000"/>
                  <a:lumOff val="40000"/>
                </a:schemeClr>
              </a:gs>
              <a:gs pos="3000">
                <a:schemeClr val="tx2">
                  <a:lumMod val="60000"/>
                  <a:lumOff val="40000"/>
                </a:schemeClr>
              </a:gs>
              <a:gs pos="10000">
                <a:srgbClr val="CCFF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29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15DF-7B3C-B189-732A-6013407D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B0EDF-909D-F93C-B409-E52FCA26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ED1CD-095E-2760-544F-91CD25BC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2053-321B-4DA2-A89E-0B996A540DAA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06467-E61A-BCDE-DF5A-7D546C6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5DA77-1F13-9E6F-3ECE-27FEEFB5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C0DC-40AC-4073-85C0-E7A07728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4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169DC-25A4-F2A1-4C87-BD9CCDA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4D846-0225-045E-2648-C0DFCAE81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6F1B33-CE06-59C1-330E-81950020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019E1C-6EB5-5689-852C-1C2536D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2053-321B-4DA2-A89E-0B996A540DAA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E04419-67F9-DFAA-01A4-F8B80753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64B00B-3429-474C-1BEA-1488BA80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C0DC-40AC-4073-85C0-E7A07728D8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0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66712" y="31238"/>
            <a:ext cx="11525288" cy="5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7408" y="908720"/>
            <a:ext cx="10814992" cy="521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451780"/>
            <a:ext cx="2880000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56000" y="6451780"/>
            <a:ext cx="2880000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12000" y="6451780"/>
            <a:ext cx="2880000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3A9BE3AC-89CD-4AC8-99A1-EB0E93566D2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608" y="6694181"/>
            <a:ext cx="559585" cy="88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12000">
                <a:srgbClr val="55D5F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 userDrawn="1"/>
        </p:nvCxnSpPr>
        <p:spPr>
          <a:xfrm>
            <a:off x="2309739" y="6723376"/>
            <a:ext cx="0" cy="90000"/>
          </a:xfrm>
          <a:prstGeom prst="line">
            <a:avLst/>
          </a:prstGeom>
          <a:ln w="19050">
            <a:solidFill>
              <a:srgbClr val="69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 userDrawn="1"/>
        </p:nvSpPr>
        <p:spPr>
          <a:xfrm>
            <a:off x="9629186" y="6670807"/>
            <a:ext cx="2497900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PEGATRON CONFIDENTIAL</a:t>
            </a:r>
          </a:p>
        </p:txBody>
      </p:sp>
      <p:sp>
        <p:nvSpPr>
          <p:cNvPr id="18" name="圓角矩形 17"/>
          <p:cNvSpPr/>
          <p:nvPr userDrawn="1"/>
        </p:nvSpPr>
        <p:spPr>
          <a:xfrm>
            <a:off x="844245" y="6686979"/>
            <a:ext cx="963048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Tim Chien</a:t>
            </a:r>
          </a:p>
        </p:txBody>
      </p:sp>
      <p:sp>
        <p:nvSpPr>
          <p:cNvPr id="19" name="圓角矩形 18"/>
          <p:cNvSpPr/>
          <p:nvPr userDrawn="1"/>
        </p:nvSpPr>
        <p:spPr>
          <a:xfrm>
            <a:off x="2351584" y="6683868"/>
            <a:ext cx="2064380" cy="1730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Copperplate Gothic Bold" panose="020E0705020206020404" pitchFamily="34" charset="0"/>
              </a:rPr>
              <a:t>BU6</a:t>
            </a:r>
            <a:r>
              <a:rPr lang="en-US" altLang="zh-TW" sz="1100" baseline="0" dirty="0" smtClean="0">
                <a:latin typeface="Copperplate Gothic Bold" panose="020E0705020206020404" pitchFamily="34" charset="0"/>
              </a:rPr>
              <a:t> | RD1 | Dep3 | Sec2</a:t>
            </a:r>
            <a:endParaRPr lang="en-US" altLang="zh-TW" sz="1100" dirty="0" smtClean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22" r:id="rId3"/>
    <p:sldLayoutId id="2147484323" r:id="rId4"/>
    <p:sldLayoutId id="214748432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ardupilot/" TargetMode="External"/><Relationship Id="rId7" Type="http://schemas.openxmlformats.org/officeDocument/2006/relationships/hyperlink" Target="https://design.ros2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ros.org/en/humble/" TargetMode="External"/><Relationship Id="rId5" Type="http://schemas.openxmlformats.org/officeDocument/2006/relationships/hyperlink" Target="https://discuss.ardupilot.org/" TargetMode="External"/><Relationship Id="rId4" Type="http://schemas.openxmlformats.org/officeDocument/2006/relationships/hyperlink" Target="https://mavlink.io/e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0" y="1870867"/>
            <a:ext cx="12192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228600" rIns="457200" bIns="228600" anchor="b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dirty="0" smtClean="0">
                <a:solidFill>
                  <a:srgbClr val="0070C0"/>
                </a:solidFill>
                <a:ea typeface="ヒラギノ角ゴ ProN W3" panose="020B0300000000000000" pitchFamily="-84" charset="-128"/>
              </a:rPr>
              <a:t>[PEGA] A Plus Drone </a:t>
            </a:r>
            <a:r>
              <a:rPr kumimoji="0"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N W3" panose="020B0300000000000000" pitchFamily="-84" charset="-128"/>
              </a:rPr>
              <a:t>|</a:t>
            </a:r>
            <a:r>
              <a:rPr kumimoji="0" lang="en-US" altLang="zh-TW" sz="2400" dirty="0" smtClean="0">
                <a:solidFill>
                  <a:srgbClr val="0070C0"/>
                </a:solidFill>
                <a:ea typeface="ヒラギノ角ゴ ProN W3" panose="020B0300000000000000" pitchFamily="-84" charset="-128"/>
              </a:rPr>
              <a:t> </a:t>
            </a:r>
            <a:r>
              <a:rPr kumimoji="0" lang="en-US" altLang="zh-TW" sz="2400" b="1" dirty="0" smtClean="0">
                <a:ea typeface="ヒラギノ角ゴ ProN W3" panose="020B0300000000000000" pitchFamily="-84" charset="-128"/>
              </a:rPr>
              <a:t>Readiness:</a:t>
            </a:r>
            <a:r>
              <a:rPr kumimoji="0" lang="en-US" altLang="zh-TW" sz="2400" dirty="0" smtClean="0">
                <a:solidFill>
                  <a:srgbClr val="0070C0"/>
                </a:solidFill>
                <a:ea typeface="ヒラギノ角ゴ ProN W3" panose="020B0300000000000000" pitchFamily="-84" charset="-128"/>
              </a:rPr>
              <a:t> </a:t>
            </a:r>
            <a:r>
              <a:rPr kumimoji="0" lang="en-US" altLang="zh-TW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N W3" panose="020B0300000000000000" pitchFamily="-84" charset="-128"/>
              </a:rPr>
              <a:t>ArduPilot</a:t>
            </a:r>
            <a:r>
              <a:rPr kumimoji="0"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N W3" panose="020B0300000000000000" pitchFamily="-84" charset="-128"/>
              </a:rPr>
              <a:t> Protocol</a:t>
            </a:r>
            <a:endParaRPr kumimoji="0"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ea typeface="ヒラギノ角ゴ ProN W3" panose="020B0300000000000000" pitchFamily="-84" charset="-128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3526629"/>
            <a:ext cx="12192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228600" rIns="457200" bIns="228600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TW" sz="1600" dirty="0" smtClean="0">
                <a:solidFill>
                  <a:srgbClr val="7F7F7F"/>
                </a:solidFill>
              </a:rPr>
              <a:t>Jul.22.2025 </a:t>
            </a:r>
            <a:endParaRPr lang="en-US" altLang="zh-TW" sz="1600" dirty="0">
              <a:solidFill>
                <a:srgbClr val="7F7F7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TW" sz="1600" dirty="0">
                <a:solidFill>
                  <a:srgbClr val="7F7F7F"/>
                </a:solidFill>
              </a:rPr>
              <a:t>Revision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0" y="0"/>
            <a:ext cx="12192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1785" tIns="107261" rIns="321785" bIns="107261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70C0"/>
                </a:solidFill>
              </a:rPr>
              <a:t>Description of Revisions</a:t>
            </a:r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44957"/>
              </p:ext>
            </p:extLst>
          </p:nvPr>
        </p:nvGraphicFramePr>
        <p:xfrm>
          <a:off x="238084" y="632448"/>
          <a:ext cx="11715832" cy="1634286"/>
        </p:xfrm>
        <a:graphic>
          <a:graphicData uri="http://schemas.openxmlformats.org/drawingml/2006/table">
            <a:tbl>
              <a:tblPr/>
              <a:tblGrid>
                <a:gridCol w="162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0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5pPr>
                      <a:lvl6pPr marL="26022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6pPr>
                      <a:lvl7pPr marL="30594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7pPr>
                      <a:lvl8pPr marL="35166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8pPr>
                      <a:lvl9pPr marL="39738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Version</a:t>
                      </a: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5pPr>
                      <a:lvl6pPr marL="26022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6pPr>
                      <a:lvl7pPr marL="30594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7pPr>
                      <a:lvl8pPr marL="35166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8pPr>
                      <a:lvl9pPr marL="39738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5pPr>
                      <a:lvl6pPr marL="26022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6pPr>
                      <a:lvl7pPr marL="30594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7pPr>
                      <a:lvl8pPr marL="35166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8pPr>
                      <a:lvl9pPr marL="39738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Initial release</a:t>
                      </a: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07/22/2025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07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6"/>
          <p:cNvSpPr txBox="1">
            <a:spLocks noChangeArrowheads="1"/>
          </p:cNvSpPr>
          <p:nvPr/>
        </p:nvSpPr>
        <p:spPr bwMode="auto">
          <a:xfrm>
            <a:off x="0" y="0"/>
            <a:ext cx="12192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1785" tIns="107261" rIns="321785" bIns="107261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dirty="0">
                <a:solidFill>
                  <a:srgbClr val="0070C0"/>
                </a:solidFill>
                <a:ea typeface="ヒラギノ角ゴ ProN W3" panose="020B0300000000000000" pitchFamily="-84" charset="-128"/>
              </a:rPr>
              <a:t>[PEGA] A Plus Drone </a:t>
            </a:r>
            <a:r>
              <a:rPr kumimoji="0"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N W3" panose="020B0300000000000000" pitchFamily="-84" charset="-128"/>
              </a:rPr>
              <a:t>|</a:t>
            </a:r>
            <a:r>
              <a:rPr kumimoji="0" lang="en-US" altLang="zh-TW" sz="2400" dirty="0">
                <a:solidFill>
                  <a:srgbClr val="0070C0"/>
                </a:solidFill>
                <a:ea typeface="ヒラギノ角ゴ ProN W3" panose="020B0300000000000000" pitchFamily="-84" charset="-128"/>
              </a:rPr>
              <a:t> </a:t>
            </a:r>
            <a:r>
              <a:rPr kumimoji="0" lang="en-US" altLang="zh-TW" sz="2400" b="1" dirty="0" smtClean="0">
                <a:ea typeface="ヒラギノ角ゴ ProN W3" panose="020B0300000000000000" pitchFamily="-84" charset="-128"/>
              </a:rPr>
              <a:t>Readiness</a:t>
            </a:r>
            <a:endParaRPr kumimoji="0"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ea typeface="ヒラギノ角ゴ ProN W3" panose="020B0300000000000000" pitchFamily="-84" charset="-128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46741"/>
              </p:ext>
            </p:extLst>
          </p:nvPr>
        </p:nvGraphicFramePr>
        <p:xfrm>
          <a:off x="607425" y="867582"/>
          <a:ext cx="11351621" cy="4669577"/>
        </p:xfrm>
        <a:graphic>
          <a:graphicData uri="http://schemas.openxmlformats.org/drawingml/2006/table">
            <a:tbl>
              <a:tblPr/>
              <a:tblGrid>
                <a:gridCol w="33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8">
                  <a:extLst>
                    <a:ext uri="{9D8B030D-6E8A-4147-A177-3AD203B41FA5}">
                      <a16:colId xmlns:a16="http://schemas.microsoft.com/office/drawing/2014/main" val="464364413"/>
                    </a:ext>
                  </a:extLst>
                </a:gridCol>
                <a:gridCol w="362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8937">
                  <a:extLst>
                    <a:ext uri="{9D8B030D-6E8A-4147-A177-3AD203B41FA5}">
                      <a16:colId xmlns:a16="http://schemas.microsoft.com/office/drawing/2014/main" val="1317748493"/>
                    </a:ext>
                  </a:extLst>
                </a:gridCol>
                <a:gridCol w="184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2473239254"/>
                    </a:ext>
                  </a:extLst>
                </a:gridCol>
              </a:tblGrid>
              <a:tr h="493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5pPr>
                      <a:lvl6pPr marL="26022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6pPr>
                      <a:lvl7pPr marL="30594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7pPr>
                      <a:lvl8pPr marL="35166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8pPr>
                      <a:lvl9pPr marL="39738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5pPr>
                      <a:lvl6pPr marL="26022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6pPr>
                      <a:lvl7pPr marL="30594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7pPr>
                      <a:lvl8pPr marL="35166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8pPr>
                      <a:lvl9pPr marL="39738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Readiness/Openings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Actions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3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panose="020B0604020202020204" pitchFamily="34" charset="0"/>
                        <a:defRPr sz="2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5pPr>
                      <a:lvl6pPr marL="26022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6pPr>
                      <a:lvl7pPr marL="30594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7pPr>
                      <a:lvl8pPr marL="35166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8pPr>
                      <a:lvl9pPr marL="3973830" indent="-31623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2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PMingLiU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Check Point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DRI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1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ROS Drone Development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ROS Drone Tracking Tech. demonstration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Ardu</a:t>
                      </a: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ilot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Protocol explanation.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Run on Raspberry Pi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Run on MTK 8550 RDK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07/15 Done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07/22 Done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07/15 Done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07/25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Tim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15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Build Docker Image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Following items are built and can be run w/ Docker on MTK-720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Ubuntu 22.04 ROS2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Build libraries: Ceres-solver, g2o, </a:t>
                      </a: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gtsam</a:t>
                      </a: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, </a:t>
                      </a: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Mavlink</a:t>
                      </a: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, </a:t>
                      </a: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Mavros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07/20 Done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07/22 Done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Tim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3"/>
                        </a:buClr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Real-world Drone Test Flight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Fly with modified RC Controller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Fly with </a:t>
                      </a: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QGroundControl</a:t>
                      </a: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 / </a:t>
                      </a:r>
                      <a:r>
                        <a:rPr kumimoji="0" lang="en-US" altLang="zh-TW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ArduPilot</a:t>
                      </a: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 Flight Planner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Fly with ROS2 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07/17 Done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07/25</a:t>
                      </a:r>
                    </a:p>
                    <a:p>
                      <a:pPr marL="228600" marR="0" lvl="0" indent="-2286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08/01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  <a:sym typeface="Helvetica Neue Light" panose="02000503000000020004" charset="0"/>
                        </a:rPr>
                        <a:t>Tim</a:t>
                      </a: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83109" marR="83109" marT="40243" marB="4024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Helvetica Neue Light" panose="02000503000000020004" charset="0"/>
                      </a:endParaRPr>
                    </a:p>
                  </a:txBody>
                  <a:tcPr marL="91429" marR="91429" marT="45652" marB="4565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: 圓角 32">
            <a:extLst>
              <a:ext uri="{FF2B5EF4-FFF2-40B4-BE49-F238E27FC236}">
                <a16:creationId xmlns:a16="http://schemas.microsoft.com/office/drawing/2014/main" id="{FEEB7D71-70B8-1EB2-BD48-76335DFBC70B}"/>
              </a:ext>
            </a:extLst>
          </p:cNvPr>
          <p:cNvSpPr/>
          <p:nvPr/>
        </p:nvSpPr>
        <p:spPr>
          <a:xfrm>
            <a:off x="8399417" y="80986"/>
            <a:ext cx="3516739" cy="392066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Priority: </a:t>
            </a:r>
            <a:r>
              <a:rPr lang="zh-TW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TW" altLang="en-US" sz="7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zh-TW" altLang="en-US" sz="7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sz="1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  </a:t>
            </a:r>
            <a:r>
              <a:rPr lang="zh-TW" altLang="en-US" sz="800" baseline="30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altLang="zh-TW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800" baseline="30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altLang="zh-TW" sz="14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</a:t>
            </a:r>
            <a:r>
              <a:rPr lang="zh-TW" altLang="en-US" sz="800" baseline="30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zh-TW" altLang="en-US" sz="800" baseline="30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lang="zh-TW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69157" y="1638519"/>
            <a:ext cx="209005" cy="209005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75056" y="2661009"/>
            <a:ext cx="209005" cy="209005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69157" y="3797513"/>
            <a:ext cx="209005" cy="209005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8EACCCE7-FAFA-40C5-8DB9-14947A05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1999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21860" tIns="107287" rIns="321860" bIns="107287"/>
          <a:lstStyle>
            <a:lvl1pP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 dirty="0">
                <a:solidFill>
                  <a:srgbClr val="0070C0"/>
                </a:solidFill>
                <a:ea typeface="ヒラギノ角ゴ ProN W3" panose="020B0300000000000000" pitchFamily="-84" charset="-128"/>
              </a:rPr>
              <a:t>[PEGA] A Plus Drone </a:t>
            </a:r>
            <a:r>
              <a:rPr kumimoji="0"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N W3" panose="020B0300000000000000" pitchFamily="-84" charset="-128"/>
              </a:rPr>
              <a:t>|</a:t>
            </a:r>
            <a:r>
              <a:rPr kumimoji="0" lang="en-US" altLang="zh-TW" sz="2400" dirty="0">
                <a:solidFill>
                  <a:srgbClr val="0070C0"/>
                </a:solidFill>
                <a:ea typeface="ヒラギノ角ゴ ProN W3" panose="020B0300000000000000" pitchFamily="-84" charset="-128"/>
              </a:rPr>
              <a:t> </a:t>
            </a:r>
            <a:r>
              <a:rPr kumimoji="0" lang="en-US" altLang="zh-TW" sz="2400" b="1" dirty="0">
                <a:ea typeface="ヒラギノ角ゴ ProN W3" panose="020B0300000000000000" pitchFamily="-84" charset="-128"/>
              </a:rPr>
              <a:t>Readiness:</a:t>
            </a:r>
            <a:r>
              <a:rPr kumimoji="0" lang="en-US" altLang="zh-TW" sz="2400" dirty="0">
                <a:solidFill>
                  <a:srgbClr val="0070C0"/>
                </a:solidFill>
                <a:ea typeface="ヒラギノ角ゴ ProN W3" panose="020B0300000000000000" pitchFamily="-84" charset="-128"/>
              </a:rPr>
              <a:t> </a:t>
            </a:r>
            <a:r>
              <a:rPr kumimoji="0" lang="en-US" altLang="zh-TW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ヒラギノ角ゴ ProN W3" panose="020B0300000000000000" pitchFamily="-84" charset="-128"/>
              </a:rPr>
              <a:t>Flight Controller</a:t>
            </a:r>
            <a:endParaRPr kumimoji="0"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ea typeface="ヒラギノ角ゴ ProN W3" panose="020B0300000000000000" pitchFamily="-84" charset="-128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B1E50F53-C2B4-28F6-92F8-EE03AD24BEBB}"/>
              </a:ext>
            </a:extLst>
          </p:cNvPr>
          <p:cNvSpPr/>
          <p:nvPr/>
        </p:nvSpPr>
        <p:spPr>
          <a:xfrm>
            <a:off x="275499" y="1423064"/>
            <a:ext cx="4892844" cy="3861472"/>
          </a:xfrm>
          <a:prstGeom prst="roundRect">
            <a:avLst>
              <a:gd name="adj" fmla="val 6338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6FED7002-F463-4AE0-C5B0-440B99FC5F45}"/>
              </a:ext>
            </a:extLst>
          </p:cNvPr>
          <p:cNvSpPr/>
          <p:nvPr/>
        </p:nvSpPr>
        <p:spPr>
          <a:xfrm>
            <a:off x="5348732" y="1423064"/>
            <a:ext cx="6533916" cy="3861471"/>
          </a:xfrm>
          <a:prstGeom prst="roundRect">
            <a:avLst>
              <a:gd name="adj" fmla="val 4994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6A85F941-23C1-72E9-1777-8EEE04BD120A}"/>
              </a:ext>
            </a:extLst>
          </p:cNvPr>
          <p:cNvSpPr/>
          <p:nvPr/>
        </p:nvSpPr>
        <p:spPr>
          <a:xfrm>
            <a:off x="432933" y="2182710"/>
            <a:ext cx="1761499" cy="2122282"/>
          </a:xfrm>
          <a:prstGeom prst="roundRect">
            <a:avLst>
              <a:gd name="adj" fmla="val 9700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F0CEDCB9-6A3F-9769-7ADC-83F0949FA9F6}"/>
              </a:ext>
            </a:extLst>
          </p:cNvPr>
          <p:cNvSpPr/>
          <p:nvPr/>
        </p:nvSpPr>
        <p:spPr>
          <a:xfrm>
            <a:off x="2905394" y="2201809"/>
            <a:ext cx="1984337" cy="2122282"/>
          </a:xfrm>
          <a:prstGeom prst="roundRect">
            <a:avLst>
              <a:gd name="adj" fmla="val 9180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9865FBDB-5DF2-ADEA-D8A0-0855FD1C0149}"/>
              </a:ext>
            </a:extLst>
          </p:cNvPr>
          <p:cNvSpPr/>
          <p:nvPr/>
        </p:nvSpPr>
        <p:spPr>
          <a:xfrm>
            <a:off x="5568862" y="2201809"/>
            <a:ext cx="1984337" cy="2122282"/>
          </a:xfrm>
          <a:prstGeom prst="roundRect">
            <a:avLst>
              <a:gd name="adj" fmla="val 7553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53B8E435-3773-C392-A86D-1996C8BAEB20}"/>
              </a:ext>
            </a:extLst>
          </p:cNvPr>
          <p:cNvSpPr/>
          <p:nvPr/>
        </p:nvSpPr>
        <p:spPr>
          <a:xfrm>
            <a:off x="8232329" y="2201809"/>
            <a:ext cx="1984337" cy="2122282"/>
          </a:xfrm>
          <a:prstGeom prst="roundRect">
            <a:avLst>
              <a:gd name="adj" fmla="val 9180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C47FAF1F-5697-23C0-3596-E8F4792AB84A}"/>
              </a:ext>
            </a:extLst>
          </p:cNvPr>
          <p:cNvSpPr/>
          <p:nvPr/>
        </p:nvSpPr>
        <p:spPr>
          <a:xfrm>
            <a:off x="10816203" y="2173318"/>
            <a:ext cx="944411" cy="859634"/>
          </a:xfrm>
          <a:prstGeom prst="roundRect">
            <a:avLst>
              <a:gd name="adj" fmla="val 9153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2" descr="Introducing ROS 2 Wrapper for ZED | Stereolabs">
            <a:extLst>
              <a:ext uri="{FF2B5EF4-FFF2-40B4-BE49-F238E27FC236}">
                <a16:creationId xmlns:a16="http://schemas.microsoft.com/office/drawing/2014/main" id="{065E66C1-838C-9111-E6EC-8E8EDDA10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4" t="24652" r="-6848" b="27143"/>
          <a:stretch/>
        </p:blipFill>
        <p:spPr bwMode="auto">
          <a:xfrm>
            <a:off x="8700118" y="2856116"/>
            <a:ext cx="1122968" cy="660864"/>
          </a:xfrm>
          <a:prstGeom prst="rect">
            <a:avLst/>
          </a:prstGeom>
          <a:noFill/>
          <a:ln w="63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47830F7-C22B-99F2-E0A2-4429FAB1F7ED}"/>
              </a:ext>
            </a:extLst>
          </p:cNvPr>
          <p:cNvSpPr txBox="1">
            <a:spLocks/>
          </p:cNvSpPr>
          <p:nvPr/>
        </p:nvSpPr>
        <p:spPr>
          <a:xfrm>
            <a:off x="499784" y="2529565"/>
            <a:ext cx="1582837" cy="1245328"/>
          </a:xfrm>
          <a:prstGeom prst="rect">
            <a:avLst/>
          </a:prstGeom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TW" sz="20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Msgs</a:t>
            </a:r>
            <a:r>
              <a:rPr lang="en-US" altLang="zh-TW" sz="2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list</a:t>
            </a:r>
          </a:p>
          <a:p>
            <a:pPr algn="ctr">
              <a:lnSpc>
                <a:spcPct val="100000"/>
              </a:lnSpc>
            </a:pP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(Modules</a:t>
            </a:r>
            <a:r>
              <a:rPr lang="en-US" altLang="zh-TW" sz="1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pPr algn="ctr">
              <a:lnSpc>
                <a:spcPct val="100000"/>
              </a:lnSpc>
            </a:pPr>
            <a:r>
              <a:rPr lang="en-US" altLang="zh-TW" sz="1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(Modules)</a:t>
            </a:r>
          </a:p>
          <a:p>
            <a:pPr algn="ctr">
              <a:lnSpc>
                <a:spcPct val="100000"/>
              </a:lnSpc>
            </a:pPr>
            <a:r>
              <a:rPr lang="en-US" altLang="zh-TW" sz="1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(Modules)</a:t>
            </a:r>
          </a:p>
        </p:txBody>
      </p:sp>
      <p:cxnSp>
        <p:nvCxnSpPr>
          <p:cNvPr id="32" name="接點: 肘形 22">
            <a:extLst>
              <a:ext uri="{FF2B5EF4-FFF2-40B4-BE49-F238E27FC236}">
                <a16:creationId xmlns:a16="http://schemas.microsoft.com/office/drawing/2014/main" id="{84C88F53-36F1-1313-5CD6-125CC4A80C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9297" y="2992358"/>
            <a:ext cx="12380" cy="2663468"/>
          </a:xfrm>
          <a:prstGeom prst="bentConnector3">
            <a:avLst>
              <a:gd name="adj1" fmla="val 3593772"/>
            </a:avLst>
          </a:prstGeom>
          <a:ln w="6350">
            <a:solidFill>
              <a:srgbClr val="0070C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: 圓角 24">
            <a:extLst>
              <a:ext uri="{FF2B5EF4-FFF2-40B4-BE49-F238E27FC236}">
                <a16:creationId xmlns:a16="http://schemas.microsoft.com/office/drawing/2014/main" id="{EF5F7E75-987E-A92E-77B3-D97AEC7164D8}"/>
              </a:ext>
            </a:extLst>
          </p:cNvPr>
          <p:cNvSpPr/>
          <p:nvPr/>
        </p:nvSpPr>
        <p:spPr>
          <a:xfrm>
            <a:off x="4047647" y="4534817"/>
            <a:ext cx="2375678" cy="392066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UART, UDP, TCP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CE025C26-8D0D-726D-0EDC-9F196DED8268}"/>
              </a:ext>
            </a:extLst>
          </p:cNvPr>
          <p:cNvSpPr txBox="1">
            <a:spLocks/>
          </p:cNvSpPr>
          <p:nvPr/>
        </p:nvSpPr>
        <p:spPr>
          <a:xfrm>
            <a:off x="3103897" y="2613508"/>
            <a:ext cx="1582837" cy="1245328"/>
          </a:xfrm>
          <a:prstGeom prst="rect">
            <a:avLst/>
          </a:prstGeom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Mavlink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651E1D69-65AC-47A8-9E83-69D17B962ED9}"/>
              </a:ext>
            </a:extLst>
          </p:cNvPr>
          <p:cNvSpPr txBox="1">
            <a:spLocks/>
          </p:cNvSpPr>
          <p:nvPr/>
        </p:nvSpPr>
        <p:spPr>
          <a:xfrm>
            <a:off x="5579234" y="2622491"/>
            <a:ext cx="1981869" cy="1245328"/>
          </a:xfrm>
          <a:prstGeom prst="rect">
            <a:avLst/>
          </a:prstGeom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MavROS</a:t>
            </a:r>
            <a:endParaRPr lang="en-US" altLang="zh-TW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TW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Bridge / Converter</a:t>
            </a:r>
            <a:r>
              <a:rPr lang="en-US" altLang="zh-TW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36" name="矩形: 圓角 27">
            <a:extLst>
              <a:ext uri="{FF2B5EF4-FFF2-40B4-BE49-F238E27FC236}">
                <a16:creationId xmlns:a16="http://schemas.microsoft.com/office/drawing/2014/main" id="{B1AE461A-5711-9743-7C6E-B18FF039B300}"/>
              </a:ext>
            </a:extLst>
          </p:cNvPr>
          <p:cNvSpPr/>
          <p:nvPr/>
        </p:nvSpPr>
        <p:spPr>
          <a:xfrm>
            <a:off x="3436887" y="2028435"/>
            <a:ext cx="933731" cy="392066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: 圓角 28">
            <a:extLst>
              <a:ext uri="{FF2B5EF4-FFF2-40B4-BE49-F238E27FC236}">
                <a16:creationId xmlns:a16="http://schemas.microsoft.com/office/drawing/2014/main" id="{D4F25358-FD54-5B4C-BDF4-45AEC9648DF9}"/>
              </a:ext>
            </a:extLst>
          </p:cNvPr>
          <p:cNvSpPr/>
          <p:nvPr/>
        </p:nvSpPr>
        <p:spPr>
          <a:xfrm>
            <a:off x="6092431" y="2005776"/>
            <a:ext cx="933731" cy="392066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B7199317-9B6E-1883-4A2E-64B8A00AAFD3}"/>
              </a:ext>
            </a:extLst>
          </p:cNvPr>
          <p:cNvSpPr txBox="1">
            <a:spLocks/>
          </p:cNvSpPr>
          <p:nvPr/>
        </p:nvSpPr>
        <p:spPr>
          <a:xfrm>
            <a:off x="10945789" y="2300541"/>
            <a:ext cx="685237" cy="581426"/>
          </a:xfrm>
          <a:prstGeom prst="rect">
            <a:avLst/>
          </a:prstGeom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ROS2</a:t>
            </a:r>
            <a:endParaRPr lang="en-US" altLang="zh-TW" sz="1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E29AFF0A-492D-C2C5-DCED-1A81E9FF5BA1}"/>
              </a:ext>
            </a:extLst>
          </p:cNvPr>
          <p:cNvSpPr/>
          <p:nvPr/>
        </p:nvSpPr>
        <p:spPr>
          <a:xfrm>
            <a:off x="10805597" y="3398561"/>
            <a:ext cx="944411" cy="856358"/>
          </a:xfrm>
          <a:prstGeom prst="roundRect">
            <a:avLst>
              <a:gd name="adj" fmla="val 10565"/>
            </a:avLst>
          </a:prstGeom>
          <a:noFill/>
          <a:ln w="6350">
            <a:solidFill>
              <a:srgbClr val="0070C0">
                <a:alpha val="50000"/>
              </a:srgb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8A68C947-ABCE-27C0-A491-F4676C1C0939}"/>
              </a:ext>
            </a:extLst>
          </p:cNvPr>
          <p:cNvSpPr txBox="1">
            <a:spLocks/>
          </p:cNvSpPr>
          <p:nvPr/>
        </p:nvSpPr>
        <p:spPr>
          <a:xfrm>
            <a:off x="10945788" y="3562455"/>
            <a:ext cx="685237" cy="528569"/>
          </a:xfrm>
          <a:prstGeom prst="rect">
            <a:avLst/>
          </a:prstGeom>
          <a:ln w="6350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ROS2</a:t>
            </a:r>
            <a:endParaRPr lang="en-US" altLang="zh-TW" sz="1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41" name="矩形: 圓角 32">
            <a:extLst>
              <a:ext uri="{FF2B5EF4-FFF2-40B4-BE49-F238E27FC236}">
                <a16:creationId xmlns:a16="http://schemas.microsoft.com/office/drawing/2014/main" id="{FEEB7D71-70B8-1EB2-BD48-76335DFBC70B}"/>
              </a:ext>
            </a:extLst>
          </p:cNvPr>
          <p:cNvSpPr/>
          <p:nvPr/>
        </p:nvSpPr>
        <p:spPr>
          <a:xfrm>
            <a:off x="669806" y="2000517"/>
            <a:ext cx="1242795" cy="392066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32933" y="4767615"/>
            <a:ext cx="919753" cy="331345"/>
            <a:chOff x="143229" y="743459"/>
            <a:chExt cx="1837971" cy="662137"/>
          </a:xfrm>
        </p:grpSpPr>
        <p:sp>
          <p:nvSpPr>
            <p:cNvPr id="13" name="圓角矩形 12"/>
            <p:cNvSpPr/>
            <p:nvPr/>
          </p:nvSpPr>
          <p:spPr>
            <a:xfrm>
              <a:off x="143229" y="743459"/>
              <a:ext cx="1837971" cy="662137"/>
            </a:xfrm>
            <a:prstGeom prst="roundRect">
              <a:avLst>
                <a:gd name="adj" fmla="val 2457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Picture 4" descr="ArduPilot 开源自动驾驶系统中文镜像：适用于几乎所有能想象到的飞行器/地面车/潜水艇等。稳定可靠开放源码">
              <a:extLst>
                <a:ext uri="{FF2B5EF4-FFF2-40B4-BE49-F238E27FC236}">
                  <a16:creationId xmlns:a16="http://schemas.microsoft.com/office/drawing/2014/main" id="{E6C074A3-C03E-01FA-4971-E4659BC225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10"/>
            <a:stretch>
              <a:fillRect/>
            </a:stretch>
          </p:blipFill>
          <p:spPr bwMode="auto">
            <a:xfrm>
              <a:off x="256327" y="859594"/>
              <a:ext cx="1602008" cy="429865"/>
            </a:xfrm>
            <a:prstGeom prst="roundRect">
              <a:avLst>
                <a:gd name="adj" fmla="val 15126"/>
              </a:avLst>
            </a:prstGeom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矩形: 圓角 32">
            <a:extLst>
              <a:ext uri="{FF2B5EF4-FFF2-40B4-BE49-F238E27FC236}">
                <a16:creationId xmlns:a16="http://schemas.microsoft.com/office/drawing/2014/main" id="{FEEB7D71-70B8-1EB2-BD48-76335DFBC70B}"/>
              </a:ext>
            </a:extLst>
          </p:cNvPr>
          <p:cNvSpPr/>
          <p:nvPr/>
        </p:nvSpPr>
        <p:spPr>
          <a:xfrm>
            <a:off x="1438146" y="1195379"/>
            <a:ext cx="2201689" cy="392066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Flight Controller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: 圓角 32">
            <a:extLst>
              <a:ext uri="{FF2B5EF4-FFF2-40B4-BE49-F238E27FC236}">
                <a16:creationId xmlns:a16="http://schemas.microsoft.com/office/drawing/2014/main" id="{FEEB7D71-70B8-1EB2-BD48-76335DFBC70B}"/>
              </a:ext>
            </a:extLst>
          </p:cNvPr>
          <p:cNvSpPr/>
          <p:nvPr/>
        </p:nvSpPr>
        <p:spPr>
          <a:xfrm>
            <a:off x="7150465" y="1192842"/>
            <a:ext cx="2930448" cy="392066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Companion Computer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313682" y="3957086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1313682" y="4045305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1313682" y="4133524"/>
            <a:ext cx="457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646670" y="3227217"/>
            <a:ext cx="463391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4999633" y="3227217"/>
            <a:ext cx="509730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2327788" y="3227217"/>
            <a:ext cx="463391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10266805" y="2622491"/>
            <a:ext cx="463391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10266805" y="3823398"/>
            <a:ext cx="463391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24">
            <a:extLst>
              <a:ext uri="{FF2B5EF4-FFF2-40B4-BE49-F238E27FC236}">
                <a16:creationId xmlns:a16="http://schemas.microsoft.com/office/drawing/2014/main" id="{4F60F7E2-0954-364E-FE00-BDFDAACD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98" y="5833328"/>
            <a:ext cx="11611701" cy="666849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47000"/>
                </a:schemeClr>
              </a:gs>
              <a:gs pos="100000">
                <a:schemeClr val="bg1"/>
              </a:gs>
              <a:gs pos="51000">
                <a:schemeClr val="accent1">
                  <a:lumMod val="20000"/>
                  <a:lumOff val="80000"/>
                  <a:alpha val="47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xtLst/>
        </p:spPr>
        <p:txBody>
          <a:bodyPr wrap="square" lIns="45720" rIns="45720" anchor="b">
            <a:spAutoFit/>
          </a:bodyPr>
          <a:lstStyle>
            <a:lvl1pPr marL="444500" indent="3175" defTabSz="1019175"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1019175">
              <a:spcBef>
                <a:spcPct val="20000"/>
              </a:spcBef>
              <a:buFont typeface="Arial" panose="020B0604020202020204" pitchFamily="34" charset="0"/>
              <a:buChar char="–"/>
              <a:defRPr sz="3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432000" indent="-228600" eaLnBrk="1" hangingPunct="1">
              <a:spcBef>
                <a:spcPts val="200"/>
              </a:spcBef>
              <a:buFont typeface="+mj-lt"/>
              <a:buAutoNum type="arabicPeriod"/>
            </a:pPr>
            <a:r>
              <a:rPr lang="en-US" altLang="zh-TW" sz="1050" dirty="0" smtClean="0">
                <a:latin typeface="Arial" panose="020B0604020202020204" pitchFamily="34" charset="0"/>
              </a:rPr>
              <a:t>Unlike PX4 has several nodes sending topics to </a:t>
            </a:r>
            <a:r>
              <a:rPr lang="en-US" altLang="zh-TW" sz="1050" dirty="0" err="1" smtClean="0">
                <a:latin typeface="Arial" panose="020B0604020202020204" pitchFamily="34" charset="0"/>
              </a:rPr>
              <a:t>uXRCE</a:t>
            </a:r>
            <a:r>
              <a:rPr lang="en-US" altLang="zh-TW" sz="1050" dirty="0" smtClean="0">
                <a:latin typeface="Arial" panose="020B0604020202020204" pitchFamily="34" charset="0"/>
              </a:rPr>
              <a:t>-DDS, then directly send it back to ROS2 (since ROS2 also use DDS </a:t>
            </a:r>
            <a:r>
              <a:rPr lang="en-US" altLang="zh-TW" sz="1050" dirty="0" err="1" smtClean="0">
                <a:latin typeface="Arial" panose="020B0604020202020204" pitchFamily="34" charset="0"/>
              </a:rPr>
              <a:t>msg</a:t>
            </a:r>
            <a:r>
              <a:rPr lang="en-US" altLang="zh-TW" sz="1050" dirty="0" smtClean="0">
                <a:latin typeface="Arial" panose="020B0604020202020204" pitchFamily="34" charset="0"/>
              </a:rPr>
              <a:t> type),</a:t>
            </a:r>
            <a:r>
              <a:rPr lang="zh-TW" altLang="en-US" sz="1050" dirty="0" smtClean="0">
                <a:latin typeface="Arial" panose="020B0604020202020204" pitchFamily="34" charset="0"/>
              </a:rPr>
              <a:t> </a:t>
            </a:r>
            <a:r>
              <a:rPr lang="en-US" altLang="zh-TW" sz="1050" dirty="0" err="1" smtClean="0">
                <a:latin typeface="Arial" panose="020B0604020202020204" pitchFamily="34" charset="0"/>
              </a:rPr>
              <a:t>Ardupilot</a:t>
            </a:r>
            <a:r>
              <a:rPr lang="en-US" altLang="zh-TW" sz="1050" dirty="0" smtClean="0">
                <a:latin typeface="Arial" panose="020B0604020202020204" pitchFamily="34" charset="0"/>
              </a:rPr>
              <a:t> need a </a:t>
            </a:r>
            <a:r>
              <a:rPr lang="en-US" altLang="zh-TW" sz="1050" dirty="0" err="1" smtClean="0">
                <a:latin typeface="Arial" panose="020B0604020202020204" pitchFamily="34" charset="0"/>
              </a:rPr>
              <a:t>MavROS</a:t>
            </a:r>
            <a:r>
              <a:rPr lang="en-US" altLang="zh-TW" sz="1050" dirty="0" smtClean="0">
                <a:latin typeface="Arial" panose="020B0604020202020204" pitchFamily="34" charset="0"/>
              </a:rPr>
              <a:t> bridge to convert to ROS2 Message type. </a:t>
            </a:r>
          </a:p>
          <a:p>
            <a:pPr marL="432000" indent="-228600" eaLnBrk="1" hangingPunct="1">
              <a:spcBef>
                <a:spcPts val="200"/>
              </a:spcBef>
              <a:buFont typeface="+mj-lt"/>
              <a:buAutoNum type="arabicPeriod"/>
            </a:pPr>
            <a:r>
              <a:rPr lang="en-US" altLang="zh-TW" sz="1050" dirty="0" err="1" smtClean="0">
                <a:latin typeface="Arial" panose="020B0604020202020204" pitchFamily="34" charset="0"/>
              </a:rPr>
              <a:t>ArduPilot</a:t>
            </a:r>
            <a:r>
              <a:rPr lang="en-US" altLang="zh-TW" sz="1050" dirty="0" smtClean="0">
                <a:latin typeface="Arial" panose="020B0604020202020204" pitchFamily="34" charset="0"/>
              </a:rPr>
              <a:t> reviews the sensor lists and pulls the data through the sequence of the </a:t>
            </a:r>
            <a:r>
              <a:rPr lang="en-US" altLang="zh-TW" sz="1050" dirty="0" err="1" smtClean="0">
                <a:latin typeface="Arial" panose="020B0604020202020204" pitchFamily="34" charset="0"/>
              </a:rPr>
              <a:t>Msgs</a:t>
            </a:r>
            <a:r>
              <a:rPr lang="en-US" altLang="zh-TW" sz="1050" dirty="0" smtClean="0">
                <a:latin typeface="Arial" panose="020B0604020202020204" pitchFamily="34" charset="0"/>
              </a:rPr>
              <a:t> list. </a:t>
            </a:r>
            <a:endParaRPr lang="en-US" altLang="zh-TW" sz="1050" dirty="0">
              <a:latin typeface="Arial" panose="020B0604020202020204" pitchFamily="34" charset="0"/>
            </a:endParaRPr>
          </a:p>
        </p:txBody>
      </p:sp>
      <p:sp>
        <p:nvSpPr>
          <p:cNvPr id="83" name="矩形: 圓角 32">
            <a:extLst>
              <a:ext uri="{FF2B5EF4-FFF2-40B4-BE49-F238E27FC236}">
                <a16:creationId xmlns:a16="http://schemas.microsoft.com/office/drawing/2014/main" id="{FEEB7D71-70B8-1EB2-BD48-76335DFBC70B}"/>
              </a:ext>
            </a:extLst>
          </p:cNvPr>
          <p:cNvSpPr/>
          <p:nvPr/>
        </p:nvSpPr>
        <p:spPr>
          <a:xfrm>
            <a:off x="275498" y="5587567"/>
            <a:ext cx="1391937" cy="267786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zh-TW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670300" y="4029021"/>
            <a:ext cx="209005" cy="2090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506283" y="4002578"/>
            <a:ext cx="209005" cy="2090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536415" y="5931732"/>
            <a:ext cx="142754" cy="14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541174" y="6265114"/>
            <a:ext cx="142754" cy="1427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1E50F53-C2B4-28F6-92F8-EE03AD24BEBB}"/>
              </a:ext>
            </a:extLst>
          </p:cNvPr>
          <p:cNvSpPr/>
          <p:nvPr/>
        </p:nvSpPr>
        <p:spPr>
          <a:xfrm>
            <a:off x="104510" y="2587309"/>
            <a:ext cx="5019324" cy="372459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ED7002-F463-4AE0-C5B0-440B99FC5F45}"/>
              </a:ext>
            </a:extLst>
          </p:cNvPr>
          <p:cNvSpPr/>
          <p:nvPr/>
        </p:nvSpPr>
        <p:spPr>
          <a:xfrm>
            <a:off x="5308886" y="2565617"/>
            <a:ext cx="6702817" cy="374628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1D4DC-7B4F-7938-8E7F-CBF3A1FF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ArduPilot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B7C840-3418-DC94-2B72-35D35EDA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Controller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5F941-23C1-72E9-1777-8EEE04BD120A}"/>
              </a:ext>
            </a:extLst>
          </p:cNvPr>
          <p:cNvSpPr/>
          <p:nvPr/>
        </p:nvSpPr>
        <p:spPr>
          <a:xfrm>
            <a:off x="266014" y="2928255"/>
            <a:ext cx="1807034" cy="217714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7B1DA605-ACAC-C7CF-6F35-CC6D13208617}"/>
              </a:ext>
            </a:extLst>
          </p:cNvPr>
          <p:cNvSpPr/>
          <p:nvPr/>
        </p:nvSpPr>
        <p:spPr>
          <a:xfrm>
            <a:off x="2258100" y="3981994"/>
            <a:ext cx="391892" cy="45719"/>
          </a:xfrm>
          <a:prstGeom prst="leftRightArrow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CEDCB9-6A3F-9769-7ADC-83F0949FA9F6}"/>
              </a:ext>
            </a:extLst>
          </p:cNvPr>
          <p:cNvSpPr/>
          <p:nvPr/>
        </p:nvSpPr>
        <p:spPr>
          <a:xfrm>
            <a:off x="2802388" y="2947848"/>
            <a:ext cx="2035632" cy="217714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5FBDB-5DF2-ADEA-D8A0-0855FD1C0149}"/>
              </a:ext>
            </a:extLst>
          </p:cNvPr>
          <p:cNvSpPr/>
          <p:nvPr/>
        </p:nvSpPr>
        <p:spPr>
          <a:xfrm>
            <a:off x="5534706" y="2947848"/>
            <a:ext cx="2035632" cy="217714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B8E435-3773-C392-A86D-1996C8BAEB20}"/>
              </a:ext>
            </a:extLst>
          </p:cNvPr>
          <p:cNvSpPr/>
          <p:nvPr/>
        </p:nvSpPr>
        <p:spPr>
          <a:xfrm>
            <a:off x="8267024" y="2947848"/>
            <a:ext cx="2035632" cy="217714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0D5DD958-5634-C99A-BEEE-B78BB535DEE5}"/>
              </a:ext>
            </a:extLst>
          </p:cNvPr>
          <p:cNvSpPr/>
          <p:nvPr/>
        </p:nvSpPr>
        <p:spPr>
          <a:xfrm>
            <a:off x="4957914" y="3986481"/>
            <a:ext cx="494254" cy="45719"/>
          </a:xfrm>
          <a:prstGeom prst="leftRightArrow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左-右雙向 14">
            <a:extLst>
              <a:ext uri="{FF2B5EF4-FFF2-40B4-BE49-F238E27FC236}">
                <a16:creationId xmlns:a16="http://schemas.microsoft.com/office/drawing/2014/main" id="{9B4938E7-D0EF-0694-D26F-63769DF8284B}"/>
              </a:ext>
            </a:extLst>
          </p:cNvPr>
          <p:cNvSpPr/>
          <p:nvPr/>
        </p:nvSpPr>
        <p:spPr>
          <a:xfrm>
            <a:off x="7722735" y="3958043"/>
            <a:ext cx="391892" cy="45719"/>
          </a:xfrm>
          <a:prstGeom prst="leftRightArrow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左-右雙向 15">
            <a:extLst>
              <a:ext uri="{FF2B5EF4-FFF2-40B4-BE49-F238E27FC236}">
                <a16:creationId xmlns:a16="http://schemas.microsoft.com/office/drawing/2014/main" id="{A4AF69E8-294C-FBF5-2CF0-9910A6489CDE}"/>
              </a:ext>
            </a:extLst>
          </p:cNvPr>
          <p:cNvSpPr/>
          <p:nvPr/>
        </p:nvSpPr>
        <p:spPr>
          <a:xfrm>
            <a:off x="10406076" y="3326650"/>
            <a:ext cx="391892" cy="45719"/>
          </a:xfrm>
          <a:prstGeom prst="leftRightArrow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左-右雙向 16">
            <a:extLst>
              <a:ext uri="{FF2B5EF4-FFF2-40B4-BE49-F238E27FC236}">
                <a16:creationId xmlns:a16="http://schemas.microsoft.com/office/drawing/2014/main" id="{AAA9E116-1540-2674-8BAC-2ADFC498AF3F}"/>
              </a:ext>
            </a:extLst>
          </p:cNvPr>
          <p:cNvSpPr/>
          <p:nvPr/>
        </p:nvSpPr>
        <p:spPr>
          <a:xfrm>
            <a:off x="10411512" y="4624850"/>
            <a:ext cx="391892" cy="45719"/>
          </a:xfrm>
          <a:prstGeom prst="leftRightArrow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7FAF1F-5697-23C0-3596-E8F4792AB84A}"/>
              </a:ext>
            </a:extLst>
          </p:cNvPr>
          <p:cNvSpPr/>
          <p:nvPr/>
        </p:nvSpPr>
        <p:spPr>
          <a:xfrm>
            <a:off x="10917690" y="2918620"/>
            <a:ext cx="968824" cy="88185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ntroducing ROS 2 Wrapper for ZED | Stereolabs">
            <a:extLst>
              <a:ext uri="{FF2B5EF4-FFF2-40B4-BE49-F238E27FC236}">
                <a16:creationId xmlns:a16="http://schemas.microsoft.com/office/drawing/2014/main" id="{065E66C1-838C-9111-E6EC-8E8EDDA10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4652" r="-210" b="27143"/>
          <a:stretch>
            <a:fillRect/>
          </a:stretch>
        </p:blipFill>
        <p:spPr bwMode="auto">
          <a:xfrm>
            <a:off x="8432100" y="3412122"/>
            <a:ext cx="1705480" cy="10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47830F7-C22B-99F2-E0A2-4429FAB1F7ED}"/>
              </a:ext>
            </a:extLst>
          </p:cNvPr>
          <p:cNvSpPr txBox="1">
            <a:spLocks/>
          </p:cNvSpPr>
          <p:nvPr/>
        </p:nvSpPr>
        <p:spPr>
          <a:xfrm>
            <a:off x="295638" y="3372369"/>
            <a:ext cx="1623753" cy="127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Msgs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list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(Modules)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4C88F53-36F1-1313-5CD6-125CC4A80C09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5186363" y="3758832"/>
            <a:ext cx="12700" cy="273231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F7E75-987E-A92E-77B3-D97AEC7164D8}"/>
              </a:ext>
            </a:extLst>
          </p:cNvPr>
          <p:cNvSpPr/>
          <p:nvPr/>
        </p:nvSpPr>
        <p:spPr>
          <a:xfrm>
            <a:off x="3974168" y="5198887"/>
            <a:ext cx="2437089" cy="40220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UART, UDP, TCP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CE025C26-8D0D-726D-0EDC-9F196DED8268}"/>
              </a:ext>
            </a:extLst>
          </p:cNvPr>
          <p:cNvSpPr txBox="1">
            <a:spLocks/>
          </p:cNvSpPr>
          <p:nvPr/>
        </p:nvSpPr>
        <p:spPr>
          <a:xfrm>
            <a:off x="3006022" y="3546780"/>
            <a:ext cx="1623753" cy="127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Mavlink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651E1D69-65AC-47A8-9E83-69D17B962ED9}"/>
              </a:ext>
            </a:extLst>
          </p:cNvPr>
          <p:cNvSpPr txBox="1">
            <a:spLocks/>
          </p:cNvSpPr>
          <p:nvPr/>
        </p:nvSpPr>
        <p:spPr>
          <a:xfrm>
            <a:off x="5502064" y="3531179"/>
            <a:ext cx="2033100" cy="127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MavROS</a:t>
            </a:r>
          </a:p>
          <a:p>
            <a:pPr marL="0" indent="0" algn="ctr">
              <a:buNone/>
            </a:pPr>
            <a:r>
              <a:rPr lang="en-US" altLang="zh-TW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/ Converter</a:t>
            </a:r>
            <a:r>
              <a:rPr lang="en-US" altLang="zh-TW" sz="2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1AE461A-5711-9743-7C6E-B18FF039B300}"/>
              </a:ext>
            </a:extLst>
          </p:cNvPr>
          <p:cNvSpPr/>
          <p:nvPr/>
        </p:nvSpPr>
        <p:spPr>
          <a:xfrm>
            <a:off x="3189093" y="2769992"/>
            <a:ext cx="1274921" cy="40220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4F25358-FD54-5B4C-BDF4-45AEC9648DF9}"/>
              </a:ext>
            </a:extLst>
          </p:cNvPr>
          <p:cNvSpPr/>
          <p:nvPr/>
        </p:nvSpPr>
        <p:spPr>
          <a:xfrm>
            <a:off x="5913283" y="2746747"/>
            <a:ext cx="1274921" cy="40220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B7199317-9B6E-1883-4A2E-64B8A00AAFD3}"/>
              </a:ext>
            </a:extLst>
          </p:cNvPr>
          <p:cNvSpPr txBox="1">
            <a:spLocks/>
          </p:cNvSpPr>
          <p:nvPr/>
        </p:nvSpPr>
        <p:spPr>
          <a:xfrm>
            <a:off x="10836047" y="2950418"/>
            <a:ext cx="1132109" cy="793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ROS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9AFF0A-492D-C2C5-DCED-1A81E9FF5BA1}"/>
              </a:ext>
            </a:extLst>
          </p:cNvPr>
          <p:cNvSpPr/>
          <p:nvPr/>
        </p:nvSpPr>
        <p:spPr>
          <a:xfrm>
            <a:off x="10906810" y="4175536"/>
            <a:ext cx="968824" cy="8784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8A68C947-ABCE-27C0-A491-F4676C1C0939}"/>
              </a:ext>
            </a:extLst>
          </p:cNvPr>
          <p:cNvSpPr txBox="1">
            <a:spLocks/>
          </p:cNvSpPr>
          <p:nvPr/>
        </p:nvSpPr>
        <p:spPr>
          <a:xfrm>
            <a:off x="10836046" y="4217841"/>
            <a:ext cx="1132109" cy="793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ROS 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EEB7D71-70B8-1EB2-BD48-76335DFBC70B}"/>
              </a:ext>
            </a:extLst>
          </p:cNvPr>
          <p:cNvSpPr/>
          <p:nvPr/>
        </p:nvSpPr>
        <p:spPr>
          <a:xfrm>
            <a:off x="509010" y="2741352"/>
            <a:ext cx="1274921" cy="40220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rduPilot 开源自动驾驶系统中文镜像：适用于几乎所有能想象到的飞行器/地面车/潜水艇等。稳定可靠开放源码">
            <a:extLst>
              <a:ext uri="{FF2B5EF4-FFF2-40B4-BE49-F238E27FC236}">
                <a16:creationId xmlns:a16="http://schemas.microsoft.com/office/drawing/2014/main" id="{E6C074A3-C03E-01FA-4971-E4659BC22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0"/>
          <a:stretch>
            <a:fillRect/>
          </a:stretch>
        </p:blipFill>
        <p:spPr bwMode="auto">
          <a:xfrm>
            <a:off x="181922" y="5734571"/>
            <a:ext cx="1602009" cy="42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E93B86-94A3-6F54-81B7-8BCBEA58E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30A7A-A20F-D066-9B07-1C05B8BA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Additional information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0ECAA-90FE-696A-2123-49F284ED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PX4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 2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結合，適合低延遲高效率場景（如多機協作）。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ArduPilot</a:t>
            </a:r>
            <a:r>
              <a:rPr lang="en-US" altLang="zh-TW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MAVLink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MAVROS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橋接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，雖然效率稍低，但穩定且支援性強，開發門檻較低。</a:t>
            </a:r>
          </a:p>
        </p:txBody>
      </p:sp>
    </p:spTree>
    <p:extLst>
      <p:ext uri="{BB962C8B-B14F-4D97-AF65-F5344CB8AC3E}">
        <p14:creationId xmlns:p14="http://schemas.microsoft.com/office/powerpoint/2010/main" val="36143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28041EF-5E11-8900-6551-9B5519C65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39BB0-B077-C294-4006-2AC1C900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Additional information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4DBB1-2DA4-7C3E-89B2-87E5DF2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ArduPilot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https://ardupilot.org/ardupilot/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https://mavlink.io/en/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ArduPilot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Discussion Forum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https://discuss.ardupilot.org/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Documentation: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https://docs.ros.org/en/humble/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https://design.ros2.org/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F588C-0866-ADFC-8DBE-CB79655D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" y="247560"/>
            <a:ext cx="11192691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Comparison with </a:t>
            </a:r>
            <a:r>
              <a:rPr lang="en-US" altLang="zh-TW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Cost</a:t>
            </a:r>
            <a:endParaRPr lang="zh-TW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256C34-3649-B566-5C3C-6C5EAE82AE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184" y="1836397"/>
          <a:ext cx="11419629" cy="389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851">
                  <a:extLst>
                    <a:ext uri="{9D8B030D-6E8A-4147-A177-3AD203B41FA5}">
                      <a16:colId xmlns:a16="http://schemas.microsoft.com/office/drawing/2014/main" val="1541158435"/>
                    </a:ext>
                  </a:extLst>
                </a:gridCol>
                <a:gridCol w="2111807">
                  <a:extLst>
                    <a:ext uri="{9D8B030D-6E8A-4147-A177-3AD203B41FA5}">
                      <a16:colId xmlns:a16="http://schemas.microsoft.com/office/drawing/2014/main" val="3930696739"/>
                    </a:ext>
                  </a:extLst>
                </a:gridCol>
                <a:gridCol w="2027433">
                  <a:extLst>
                    <a:ext uri="{9D8B030D-6E8A-4147-A177-3AD203B41FA5}">
                      <a16:colId xmlns:a16="http://schemas.microsoft.com/office/drawing/2014/main" val="2848179886"/>
                    </a:ext>
                  </a:extLst>
                </a:gridCol>
                <a:gridCol w="1873846">
                  <a:extLst>
                    <a:ext uri="{9D8B030D-6E8A-4147-A177-3AD203B41FA5}">
                      <a16:colId xmlns:a16="http://schemas.microsoft.com/office/drawing/2014/main" val="2229711849"/>
                    </a:ext>
                  </a:extLst>
                </a:gridCol>
                <a:gridCol w="1873846">
                  <a:extLst>
                    <a:ext uri="{9D8B030D-6E8A-4147-A177-3AD203B41FA5}">
                      <a16:colId xmlns:a16="http://schemas.microsoft.com/office/drawing/2014/main" val="358839244"/>
                    </a:ext>
                  </a:extLst>
                </a:gridCol>
                <a:gridCol w="1873846">
                  <a:extLst>
                    <a:ext uri="{9D8B030D-6E8A-4147-A177-3AD203B41FA5}">
                      <a16:colId xmlns:a16="http://schemas.microsoft.com/office/drawing/2014/main" val="837156636"/>
                    </a:ext>
                  </a:extLst>
                </a:gridCol>
              </a:tblGrid>
              <a:tr h="117951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36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成本</a:t>
                      </a:r>
                      <a:endParaRPr lang="en-US" altLang="zh-TW" sz="36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時間成本</a:t>
                      </a:r>
                      <a:endParaRPr lang="en-US" altLang="zh-TW" sz="2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開發與學習</a:t>
                      </a:r>
                      <a:endParaRPr lang="en-US" altLang="zh-TW" sz="2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zh-TW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資源占用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</a:t>
                      </a:r>
                      <a:endParaRPr lang="en-US" altLang="zh-TW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資源占用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硬體 </a:t>
                      </a:r>
                      <a:r>
                        <a:rPr lang="en-US" altLang="zh-TW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維護成本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32233"/>
                  </a:ext>
                </a:extLst>
              </a:tr>
              <a:tr h="1255565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ROS 1 MavROS</a:t>
                      </a:r>
                      <a:endParaRPr lang="zh-TW" altLang="en-US" sz="28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中等偏高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中等偏高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97727"/>
                  </a:ext>
                </a:extLst>
              </a:tr>
              <a:tr h="1463273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ROS 2 MavROS</a:t>
                      </a:r>
                      <a:endParaRPr lang="zh-TW" altLang="en-US" sz="28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較低 </a:t>
                      </a:r>
                      <a:r>
                        <a:rPr lang="en-US" altLang="zh-TW" sz="28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ROS 2</a:t>
                      </a:r>
                      <a:r>
                        <a:rPr lang="zh-TW" altLang="en-US" sz="28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降低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25%~50%</a:t>
                      </a:r>
                      <a:r>
                        <a:rPr lang="en-US" altLang="zh-TW" sz="28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中低 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(ROS 2 </a:t>
                      </a: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減少 </a:t>
                      </a:r>
                      <a:r>
                        <a:rPr lang="en-US" altLang="zh-TW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20%~50%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中低 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節點占用降低 </a:t>
                      </a:r>
                      <a:r>
                        <a:rPr lang="en-US" altLang="zh-TW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10%~30%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0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9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EA3B45-8BB6-66A5-BEA5-2AF1D6FE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0709B-134C-279C-E4D8-10024229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08" y="260622"/>
            <a:ext cx="11336384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Comparison with </a:t>
            </a:r>
            <a:r>
              <a:rPr lang="en-US" altLang="zh-TW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Efficient</a:t>
            </a:r>
            <a:endParaRPr lang="zh-TW" alt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4805F2-BED4-2DF9-6D70-0ADC94A677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7343" y="1766821"/>
          <a:ext cx="8897313" cy="448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059">
                  <a:extLst>
                    <a:ext uri="{9D8B030D-6E8A-4147-A177-3AD203B41FA5}">
                      <a16:colId xmlns:a16="http://schemas.microsoft.com/office/drawing/2014/main" val="1541158435"/>
                    </a:ext>
                  </a:extLst>
                </a:gridCol>
                <a:gridCol w="2668426">
                  <a:extLst>
                    <a:ext uri="{9D8B030D-6E8A-4147-A177-3AD203B41FA5}">
                      <a16:colId xmlns:a16="http://schemas.microsoft.com/office/drawing/2014/main" val="3084475564"/>
                    </a:ext>
                  </a:extLst>
                </a:gridCol>
                <a:gridCol w="2138666">
                  <a:extLst>
                    <a:ext uri="{9D8B030D-6E8A-4147-A177-3AD203B41FA5}">
                      <a16:colId xmlns:a16="http://schemas.microsoft.com/office/drawing/2014/main" val="2450838190"/>
                    </a:ext>
                  </a:extLst>
                </a:gridCol>
                <a:gridCol w="1855162">
                  <a:extLst>
                    <a:ext uri="{9D8B030D-6E8A-4147-A177-3AD203B41FA5}">
                      <a16:colId xmlns:a16="http://schemas.microsoft.com/office/drawing/2014/main" val="2856139093"/>
                    </a:ext>
                  </a:extLst>
                </a:gridCol>
              </a:tblGrid>
              <a:tr h="13179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TW" sz="3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Efficient</a:t>
                      </a:r>
                      <a:endParaRPr lang="en-US" altLang="zh-TW" sz="36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通訊延遲與</a:t>
                      </a:r>
                      <a:endParaRPr lang="en-US" altLang="zh-TW" sz="2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開發流程</a:t>
                      </a:r>
                      <a:endParaRPr lang="en-US" altLang="zh-TW" sz="28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32233"/>
                  </a:ext>
                </a:extLst>
              </a:tr>
              <a:tr h="1585815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ROS 1 MavROS</a:t>
                      </a:r>
                      <a:endParaRPr lang="zh-TW" altLang="en-US" sz="28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中等延遲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(10 </a:t>
                      </a:r>
                      <a:r>
                        <a:rPr lang="en-US" altLang="zh-TW" sz="2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- 100 </a:t>
                      </a:r>
                      <a:r>
                        <a:rPr lang="en-US" altLang="zh-TW" sz="2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97727"/>
                  </a:ext>
                </a:extLst>
              </a:tr>
              <a:tr h="1585815">
                <a:tc>
                  <a:txBody>
                    <a:bodyPr/>
                    <a:lstStyle/>
                    <a:p>
                      <a:r>
                        <a:rPr lang="en-US" altLang="zh-TW" sz="2800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ROS 2 MavROS</a:t>
                      </a:r>
                      <a:endParaRPr lang="zh-TW" altLang="en-US" sz="28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低延遲高頻寬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800" dirty="0"/>
                        <a:t>1 </a:t>
                      </a:r>
                      <a:r>
                        <a:rPr lang="en-US" altLang="zh-TW" sz="2800" dirty="0" err="1"/>
                        <a:t>ms</a:t>
                      </a:r>
                      <a:r>
                        <a:rPr lang="en-US" altLang="zh-TW" sz="2800" dirty="0"/>
                        <a:t> - 10 </a:t>
                      </a:r>
                      <a:r>
                        <a:rPr lang="en-US" altLang="zh-TW" sz="2800" dirty="0" err="1"/>
                        <a:t>ms</a:t>
                      </a:r>
                      <a:r>
                        <a:rPr lang="en-US" altLang="zh-TW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中等至高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01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A iPEBG PPT報告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A-iPEBG主題字形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77233</TotalTime>
  <Words>1780</Words>
  <Application>Microsoft Office PowerPoint</Application>
  <PresentationFormat>寬螢幕</PresentationFormat>
  <Paragraphs>208</Paragraphs>
  <Slides>9</Slides>
  <Notes>6</Notes>
  <HiddenSlides>5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2" baseType="lpstr">
      <vt:lpstr>Arial Unicode MS</vt:lpstr>
      <vt:lpstr>Helvetica Neue Light</vt:lpstr>
      <vt:lpstr>ヒラギノ角ゴ ProN W3</vt:lpstr>
      <vt:lpstr>微軟正黑體</vt:lpstr>
      <vt:lpstr>PMingLiU</vt:lpstr>
      <vt:lpstr>PMingLiU</vt:lpstr>
      <vt:lpstr>標楷體</vt:lpstr>
      <vt:lpstr>Arial</vt:lpstr>
      <vt:lpstr>Calibri</vt:lpstr>
      <vt:lpstr>Copperplate Gothic Bold</vt:lpstr>
      <vt:lpstr>Times New Roman</vt:lpstr>
      <vt:lpstr>Wingdings</vt:lpstr>
      <vt:lpstr>CAA iPEBG PPT報告模板</vt:lpstr>
      <vt:lpstr>PowerPoint 簡報</vt:lpstr>
      <vt:lpstr>PowerPoint 簡報</vt:lpstr>
      <vt:lpstr>PowerPoint 簡報</vt:lpstr>
      <vt:lpstr>PowerPoint 簡報</vt:lpstr>
      <vt:lpstr>Flight Controller</vt:lpstr>
      <vt:lpstr>Additional information</vt:lpstr>
      <vt:lpstr>Additional information</vt:lpstr>
      <vt:lpstr>Comparison with Cost</vt:lpstr>
      <vt:lpstr>Comparison with Efficient</vt:lpstr>
    </vt:vector>
  </TitlesOfParts>
  <Company>foxconn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N56</dc:title>
  <dc:creator>Tim Chien(錢定遠_Pegatron)</dc:creator>
  <cp:lastModifiedBy>Tim Chien(錢定遠_Pegatron)</cp:lastModifiedBy>
  <cp:revision>4875</cp:revision>
  <dcterms:created xsi:type="dcterms:W3CDTF">2011-05-31T03:08:40Z</dcterms:created>
  <dcterms:modified xsi:type="dcterms:W3CDTF">2025-07-23T08:13:58Z</dcterms:modified>
</cp:coreProperties>
</file>