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8" r:id="rId6"/>
    <p:sldId id="292" r:id="rId7"/>
    <p:sldId id="294" r:id="rId8"/>
    <p:sldId id="295" r:id="rId9"/>
    <p:sldId id="301" r:id="rId10"/>
    <p:sldId id="298" r:id="rId11"/>
    <p:sldId id="296" r:id="rId12"/>
    <p:sldId id="311" r:id="rId13"/>
    <p:sldId id="313" r:id="rId14"/>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14B5C2-3046-488B-8B2F-D74C2BD4704E}" v="10" dt="2024-02-07T10:50:56.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773" y="7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D95C2-1D7E-479C-9534-7E054FB7557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8F205E1-123A-46E3-B056-30A0B726D0EF}">
      <dgm:prSet/>
      <dgm:spPr/>
      <dgm:t>
        <a:bodyPr/>
        <a:lstStyle/>
        <a:p>
          <a:pPr>
            <a:lnSpc>
              <a:spcPct val="100000"/>
            </a:lnSpc>
          </a:pPr>
          <a:r>
            <a:rPr lang="en-US"/>
            <a:t>Reproducible reports are greatly helped by the principles of literate programming</a:t>
          </a:r>
        </a:p>
      </dgm:t>
    </dgm:pt>
    <dgm:pt modelId="{784E59F8-E751-4397-B1EF-9F86B90872B5}" type="parTrans" cxnId="{EF199AC4-B83D-43E0-A424-0BEED687150B}">
      <dgm:prSet/>
      <dgm:spPr/>
      <dgm:t>
        <a:bodyPr/>
        <a:lstStyle/>
        <a:p>
          <a:endParaRPr lang="en-US"/>
        </a:p>
      </dgm:t>
    </dgm:pt>
    <dgm:pt modelId="{66A59997-DCAE-4879-890B-81FEFF81E9F2}" type="sibTrans" cxnId="{EF199AC4-B83D-43E0-A424-0BEED687150B}">
      <dgm:prSet/>
      <dgm:spPr/>
      <dgm:t>
        <a:bodyPr/>
        <a:lstStyle/>
        <a:p>
          <a:endParaRPr lang="en-US"/>
        </a:p>
      </dgm:t>
    </dgm:pt>
    <dgm:pt modelId="{7F382EEE-B60D-4FE1-998D-CCCA80F3C562}">
      <dgm:prSet/>
      <dgm:spPr/>
      <dgm:t>
        <a:bodyPr/>
        <a:lstStyle/>
        <a:p>
          <a:pPr>
            <a:lnSpc>
              <a:spcPct val="100000"/>
            </a:lnSpc>
          </a:pPr>
          <a:r>
            <a:rPr lang="en-US"/>
            <a:t>Literate programming is a methodology that combines a programming language with a documentation language</a:t>
          </a:r>
        </a:p>
      </dgm:t>
    </dgm:pt>
    <dgm:pt modelId="{3B99E3CC-5C96-4BCC-ADDD-FAFEDE707158}" type="parTrans" cxnId="{91AAAA3D-6482-40B1-A4E6-49D11F3E8ECB}">
      <dgm:prSet/>
      <dgm:spPr/>
      <dgm:t>
        <a:bodyPr/>
        <a:lstStyle/>
        <a:p>
          <a:endParaRPr lang="en-US"/>
        </a:p>
      </dgm:t>
    </dgm:pt>
    <dgm:pt modelId="{D58227F8-1EBE-4B25-B084-53CB790E38A3}" type="sibTrans" cxnId="{91AAAA3D-6482-40B1-A4E6-49D11F3E8ECB}">
      <dgm:prSet/>
      <dgm:spPr/>
      <dgm:t>
        <a:bodyPr/>
        <a:lstStyle/>
        <a:p>
          <a:endParaRPr lang="en-US"/>
        </a:p>
      </dgm:t>
    </dgm:pt>
    <dgm:pt modelId="{18113E8C-7136-467C-9125-429F5FE350E6}">
      <dgm:prSet/>
      <dgm:spPr/>
      <dgm:t>
        <a:bodyPr/>
        <a:lstStyle/>
        <a:p>
          <a:pPr>
            <a:lnSpc>
              <a:spcPct val="100000"/>
            </a:lnSpc>
          </a:pPr>
          <a:r>
            <a:rPr lang="en-US"/>
            <a:t>Literate programming helps data analysis and reproducible workflows it makes our data-analytic programs more clear, transparent, robust, more portable, more easily maintained.</a:t>
          </a:r>
        </a:p>
      </dgm:t>
    </dgm:pt>
    <dgm:pt modelId="{B67415E4-763A-493E-95EF-C7F31284D39D}" type="parTrans" cxnId="{CF97F6FD-5F60-4612-ABD9-495029C78B31}">
      <dgm:prSet/>
      <dgm:spPr/>
      <dgm:t>
        <a:bodyPr/>
        <a:lstStyle/>
        <a:p>
          <a:endParaRPr lang="en-US"/>
        </a:p>
      </dgm:t>
    </dgm:pt>
    <dgm:pt modelId="{948C2EC4-5DDD-4A7E-B148-1C2E7A5E23B6}" type="sibTrans" cxnId="{CF97F6FD-5F60-4612-ABD9-495029C78B31}">
      <dgm:prSet/>
      <dgm:spPr/>
      <dgm:t>
        <a:bodyPr/>
        <a:lstStyle/>
        <a:p>
          <a:endParaRPr lang="en-US"/>
        </a:p>
      </dgm:t>
    </dgm:pt>
    <dgm:pt modelId="{AB39FA30-2B31-460A-AEC9-97225F8E0821}" type="pres">
      <dgm:prSet presAssocID="{B23D95C2-1D7E-479C-9534-7E054FB75576}" presName="root" presStyleCnt="0">
        <dgm:presLayoutVars>
          <dgm:dir/>
          <dgm:resizeHandles val="exact"/>
        </dgm:presLayoutVars>
      </dgm:prSet>
      <dgm:spPr/>
    </dgm:pt>
    <dgm:pt modelId="{0D5E5566-13FC-4BC9-A657-7BD7656C1A68}" type="pres">
      <dgm:prSet presAssocID="{D8F205E1-123A-46E3-B056-30A0B726D0EF}" presName="compNode" presStyleCnt="0"/>
      <dgm:spPr/>
    </dgm:pt>
    <dgm:pt modelId="{BB4F2364-46C0-4249-9896-E21099B7B0F5}" type="pres">
      <dgm:prSet presAssocID="{D8F205E1-123A-46E3-B056-30A0B726D0EF}" presName="bgRect" presStyleLbl="bgShp" presStyleIdx="0" presStyleCnt="3"/>
      <dgm:spPr/>
    </dgm:pt>
    <dgm:pt modelId="{9A3BC951-8B73-43B4-A1C1-EE4F363DFE74}" type="pres">
      <dgm:prSet presAssocID="{D8F205E1-123A-46E3-B056-30A0B726D0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E97586B3-78AB-4217-9EF7-CDFCA1DB00C8}" type="pres">
      <dgm:prSet presAssocID="{D8F205E1-123A-46E3-B056-30A0B726D0EF}" presName="spaceRect" presStyleCnt="0"/>
      <dgm:spPr/>
    </dgm:pt>
    <dgm:pt modelId="{FD322DC5-1DEB-4E55-875D-C44069C1B5E2}" type="pres">
      <dgm:prSet presAssocID="{D8F205E1-123A-46E3-B056-30A0B726D0EF}" presName="parTx" presStyleLbl="revTx" presStyleIdx="0" presStyleCnt="3">
        <dgm:presLayoutVars>
          <dgm:chMax val="0"/>
          <dgm:chPref val="0"/>
        </dgm:presLayoutVars>
      </dgm:prSet>
      <dgm:spPr/>
    </dgm:pt>
    <dgm:pt modelId="{F375EE08-6B40-4FCF-BC03-4F72BFD3BCAE}" type="pres">
      <dgm:prSet presAssocID="{66A59997-DCAE-4879-890B-81FEFF81E9F2}" presName="sibTrans" presStyleCnt="0"/>
      <dgm:spPr/>
    </dgm:pt>
    <dgm:pt modelId="{EBFEF8FE-2099-4119-9EB5-A40A74022981}" type="pres">
      <dgm:prSet presAssocID="{7F382EEE-B60D-4FE1-998D-CCCA80F3C562}" presName="compNode" presStyleCnt="0"/>
      <dgm:spPr/>
    </dgm:pt>
    <dgm:pt modelId="{214BCAA5-9F38-4C99-962B-094E424411FC}" type="pres">
      <dgm:prSet presAssocID="{7F382EEE-B60D-4FE1-998D-CCCA80F3C562}" presName="bgRect" presStyleLbl="bgShp" presStyleIdx="1" presStyleCnt="3"/>
      <dgm:spPr/>
    </dgm:pt>
    <dgm:pt modelId="{CF6A9C21-0F80-4A89-84B9-E2109DD81CF6}" type="pres">
      <dgm:prSet presAssocID="{7F382EEE-B60D-4FE1-998D-CCCA80F3C5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AC284448-A4BC-4FF9-90CB-58B2F22708F5}" type="pres">
      <dgm:prSet presAssocID="{7F382EEE-B60D-4FE1-998D-CCCA80F3C562}" presName="spaceRect" presStyleCnt="0"/>
      <dgm:spPr/>
    </dgm:pt>
    <dgm:pt modelId="{66C2DB1B-18E4-48D9-9B79-E134EE2F1A25}" type="pres">
      <dgm:prSet presAssocID="{7F382EEE-B60D-4FE1-998D-CCCA80F3C562}" presName="parTx" presStyleLbl="revTx" presStyleIdx="1" presStyleCnt="3">
        <dgm:presLayoutVars>
          <dgm:chMax val="0"/>
          <dgm:chPref val="0"/>
        </dgm:presLayoutVars>
      </dgm:prSet>
      <dgm:spPr/>
    </dgm:pt>
    <dgm:pt modelId="{048BB14C-3F0F-4D7E-9B6D-BD9E4F44AF6C}" type="pres">
      <dgm:prSet presAssocID="{D58227F8-1EBE-4B25-B084-53CB790E38A3}" presName="sibTrans" presStyleCnt="0"/>
      <dgm:spPr/>
    </dgm:pt>
    <dgm:pt modelId="{062C8698-DDD4-4B29-A58B-F4B4293AF60F}" type="pres">
      <dgm:prSet presAssocID="{18113E8C-7136-467C-9125-429F5FE350E6}" presName="compNode" presStyleCnt="0"/>
      <dgm:spPr/>
    </dgm:pt>
    <dgm:pt modelId="{4A9F63EF-6DDF-4D03-934C-1385F3DDF0B4}" type="pres">
      <dgm:prSet presAssocID="{18113E8C-7136-467C-9125-429F5FE350E6}" presName="bgRect" presStyleLbl="bgShp" presStyleIdx="2" presStyleCnt="3"/>
      <dgm:spPr/>
    </dgm:pt>
    <dgm:pt modelId="{B2839448-B282-42FA-B4E0-B38A7BF62417}" type="pres">
      <dgm:prSet presAssocID="{18113E8C-7136-467C-9125-429F5FE350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7945976B-B5AE-4F0C-A999-DE5B4D668501}" type="pres">
      <dgm:prSet presAssocID="{18113E8C-7136-467C-9125-429F5FE350E6}" presName="spaceRect" presStyleCnt="0"/>
      <dgm:spPr/>
    </dgm:pt>
    <dgm:pt modelId="{C04679FF-C4E4-4B05-9B45-D6DD4761DDAF}" type="pres">
      <dgm:prSet presAssocID="{18113E8C-7136-467C-9125-429F5FE350E6}" presName="parTx" presStyleLbl="revTx" presStyleIdx="2" presStyleCnt="3">
        <dgm:presLayoutVars>
          <dgm:chMax val="0"/>
          <dgm:chPref val="0"/>
        </dgm:presLayoutVars>
      </dgm:prSet>
      <dgm:spPr/>
    </dgm:pt>
  </dgm:ptLst>
  <dgm:cxnLst>
    <dgm:cxn modelId="{C6559424-B0E0-4366-A196-47F1CEDC0CFE}" type="presOf" srcId="{7F382EEE-B60D-4FE1-998D-CCCA80F3C562}" destId="{66C2DB1B-18E4-48D9-9B79-E134EE2F1A25}" srcOrd="0" destOrd="0" presId="urn:microsoft.com/office/officeart/2018/2/layout/IconVerticalSolidList"/>
    <dgm:cxn modelId="{91AAAA3D-6482-40B1-A4E6-49D11F3E8ECB}" srcId="{B23D95C2-1D7E-479C-9534-7E054FB75576}" destId="{7F382EEE-B60D-4FE1-998D-CCCA80F3C562}" srcOrd="1" destOrd="0" parTransId="{3B99E3CC-5C96-4BCC-ADDD-FAFEDE707158}" sibTransId="{D58227F8-1EBE-4B25-B084-53CB790E38A3}"/>
    <dgm:cxn modelId="{0BA64B94-2EAB-4A8D-B551-D355BDB6BB8A}" type="presOf" srcId="{18113E8C-7136-467C-9125-429F5FE350E6}" destId="{C04679FF-C4E4-4B05-9B45-D6DD4761DDAF}" srcOrd="0" destOrd="0" presId="urn:microsoft.com/office/officeart/2018/2/layout/IconVerticalSolidList"/>
    <dgm:cxn modelId="{54A212AB-3654-4B7B-9145-5EB90E44F7E2}" type="presOf" srcId="{D8F205E1-123A-46E3-B056-30A0B726D0EF}" destId="{FD322DC5-1DEB-4E55-875D-C44069C1B5E2}" srcOrd="0" destOrd="0" presId="urn:microsoft.com/office/officeart/2018/2/layout/IconVerticalSolidList"/>
    <dgm:cxn modelId="{EF199AC4-B83D-43E0-A424-0BEED687150B}" srcId="{B23D95C2-1D7E-479C-9534-7E054FB75576}" destId="{D8F205E1-123A-46E3-B056-30A0B726D0EF}" srcOrd="0" destOrd="0" parTransId="{784E59F8-E751-4397-B1EF-9F86B90872B5}" sibTransId="{66A59997-DCAE-4879-890B-81FEFF81E9F2}"/>
    <dgm:cxn modelId="{13C54CE8-F45B-431B-B596-09EC2654110A}" type="presOf" srcId="{B23D95C2-1D7E-479C-9534-7E054FB75576}" destId="{AB39FA30-2B31-460A-AEC9-97225F8E0821}" srcOrd="0" destOrd="0" presId="urn:microsoft.com/office/officeart/2018/2/layout/IconVerticalSolidList"/>
    <dgm:cxn modelId="{CF97F6FD-5F60-4612-ABD9-495029C78B31}" srcId="{B23D95C2-1D7E-479C-9534-7E054FB75576}" destId="{18113E8C-7136-467C-9125-429F5FE350E6}" srcOrd="2" destOrd="0" parTransId="{B67415E4-763A-493E-95EF-C7F31284D39D}" sibTransId="{948C2EC4-5DDD-4A7E-B148-1C2E7A5E23B6}"/>
    <dgm:cxn modelId="{A0F520CC-8F79-47EA-8621-264FE4CF809D}" type="presParOf" srcId="{AB39FA30-2B31-460A-AEC9-97225F8E0821}" destId="{0D5E5566-13FC-4BC9-A657-7BD7656C1A68}" srcOrd="0" destOrd="0" presId="urn:microsoft.com/office/officeart/2018/2/layout/IconVerticalSolidList"/>
    <dgm:cxn modelId="{6630C898-50F4-4E7E-B2A9-04B8F6780B33}" type="presParOf" srcId="{0D5E5566-13FC-4BC9-A657-7BD7656C1A68}" destId="{BB4F2364-46C0-4249-9896-E21099B7B0F5}" srcOrd="0" destOrd="0" presId="urn:microsoft.com/office/officeart/2018/2/layout/IconVerticalSolidList"/>
    <dgm:cxn modelId="{401E2326-110A-41FE-A867-CC09C1511514}" type="presParOf" srcId="{0D5E5566-13FC-4BC9-A657-7BD7656C1A68}" destId="{9A3BC951-8B73-43B4-A1C1-EE4F363DFE74}" srcOrd="1" destOrd="0" presId="urn:microsoft.com/office/officeart/2018/2/layout/IconVerticalSolidList"/>
    <dgm:cxn modelId="{071F6310-0FCA-467F-AA9F-4B851AED3794}" type="presParOf" srcId="{0D5E5566-13FC-4BC9-A657-7BD7656C1A68}" destId="{E97586B3-78AB-4217-9EF7-CDFCA1DB00C8}" srcOrd="2" destOrd="0" presId="urn:microsoft.com/office/officeart/2018/2/layout/IconVerticalSolidList"/>
    <dgm:cxn modelId="{4D958BE4-48A2-4109-8736-D52627142323}" type="presParOf" srcId="{0D5E5566-13FC-4BC9-A657-7BD7656C1A68}" destId="{FD322DC5-1DEB-4E55-875D-C44069C1B5E2}" srcOrd="3" destOrd="0" presId="urn:microsoft.com/office/officeart/2018/2/layout/IconVerticalSolidList"/>
    <dgm:cxn modelId="{C1C17839-541E-4575-9741-3AC0B82BEAB5}" type="presParOf" srcId="{AB39FA30-2B31-460A-AEC9-97225F8E0821}" destId="{F375EE08-6B40-4FCF-BC03-4F72BFD3BCAE}" srcOrd="1" destOrd="0" presId="urn:microsoft.com/office/officeart/2018/2/layout/IconVerticalSolidList"/>
    <dgm:cxn modelId="{15C4DD7B-E211-41F9-89A8-51748F6C6A03}" type="presParOf" srcId="{AB39FA30-2B31-460A-AEC9-97225F8E0821}" destId="{EBFEF8FE-2099-4119-9EB5-A40A74022981}" srcOrd="2" destOrd="0" presId="urn:microsoft.com/office/officeart/2018/2/layout/IconVerticalSolidList"/>
    <dgm:cxn modelId="{3009D889-E4B5-4C9D-80F5-AD5539A4CD38}" type="presParOf" srcId="{EBFEF8FE-2099-4119-9EB5-A40A74022981}" destId="{214BCAA5-9F38-4C99-962B-094E424411FC}" srcOrd="0" destOrd="0" presId="urn:microsoft.com/office/officeart/2018/2/layout/IconVerticalSolidList"/>
    <dgm:cxn modelId="{5EAA7253-53EB-4DCF-AA72-07D0F0945373}" type="presParOf" srcId="{EBFEF8FE-2099-4119-9EB5-A40A74022981}" destId="{CF6A9C21-0F80-4A89-84B9-E2109DD81CF6}" srcOrd="1" destOrd="0" presId="urn:microsoft.com/office/officeart/2018/2/layout/IconVerticalSolidList"/>
    <dgm:cxn modelId="{C3CADADD-E5B7-4C9B-8EFC-DD738C44EF11}" type="presParOf" srcId="{EBFEF8FE-2099-4119-9EB5-A40A74022981}" destId="{AC284448-A4BC-4FF9-90CB-58B2F22708F5}" srcOrd="2" destOrd="0" presId="urn:microsoft.com/office/officeart/2018/2/layout/IconVerticalSolidList"/>
    <dgm:cxn modelId="{0619FF6B-6C7E-4DDD-9502-A9DD0D03E870}" type="presParOf" srcId="{EBFEF8FE-2099-4119-9EB5-A40A74022981}" destId="{66C2DB1B-18E4-48D9-9B79-E134EE2F1A25}" srcOrd="3" destOrd="0" presId="urn:microsoft.com/office/officeart/2018/2/layout/IconVerticalSolidList"/>
    <dgm:cxn modelId="{7340CD2C-6485-42F9-8CB4-22CBB451AE6E}" type="presParOf" srcId="{AB39FA30-2B31-460A-AEC9-97225F8E0821}" destId="{048BB14C-3F0F-4D7E-9B6D-BD9E4F44AF6C}" srcOrd="3" destOrd="0" presId="urn:microsoft.com/office/officeart/2018/2/layout/IconVerticalSolidList"/>
    <dgm:cxn modelId="{E332884D-DB61-4E62-8E65-E86B688BBDB7}" type="presParOf" srcId="{AB39FA30-2B31-460A-AEC9-97225F8E0821}" destId="{062C8698-DDD4-4B29-A58B-F4B4293AF60F}" srcOrd="4" destOrd="0" presId="urn:microsoft.com/office/officeart/2018/2/layout/IconVerticalSolidList"/>
    <dgm:cxn modelId="{2419741F-710A-4D55-8668-E6554E59E5CB}" type="presParOf" srcId="{062C8698-DDD4-4B29-A58B-F4B4293AF60F}" destId="{4A9F63EF-6DDF-4D03-934C-1385F3DDF0B4}" srcOrd="0" destOrd="0" presId="urn:microsoft.com/office/officeart/2018/2/layout/IconVerticalSolidList"/>
    <dgm:cxn modelId="{EEC8A1B5-33B6-4998-9228-245A3E633CCD}" type="presParOf" srcId="{062C8698-DDD4-4B29-A58B-F4B4293AF60F}" destId="{B2839448-B282-42FA-B4E0-B38A7BF62417}" srcOrd="1" destOrd="0" presId="urn:microsoft.com/office/officeart/2018/2/layout/IconVerticalSolidList"/>
    <dgm:cxn modelId="{BD757AFC-B79F-41FB-B139-5DB1202CB084}" type="presParOf" srcId="{062C8698-DDD4-4B29-A58B-F4B4293AF60F}" destId="{7945976B-B5AE-4F0C-A999-DE5B4D668501}" srcOrd="2" destOrd="0" presId="urn:microsoft.com/office/officeart/2018/2/layout/IconVerticalSolidList"/>
    <dgm:cxn modelId="{99D91DD1-2B31-4738-A96C-9A81A6B71D59}" type="presParOf" srcId="{062C8698-DDD4-4B29-A58B-F4B4293AF60F}" destId="{C04679FF-C4E4-4B05-9B45-D6DD4761DD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F2364-46C0-4249-9896-E21099B7B0F5}">
      <dsp:nvSpPr>
        <dsp:cNvPr id="0" name=""/>
        <dsp:cNvSpPr/>
      </dsp:nvSpPr>
      <dsp:spPr>
        <a:xfrm>
          <a:off x="0" y="1724"/>
          <a:ext cx="6272784" cy="7818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BC951-8B73-43B4-A1C1-EE4F363DFE74}">
      <dsp:nvSpPr>
        <dsp:cNvPr id="0" name=""/>
        <dsp:cNvSpPr/>
      </dsp:nvSpPr>
      <dsp:spPr>
        <a:xfrm>
          <a:off x="236514" y="177644"/>
          <a:ext cx="430446" cy="430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322DC5-1DEB-4E55-875D-C44069C1B5E2}">
      <dsp:nvSpPr>
        <dsp:cNvPr id="0" name=""/>
        <dsp:cNvSpPr/>
      </dsp:nvSpPr>
      <dsp:spPr>
        <a:xfrm>
          <a:off x="903475" y="1724"/>
          <a:ext cx="5355394" cy="806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33" tIns="85333" rIns="85333" bIns="85333" numCol="1" spcCol="1270" anchor="ctr" anchorCtr="0">
          <a:noAutofit/>
        </a:bodyPr>
        <a:lstStyle/>
        <a:p>
          <a:pPr marL="0" lvl="0" indent="0" algn="l" defTabSz="622300">
            <a:lnSpc>
              <a:spcPct val="100000"/>
            </a:lnSpc>
            <a:spcBef>
              <a:spcPct val="0"/>
            </a:spcBef>
            <a:spcAft>
              <a:spcPct val="35000"/>
            </a:spcAft>
            <a:buNone/>
          </a:pPr>
          <a:r>
            <a:rPr lang="en-US" sz="1400" kern="1200"/>
            <a:t>Reproducible reports are greatly helped by the principles of literate programming</a:t>
          </a:r>
        </a:p>
      </dsp:txBody>
      <dsp:txXfrm>
        <a:off x="903475" y="1724"/>
        <a:ext cx="5355394" cy="806299"/>
      </dsp:txXfrm>
    </dsp:sp>
    <dsp:sp modelId="{214BCAA5-9F38-4C99-962B-094E424411FC}">
      <dsp:nvSpPr>
        <dsp:cNvPr id="0" name=""/>
        <dsp:cNvSpPr/>
      </dsp:nvSpPr>
      <dsp:spPr>
        <a:xfrm>
          <a:off x="0" y="1009598"/>
          <a:ext cx="6272784" cy="7818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6A9C21-0F80-4A89-84B9-E2109DD81CF6}">
      <dsp:nvSpPr>
        <dsp:cNvPr id="0" name=""/>
        <dsp:cNvSpPr/>
      </dsp:nvSpPr>
      <dsp:spPr>
        <a:xfrm>
          <a:off x="236514" y="1185518"/>
          <a:ext cx="430446" cy="430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C2DB1B-18E4-48D9-9B79-E134EE2F1A25}">
      <dsp:nvSpPr>
        <dsp:cNvPr id="0" name=""/>
        <dsp:cNvSpPr/>
      </dsp:nvSpPr>
      <dsp:spPr>
        <a:xfrm>
          <a:off x="903475" y="1009598"/>
          <a:ext cx="5355394" cy="806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33" tIns="85333" rIns="85333" bIns="85333" numCol="1" spcCol="1270" anchor="ctr" anchorCtr="0">
          <a:noAutofit/>
        </a:bodyPr>
        <a:lstStyle/>
        <a:p>
          <a:pPr marL="0" lvl="0" indent="0" algn="l" defTabSz="622300">
            <a:lnSpc>
              <a:spcPct val="100000"/>
            </a:lnSpc>
            <a:spcBef>
              <a:spcPct val="0"/>
            </a:spcBef>
            <a:spcAft>
              <a:spcPct val="35000"/>
            </a:spcAft>
            <a:buNone/>
          </a:pPr>
          <a:r>
            <a:rPr lang="en-US" sz="1400" kern="1200"/>
            <a:t>Literate programming is a methodology that combines a programming language with a documentation language</a:t>
          </a:r>
        </a:p>
      </dsp:txBody>
      <dsp:txXfrm>
        <a:off x="903475" y="1009598"/>
        <a:ext cx="5355394" cy="806299"/>
      </dsp:txXfrm>
    </dsp:sp>
    <dsp:sp modelId="{4A9F63EF-6DDF-4D03-934C-1385F3DDF0B4}">
      <dsp:nvSpPr>
        <dsp:cNvPr id="0" name=""/>
        <dsp:cNvSpPr/>
      </dsp:nvSpPr>
      <dsp:spPr>
        <a:xfrm>
          <a:off x="0" y="2017472"/>
          <a:ext cx="6272784" cy="7818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39448-B282-42FA-B4E0-B38A7BF62417}">
      <dsp:nvSpPr>
        <dsp:cNvPr id="0" name=""/>
        <dsp:cNvSpPr/>
      </dsp:nvSpPr>
      <dsp:spPr>
        <a:xfrm>
          <a:off x="236745" y="2193392"/>
          <a:ext cx="430446" cy="4300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679FF-C4E4-4B05-9B45-D6DD4761DDAF}">
      <dsp:nvSpPr>
        <dsp:cNvPr id="0" name=""/>
        <dsp:cNvSpPr/>
      </dsp:nvSpPr>
      <dsp:spPr>
        <a:xfrm>
          <a:off x="903937" y="2017472"/>
          <a:ext cx="5340597" cy="806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33" tIns="85333" rIns="85333" bIns="85333" numCol="1" spcCol="1270" anchor="ctr" anchorCtr="0">
          <a:noAutofit/>
        </a:bodyPr>
        <a:lstStyle/>
        <a:p>
          <a:pPr marL="0" lvl="0" indent="0" algn="l" defTabSz="622300">
            <a:lnSpc>
              <a:spcPct val="100000"/>
            </a:lnSpc>
            <a:spcBef>
              <a:spcPct val="0"/>
            </a:spcBef>
            <a:spcAft>
              <a:spcPct val="35000"/>
            </a:spcAft>
            <a:buNone/>
          </a:pPr>
          <a:r>
            <a:rPr lang="en-US" sz="1400" kern="1200"/>
            <a:t>Literate programming helps data analysis and reproducible workflows it makes our data-analytic programs more clear, transparent, robust, more portable, more easily maintained.</a:t>
          </a:r>
        </a:p>
      </dsp:txBody>
      <dsp:txXfrm>
        <a:off x="903937" y="2017472"/>
        <a:ext cx="5340597" cy="8062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4694-FD2A-6EAC-67A9-4D83450432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FA1E16B5-5808-EB8F-B0C7-B06EECE3F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7C6D4C0B-11D5-890F-EAC6-52FFC1EA8D8B}"/>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5" name="Footer Placeholder 4">
            <a:extLst>
              <a:ext uri="{FF2B5EF4-FFF2-40B4-BE49-F238E27FC236}">
                <a16:creationId xmlns:a16="http://schemas.microsoft.com/office/drawing/2014/main" id="{AA8E2FB4-BED7-41C8-87BD-D90247FD486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ED47411-5450-B133-C2B4-CF132DD6ADD2}"/>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325961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2C19-E610-5BEC-831F-74AB83CB83B1}"/>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1B03D98D-BD09-4A3D-C146-9C6F800F2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87B3D05-EE7E-D953-97C0-D2A4C0941533}"/>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5" name="Footer Placeholder 4">
            <a:extLst>
              <a:ext uri="{FF2B5EF4-FFF2-40B4-BE49-F238E27FC236}">
                <a16:creationId xmlns:a16="http://schemas.microsoft.com/office/drawing/2014/main" id="{7ED36027-7F9D-DD73-4B1F-A96BE2C94DE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72AD26B-22AB-52EB-09E4-DA718CC86E9F}"/>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356477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81FDCF-ABB8-E89D-2D6C-6FFB583AAC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FB7F0712-209D-3FC0-4B9B-F5CB80125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D9128CE-0F31-6303-6C16-5356B34F49D2}"/>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5" name="Footer Placeholder 4">
            <a:extLst>
              <a:ext uri="{FF2B5EF4-FFF2-40B4-BE49-F238E27FC236}">
                <a16:creationId xmlns:a16="http://schemas.microsoft.com/office/drawing/2014/main" id="{6490F063-BCE2-551D-AF10-BBFD33D815C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90CA670-EF75-663D-9236-444B4193F5F1}"/>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81652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83BE-0A86-9FAF-4127-4C8A2D82529D}"/>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4295A507-26BB-4C02-789F-E00D2BE00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8DA2F15C-C04E-9FCD-F45D-4B88A0E23A52}"/>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5" name="Footer Placeholder 4">
            <a:extLst>
              <a:ext uri="{FF2B5EF4-FFF2-40B4-BE49-F238E27FC236}">
                <a16:creationId xmlns:a16="http://schemas.microsoft.com/office/drawing/2014/main" id="{4616EC6D-C112-A38C-639B-7B9D40619BF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322307A-A301-EE16-40E6-DF8FA3BDD764}"/>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108497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D13E-8FD8-FEA5-D97E-D7D87DE380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445B8414-A57A-23A8-8F49-05A234E9A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25DCB5-A259-1CA7-0A39-EDBC6B321196}"/>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5" name="Footer Placeholder 4">
            <a:extLst>
              <a:ext uri="{FF2B5EF4-FFF2-40B4-BE49-F238E27FC236}">
                <a16:creationId xmlns:a16="http://schemas.microsoft.com/office/drawing/2014/main" id="{3A1F4A7C-CC96-449C-43D4-D74A3485588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EE05C4A-2EA8-30F5-FEA9-7F9103768E70}"/>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20522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A033-CC3B-D28E-82E5-FD1449D2770D}"/>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C2E800E0-5E72-286B-2468-A873A40EA1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BB2DE277-0939-1A1A-E2CD-BC58032A24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E816FECD-13EF-D2C9-CCD3-D89942091BD7}"/>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6" name="Footer Placeholder 5">
            <a:extLst>
              <a:ext uri="{FF2B5EF4-FFF2-40B4-BE49-F238E27FC236}">
                <a16:creationId xmlns:a16="http://schemas.microsoft.com/office/drawing/2014/main" id="{47F57499-4C3C-9456-7C8C-51862F9DDEBC}"/>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A88DB3D-0E6B-EDC0-F017-E45D478B4FCC}"/>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335310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C185-37AF-BBBC-F176-44B6F6604E5D}"/>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2B97D81B-11C2-FB84-F798-FCDD6ACB2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C7D21A-1D03-0D0E-7ED0-8C028F20EA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71098C4A-B27B-5646-6B35-8F9380C36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BCFE92-9972-ECE1-C5EC-50566E701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A23E2417-59B5-52A3-F128-9F4FF6A335D5}"/>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8" name="Footer Placeholder 7">
            <a:extLst>
              <a:ext uri="{FF2B5EF4-FFF2-40B4-BE49-F238E27FC236}">
                <a16:creationId xmlns:a16="http://schemas.microsoft.com/office/drawing/2014/main" id="{0248B8D7-61A0-1D5A-F966-0F9C45B123DA}"/>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B25A440D-BD2D-9BA6-D65A-4E2F1C03475C}"/>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357761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CCAA-1638-8884-34D0-6007EF3262DA}"/>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C2615959-2733-678F-2FB1-BC806531856D}"/>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4" name="Footer Placeholder 3">
            <a:extLst>
              <a:ext uri="{FF2B5EF4-FFF2-40B4-BE49-F238E27FC236}">
                <a16:creationId xmlns:a16="http://schemas.microsoft.com/office/drawing/2014/main" id="{C5644F0B-6C2E-ECBA-47B5-61780B08C912}"/>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707BF6AA-33DD-8AAB-0A9C-0225627B8ECD}"/>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161952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AAFCD6-4020-0006-6ABA-724FD6ED73FE}"/>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3" name="Footer Placeholder 2">
            <a:extLst>
              <a:ext uri="{FF2B5EF4-FFF2-40B4-BE49-F238E27FC236}">
                <a16:creationId xmlns:a16="http://schemas.microsoft.com/office/drawing/2014/main" id="{1CAE1EFF-9B9A-12CE-3CA0-042E0457CBF1}"/>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8FABF421-E5F1-A3C9-ACB6-BFF8C1F3C6E6}"/>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2017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2E61-9309-B923-2A9A-99665C362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F211B717-5C85-106A-043A-BD043F197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C4943CD4-D36D-5082-CD2F-C473EDD8F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F9174-A20B-8C59-BE40-4F07428B1446}"/>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6" name="Footer Placeholder 5">
            <a:extLst>
              <a:ext uri="{FF2B5EF4-FFF2-40B4-BE49-F238E27FC236}">
                <a16:creationId xmlns:a16="http://schemas.microsoft.com/office/drawing/2014/main" id="{F0005136-4871-5D62-78B6-C9134C3DC424}"/>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0AAADAF4-B2EE-3062-8A27-7465F0F61AB6}"/>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200314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3008-09E5-9ADB-10DA-41B52240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74566EFF-45F6-AEE8-A177-C136906E1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94E10AED-AAEA-9A0A-2ED4-DC7D36398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728B8-B9F5-7650-6AD9-2DCCFB033135}"/>
              </a:ext>
            </a:extLst>
          </p:cNvPr>
          <p:cNvSpPr>
            <a:spLocks noGrp="1"/>
          </p:cNvSpPr>
          <p:nvPr>
            <p:ph type="dt" sz="half" idx="10"/>
          </p:nvPr>
        </p:nvSpPr>
        <p:spPr/>
        <p:txBody>
          <a:bodyPr/>
          <a:lstStyle/>
          <a:p>
            <a:fld id="{84B6B02E-9365-436E-A3DC-D0EABE47B370}" type="datetimeFigureOut">
              <a:rPr lang="en-NL" smtClean="0"/>
              <a:t>08/02/2024</a:t>
            </a:fld>
            <a:endParaRPr lang="en-NL"/>
          </a:p>
        </p:txBody>
      </p:sp>
      <p:sp>
        <p:nvSpPr>
          <p:cNvPr id="6" name="Footer Placeholder 5">
            <a:extLst>
              <a:ext uri="{FF2B5EF4-FFF2-40B4-BE49-F238E27FC236}">
                <a16:creationId xmlns:a16="http://schemas.microsoft.com/office/drawing/2014/main" id="{2E12395D-7479-0A5A-A8EC-2CC881B9067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424D700-6AF0-B0FD-F0E6-75B006DC7D46}"/>
              </a:ext>
            </a:extLst>
          </p:cNvPr>
          <p:cNvSpPr>
            <a:spLocks noGrp="1"/>
          </p:cNvSpPr>
          <p:nvPr>
            <p:ph type="sldNum" sz="quarter" idx="12"/>
          </p:nvPr>
        </p:nvSpPr>
        <p:spPr/>
        <p:txBody>
          <a:bodyPr/>
          <a:lstStyle/>
          <a:p>
            <a:fld id="{9B9ED4CF-15DE-49FE-9E79-51A1F41B3B56}" type="slidenum">
              <a:rPr lang="en-NL" smtClean="0"/>
              <a:t>‹#›</a:t>
            </a:fld>
            <a:endParaRPr lang="en-NL"/>
          </a:p>
        </p:txBody>
      </p:sp>
    </p:spTree>
    <p:extLst>
      <p:ext uri="{BB962C8B-B14F-4D97-AF65-F5344CB8AC3E}">
        <p14:creationId xmlns:p14="http://schemas.microsoft.com/office/powerpoint/2010/main" val="124548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0CDFE9-18C0-6F53-88DD-7B32074FD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7E32DB9C-1D0C-31DD-F70E-BD8C5BBF6D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5B4AAF3F-08AF-D8E6-8564-86E8E8722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B02E-9365-436E-A3DC-D0EABE47B370}" type="datetimeFigureOut">
              <a:rPr lang="en-NL" smtClean="0"/>
              <a:t>08/02/2024</a:t>
            </a:fld>
            <a:endParaRPr lang="en-NL"/>
          </a:p>
        </p:txBody>
      </p:sp>
      <p:sp>
        <p:nvSpPr>
          <p:cNvPr id="5" name="Footer Placeholder 4">
            <a:extLst>
              <a:ext uri="{FF2B5EF4-FFF2-40B4-BE49-F238E27FC236}">
                <a16:creationId xmlns:a16="http://schemas.microsoft.com/office/drawing/2014/main" id="{D94F83B9-9257-FFA6-6763-BF57AF010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64D8444A-F120-C820-1535-511135729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ED4CF-15DE-49FE-9E79-51A1F41B3B56}" type="slidenum">
              <a:rPr lang="en-NL" smtClean="0"/>
              <a:t>‹#›</a:t>
            </a:fld>
            <a:endParaRPr lang="en-NL"/>
          </a:p>
        </p:txBody>
      </p:sp>
    </p:spTree>
    <p:extLst>
      <p:ext uri="{BB962C8B-B14F-4D97-AF65-F5344CB8AC3E}">
        <p14:creationId xmlns:p14="http://schemas.microsoft.com/office/powerpoint/2010/main" val="448067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zotero.org/sty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D57A6-1462-CC43-5100-A67E1BE7EBBC}"/>
              </a:ext>
            </a:extLst>
          </p:cNvPr>
          <p:cNvSpPr>
            <a:spLocks noGrp="1"/>
          </p:cNvSpPr>
          <p:nvPr>
            <p:ph type="ctrTitle"/>
          </p:nvPr>
        </p:nvSpPr>
        <p:spPr>
          <a:xfrm>
            <a:off x="823442" y="921715"/>
            <a:ext cx="5163022" cy="2635993"/>
          </a:xfrm>
        </p:spPr>
        <p:txBody>
          <a:bodyPr anchor="b">
            <a:normAutofit/>
          </a:bodyPr>
          <a:lstStyle/>
          <a:p>
            <a:pPr algn="l"/>
            <a:r>
              <a:rPr lang="en-US" sz="4800"/>
              <a:t>0HV130</a:t>
            </a:r>
            <a:endParaRPr lang="en-NL" sz="4800"/>
          </a:p>
        </p:txBody>
      </p:sp>
      <p:sp>
        <p:nvSpPr>
          <p:cNvPr id="25" name="Rectangle 24">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3395DD2C-44DB-9D77-42F5-46FEDB7D2841}"/>
              </a:ext>
            </a:extLst>
          </p:cNvPr>
          <p:cNvSpPr>
            <a:spLocks noGrp="1"/>
          </p:cNvSpPr>
          <p:nvPr>
            <p:ph type="subTitle" idx="1"/>
          </p:nvPr>
        </p:nvSpPr>
        <p:spPr>
          <a:xfrm>
            <a:off x="823442" y="4541263"/>
            <a:ext cx="4662957" cy="1395022"/>
          </a:xfrm>
        </p:spPr>
        <p:txBody>
          <a:bodyPr anchor="t">
            <a:normAutofit/>
          </a:bodyPr>
          <a:lstStyle/>
          <a:p>
            <a:pPr algn="l"/>
            <a:r>
              <a:rPr lang="en-US">
                <a:solidFill>
                  <a:srgbClr val="FFFFFF"/>
                </a:solidFill>
              </a:rPr>
              <a:t>Applied Data Skills</a:t>
            </a:r>
          </a:p>
          <a:p>
            <a:pPr algn="l"/>
            <a:r>
              <a:rPr lang="en-US">
                <a:solidFill>
                  <a:srgbClr val="FFFFFF"/>
                </a:solidFill>
              </a:rPr>
              <a:t>Introduction</a:t>
            </a:r>
          </a:p>
          <a:p>
            <a:pPr algn="l"/>
            <a:r>
              <a:rPr lang="en-US">
                <a:solidFill>
                  <a:srgbClr val="FFFFFF"/>
                </a:solidFill>
              </a:rPr>
              <a:t>Gerrit Rooks</a:t>
            </a:r>
            <a:endParaRPr lang="en-NL">
              <a:solidFill>
                <a:srgbClr val="FFFFFF"/>
              </a:solidFill>
            </a:endParaRPr>
          </a:p>
        </p:txBody>
      </p:sp>
      <p:pic>
        <p:nvPicPr>
          <p:cNvPr id="4" name="Picture 3" descr="A hexagon with a graphic on it&#10;&#10;Description automatically generated">
            <a:extLst>
              <a:ext uri="{FF2B5EF4-FFF2-40B4-BE49-F238E27FC236}">
                <a16:creationId xmlns:a16="http://schemas.microsoft.com/office/drawing/2014/main" id="{01BEF05E-7A55-43AA-E0B0-337E797A4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603" y="463404"/>
            <a:ext cx="4789630" cy="5553193"/>
          </a:xfrm>
          <a:prstGeom prst="rect">
            <a:avLst/>
          </a:prstGeom>
        </p:spPr>
      </p:pic>
      <p:sp>
        <p:nvSpPr>
          <p:cNvPr id="31" name="Rectangle 30">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44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E3092D-4105-4026-9B66-A0011E0CA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A34A5-B4B7-5E73-61C0-1CBBE10F7478}"/>
              </a:ext>
            </a:extLst>
          </p:cNvPr>
          <p:cNvSpPr>
            <a:spLocks noGrp="1"/>
          </p:cNvSpPr>
          <p:nvPr>
            <p:ph type="title"/>
          </p:nvPr>
        </p:nvSpPr>
        <p:spPr>
          <a:xfrm>
            <a:off x="871442" y="685800"/>
            <a:ext cx="5038916" cy="1474666"/>
          </a:xfrm>
        </p:spPr>
        <p:txBody>
          <a:bodyPr anchor="b">
            <a:normAutofit/>
          </a:bodyPr>
          <a:lstStyle/>
          <a:p>
            <a:pPr algn="ctr"/>
            <a:r>
              <a:rPr lang="en-US" sz="3200">
                <a:solidFill>
                  <a:schemeClr val="tx1">
                    <a:lumMod val="65000"/>
                    <a:lumOff val="35000"/>
                  </a:schemeClr>
                </a:solidFill>
              </a:rPr>
              <a:t>Adding a bibliography in Rmarkdown</a:t>
            </a:r>
            <a:endParaRPr lang="en-NL" sz="320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3E2B930-1065-40EE-58D9-F59681212B81}"/>
              </a:ext>
            </a:extLst>
          </p:cNvPr>
          <p:cNvSpPr>
            <a:spLocks noGrp="1"/>
          </p:cNvSpPr>
          <p:nvPr>
            <p:ph idx="1"/>
          </p:nvPr>
        </p:nvSpPr>
        <p:spPr>
          <a:xfrm>
            <a:off x="871442" y="2447336"/>
            <a:ext cx="5038916" cy="3724862"/>
          </a:xfrm>
        </p:spPr>
        <p:txBody>
          <a:bodyPr anchor="t">
            <a:normAutofit/>
          </a:bodyPr>
          <a:lstStyle/>
          <a:p>
            <a:r>
              <a:rPr lang="en-US" sz="2000" dirty="0">
                <a:solidFill>
                  <a:schemeClr val="tx1">
                    <a:lumMod val="65000"/>
                    <a:lumOff val="35000"/>
                  </a:schemeClr>
                </a:solidFill>
              </a:rPr>
              <a:t>To work with a bibliography, you need to name include it in the YAML</a:t>
            </a:r>
          </a:p>
          <a:p>
            <a:r>
              <a:rPr lang="en-US" sz="2000" dirty="0">
                <a:solidFill>
                  <a:schemeClr val="tx1">
                    <a:lumMod val="65000"/>
                    <a:lumOff val="35000"/>
                  </a:schemeClr>
                </a:solidFill>
              </a:rPr>
              <a:t>If you want a specific reference style (Engineering IEEE Style or American Psychological Association “</a:t>
            </a:r>
            <a:r>
              <a:rPr lang="en-US" sz="2000" dirty="0" err="1">
                <a:solidFill>
                  <a:schemeClr val="tx1">
                    <a:lumMod val="65000"/>
                    <a:lumOff val="35000"/>
                  </a:schemeClr>
                </a:solidFill>
              </a:rPr>
              <a:t>apa</a:t>
            </a:r>
            <a:r>
              <a:rPr lang="en-US" sz="2000" dirty="0">
                <a:solidFill>
                  <a:schemeClr val="tx1">
                    <a:lumMod val="65000"/>
                    <a:lumOff val="35000"/>
                  </a:schemeClr>
                </a:solidFill>
              </a:rPr>
              <a:t>”) download a “</a:t>
            </a:r>
            <a:r>
              <a:rPr lang="en-US" sz="2000" dirty="0" err="1">
                <a:solidFill>
                  <a:schemeClr val="tx1">
                    <a:lumMod val="65000"/>
                    <a:lumOff val="35000"/>
                  </a:schemeClr>
                </a:solidFill>
              </a:rPr>
              <a:t>csl</a:t>
            </a:r>
            <a:r>
              <a:rPr lang="en-US" sz="2000" dirty="0">
                <a:solidFill>
                  <a:schemeClr val="tx1">
                    <a:lumMod val="65000"/>
                    <a:lumOff val="35000"/>
                  </a:schemeClr>
                </a:solidFill>
              </a:rPr>
              <a:t>” file from </a:t>
            </a:r>
            <a:r>
              <a:rPr lang="en-US" sz="2000" dirty="0" err="1">
                <a:solidFill>
                  <a:schemeClr val="tx1">
                    <a:lumMod val="65000"/>
                    <a:lumOff val="35000"/>
                  </a:schemeClr>
                </a:solidFill>
              </a:rPr>
              <a:t>zotero</a:t>
            </a:r>
            <a:r>
              <a:rPr lang="en-US" sz="2000" dirty="0">
                <a:solidFill>
                  <a:schemeClr val="tx1">
                    <a:lumMod val="65000"/>
                    <a:lumOff val="35000"/>
                  </a:schemeClr>
                </a:solidFill>
              </a:rPr>
              <a:t> </a:t>
            </a:r>
            <a:r>
              <a:rPr lang="en-US" sz="2000" dirty="0">
                <a:solidFill>
                  <a:schemeClr val="tx1">
                    <a:lumMod val="65000"/>
                    <a:lumOff val="35000"/>
                  </a:schemeClr>
                </a:solidFill>
                <a:hlinkClick r:id="rId2"/>
              </a:rPr>
              <a:t>https://www.zotero.org/styles</a:t>
            </a:r>
            <a:r>
              <a:rPr lang="en-US" sz="2000" dirty="0">
                <a:solidFill>
                  <a:schemeClr val="tx1">
                    <a:lumMod val="65000"/>
                    <a:lumOff val="35000"/>
                  </a:schemeClr>
                </a:solidFill>
              </a:rPr>
              <a:t> </a:t>
            </a:r>
          </a:p>
          <a:p>
            <a:r>
              <a:rPr lang="en-US" sz="2000" dirty="0">
                <a:solidFill>
                  <a:schemeClr val="tx1">
                    <a:lumMod val="65000"/>
                    <a:lumOff val="35000"/>
                  </a:schemeClr>
                </a:solidFill>
              </a:rPr>
              <a:t>This file should be placed in the working directory.</a:t>
            </a:r>
            <a:endParaRPr lang="en-NL" sz="2000" dirty="0">
              <a:solidFill>
                <a:schemeClr val="tx1">
                  <a:lumMod val="65000"/>
                  <a:lumOff val="35000"/>
                </a:schemeClr>
              </a:solidFill>
            </a:endParaRPr>
          </a:p>
        </p:txBody>
      </p:sp>
      <p:sp>
        <p:nvSpPr>
          <p:cNvPr id="28" name="Rectangle 27">
            <a:extLst>
              <a:ext uri="{FF2B5EF4-FFF2-40B4-BE49-F238E27FC236}">
                <a16:creationId xmlns:a16="http://schemas.microsoft.com/office/drawing/2014/main" id="{D9759409-BDF8-4BFD-9AF3-4B5C04C2A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0"/>
            <a:ext cx="54102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BC4B61-8274-C879-AEC0-02AAC012F148}"/>
              </a:ext>
            </a:extLst>
          </p:cNvPr>
          <p:cNvPicPr>
            <a:picLocks noChangeAspect="1"/>
          </p:cNvPicPr>
          <p:nvPr/>
        </p:nvPicPr>
        <p:blipFill>
          <a:blip r:embed="rId3"/>
          <a:stretch>
            <a:fillRect/>
          </a:stretch>
        </p:blipFill>
        <p:spPr>
          <a:xfrm>
            <a:off x="7461069" y="1457887"/>
            <a:ext cx="4117787" cy="3942222"/>
          </a:xfrm>
          <a:prstGeom prst="rect">
            <a:avLst/>
          </a:prstGeom>
        </p:spPr>
      </p:pic>
    </p:spTree>
    <p:extLst>
      <p:ext uri="{BB962C8B-B14F-4D97-AF65-F5344CB8AC3E}">
        <p14:creationId xmlns:p14="http://schemas.microsoft.com/office/powerpoint/2010/main" val="421304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14BF32-2905-F391-642E-CF397852CAD7}"/>
            </a:ext>
          </a:extLst>
        </p:cNvPr>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A315D5B5-95F6-3272-B13C-1B8AFDA64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CCDD0-0D83-0AAA-91A5-6F929B280E9D}"/>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1600" i="1" kern="1200" dirty="0">
                <a:solidFill>
                  <a:schemeClr val="tx1"/>
                </a:solidFill>
                <a:latin typeface="+mj-lt"/>
                <a:ea typeface="+mj-ea"/>
                <a:cs typeface="+mj-cs"/>
              </a:rPr>
              <a:t>D</a:t>
            </a:r>
            <a:r>
              <a:rPr lang="en-US" sz="1600" b="0" i="1" u="none" strike="noStrike" kern="1200" baseline="0" dirty="0">
                <a:solidFill>
                  <a:schemeClr val="tx1"/>
                </a:solidFill>
                <a:latin typeface="+mj-lt"/>
                <a:ea typeface="+mj-ea"/>
                <a:cs typeface="+mj-cs"/>
              </a:rPr>
              <a:t>ata fabrication </a:t>
            </a:r>
            <a:r>
              <a:rPr lang="en-US" sz="1600" b="0" i="0" u="none" strike="noStrike" kern="1200" baseline="0" dirty="0">
                <a:solidFill>
                  <a:schemeClr val="tx1"/>
                </a:solidFill>
                <a:latin typeface="+mj-lt"/>
                <a:ea typeface="+mj-ea"/>
                <a:cs typeface="+mj-cs"/>
              </a:rPr>
              <a:t>“making up data or results and recording or reporting them”</a:t>
            </a:r>
            <a:br>
              <a:rPr lang="en-US" sz="1600" b="0" i="0" u="none" strike="noStrike" kern="1200" baseline="0" dirty="0">
                <a:solidFill>
                  <a:schemeClr val="tx1"/>
                </a:solidFill>
                <a:latin typeface="+mj-lt"/>
                <a:ea typeface="+mj-ea"/>
                <a:cs typeface="+mj-cs"/>
              </a:rPr>
            </a:br>
            <a:r>
              <a:rPr lang="en-US" sz="1600" b="0" i="1" u="none" strike="noStrike" kern="1200" baseline="0" dirty="0">
                <a:solidFill>
                  <a:schemeClr val="tx1"/>
                </a:solidFill>
                <a:latin typeface="+mj-lt"/>
                <a:ea typeface="+mj-ea"/>
                <a:cs typeface="+mj-cs"/>
              </a:rPr>
              <a:t>Data falsification “</a:t>
            </a:r>
            <a:r>
              <a:rPr lang="en-US" sz="1600" b="0" i="0" u="none" strike="noStrike" kern="1200" baseline="0" dirty="0">
                <a:solidFill>
                  <a:schemeClr val="tx1"/>
                </a:solidFill>
                <a:latin typeface="+mj-lt"/>
                <a:ea typeface="+mj-ea"/>
                <a:cs typeface="+mj-cs"/>
              </a:rPr>
              <a:t>changing or deleting data for fraudulent purposes”</a:t>
            </a:r>
            <a:br>
              <a:rPr lang="en-US" sz="1600" b="0" i="0" u="none" strike="noStrike" kern="1200" baseline="0" dirty="0">
                <a:solidFill>
                  <a:schemeClr val="tx1"/>
                </a:solidFill>
                <a:latin typeface="+mj-lt"/>
                <a:ea typeface="+mj-ea"/>
                <a:cs typeface="+mj-cs"/>
              </a:rPr>
            </a:br>
            <a:r>
              <a:rPr lang="en-US" sz="1600" b="0" i="1" u="none" strike="noStrike" kern="1200" baseline="0" dirty="0">
                <a:solidFill>
                  <a:schemeClr val="tx1"/>
                </a:solidFill>
                <a:latin typeface="+mj-lt"/>
                <a:ea typeface="+mj-ea"/>
                <a:cs typeface="+mj-cs"/>
              </a:rPr>
              <a:t>Authorship fraud </a:t>
            </a:r>
            <a:r>
              <a:rPr lang="en-US" sz="1600" b="0" i="0" u="none" strike="noStrike" kern="1200" baseline="0" dirty="0">
                <a:solidFill>
                  <a:schemeClr val="tx1"/>
                </a:solidFill>
                <a:latin typeface="+mj-lt"/>
                <a:ea typeface="+mj-ea"/>
                <a:cs typeface="+mj-cs"/>
              </a:rPr>
              <a:t>misbehavior when allocating</a:t>
            </a:r>
            <a:br>
              <a:rPr lang="en-US" sz="1600" b="0" i="0" u="none" strike="noStrike" kern="1200" baseline="0" dirty="0">
                <a:solidFill>
                  <a:schemeClr val="tx1"/>
                </a:solidFill>
                <a:latin typeface="+mj-lt"/>
                <a:ea typeface="+mj-ea"/>
                <a:cs typeface="+mj-cs"/>
              </a:rPr>
            </a:br>
            <a:r>
              <a:rPr lang="en-US" sz="1600" b="0" i="0" u="none" strike="noStrike" kern="1200" baseline="0" dirty="0">
                <a:solidFill>
                  <a:schemeClr val="tx1"/>
                </a:solidFill>
                <a:latin typeface="+mj-lt"/>
                <a:ea typeface="+mj-ea"/>
                <a:cs typeface="+mj-cs"/>
              </a:rPr>
              <a:t>authorship credit</a:t>
            </a:r>
            <a:br>
              <a:rPr lang="en-US" sz="1600" b="0" i="0" u="none" strike="noStrike" kern="1200" baseline="0" dirty="0">
                <a:solidFill>
                  <a:schemeClr val="tx1"/>
                </a:solidFill>
                <a:latin typeface="+mj-lt"/>
                <a:ea typeface="+mj-ea"/>
                <a:cs typeface="+mj-cs"/>
              </a:rPr>
            </a:br>
            <a:r>
              <a:rPr lang="en-US" sz="1600" i="1" kern="1200" dirty="0">
                <a:solidFill>
                  <a:schemeClr val="tx1"/>
                </a:solidFill>
                <a:latin typeface="+mj-lt"/>
                <a:ea typeface="+mj-ea"/>
                <a:cs typeface="+mj-cs"/>
              </a:rPr>
              <a:t>P</a:t>
            </a:r>
            <a:r>
              <a:rPr lang="en-US" sz="1600" b="0" i="1" u="none" strike="noStrike" kern="1200" baseline="0" dirty="0">
                <a:solidFill>
                  <a:schemeClr val="tx1"/>
                </a:solidFill>
                <a:latin typeface="+mj-lt"/>
                <a:ea typeface="+mj-ea"/>
                <a:cs typeface="+mj-cs"/>
              </a:rPr>
              <a:t>lagiarism </a:t>
            </a:r>
            <a:r>
              <a:rPr lang="en-US" sz="1600" b="0" i="0" u="none" strike="noStrike" kern="1200" baseline="0" dirty="0">
                <a:solidFill>
                  <a:schemeClr val="tx1"/>
                </a:solidFill>
                <a:latin typeface="+mj-lt"/>
                <a:ea typeface="+mj-ea"/>
                <a:cs typeface="+mj-cs"/>
              </a:rPr>
              <a:t>not only includes traditional forms of stealing others’ words, ideas, and research findings</a:t>
            </a:r>
            <a:endParaRPr lang="en-US" sz="16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FE3ADC9C-ABAC-FD0F-2374-ADA482706E9F}"/>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r>
              <a:rPr lang="en-US" sz="2000" kern="1200">
                <a:solidFill>
                  <a:schemeClr val="tx1"/>
                </a:solidFill>
                <a:latin typeface="+mn-lt"/>
                <a:ea typeface="+mn-ea"/>
                <a:cs typeface="+mn-cs"/>
              </a:rPr>
              <a:t>There are many ways in which researchers can fools themselves and others.</a:t>
            </a:r>
          </a:p>
        </p:txBody>
      </p:sp>
      <p:grpSp>
        <p:nvGrpSpPr>
          <p:cNvPr id="133" name="Group 132">
            <a:extLst>
              <a:ext uri="{FF2B5EF4-FFF2-40B4-BE49-F238E27FC236}">
                <a16:creationId xmlns:a16="http://schemas.microsoft.com/office/drawing/2014/main" id="{2B16643A-EBE6-6E99-7666-0A9174007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5" name="Rectangle 124">
              <a:extLst>
                <a:ext uri="{FF2B5EF4-FFF2-40B4-BE49-F238E27FC236}">
                  <a16:creationId xmlns:a16="http://schemas.microsoft.com/office/drawing/2014/main" id="{AD06ECB8-8237-5948-A340-398352E9E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CF3E9EA5-9D9C-84C1-A5FB-B8380FD2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CFEB0FF8-B370-7A9C-EED1-EAC2C4493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Rectangle 128">
            <a:extLst>
              <a:ext uri="{FF2B5EF4-FFF2-40B4-BE49-F238E27FC236}">
                <a16:creationId xmlns:a16="http://schemas.microsoft.com/office/drawing/2014/main" id="{023BFAA9-B425-2E8B-01B2-056D86300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522FC69-17EC-2E38-2753-8D03B63D0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8EAAA5-3A1D-A11D-099C-EA0D3171B977}"/>
              </a:ext>
            </a:extLst>
          </p:cNvPr>
          <p:cNvPicPr>
            <a:picLocks noChangeAspect="1"/>
          </p:cNvPicPr>
          <p:nvPr/>
        </p:nvPicPr>
        <p:blipFill>
          <a:blip r:embed="rId2"/>
          <a:stretch>
            <a:fillRect/>
          </a:stretch>
        </p:blipFill>
        <p:spPr>
          <a:xfrm>
            <a:off x="5733013" y="1117720"/>
            <a:ext cx="5536001" cy="4622560"/>
          </a:xfrm>
          <a:prstGeom prst="rect">
            <a:avLst/>
          </a:prstGeom>
        </p:spPr>
      </p:pic>
      <p:sp>
        <p:nvSpPr>
          <p:cNvPr id="5" name="Arrow: Right 4">
            <a:extLst>
              <a:ext uri="{FF2B5EF4-FFF2-40B4-BE49-F238E27FC236}">
                <a16:creationId xmlns:a16="http://schemas.microsoft.com/office/drawing/2014/main" id="{4C1B6BAB-A16C-2DAB-924F-BC55B77A1860}"/>
              </a:ext>
            </a:extLst>
          </p:cNvPr>
          <p:cNvSpPr/>
          <p:nvPr/>
        </p:nvSpPr>
        <p:spPr>
          <a:xfrm>
            <a:off x="1232150" y="5516214"/>
            <a:ext cx="763629" cy="2147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6" name="Picture 5">
            <a:extLst>
              <a:ext uri="{FF2B5EF4-FFF2-40B4-BE49-F238E27FC236}">
                <a16:creationId xmlns:a16="http://schemas.microsoft.com/office/drawing/2014/main" id="{E07088B3-31E4-59B2-9E7C-0F59F99948A1}"/>
              </a:ext>
            </a:extLst>
          </p:cNvPr>
          <p:cNvPicPr>
            <a:picLocks noChangeAspect="1"/>
          </p:cNvPicPr>
          <p:nvPr/>
        </p:nvPicPr>
        <p:blipFill>
          <a:blip r:embed="rId3"/>
          <a:stretch>
            <a:fillRect/>
          </a:stretch>
        </p:blipFill>
        <p:spPr>
          <a:xfrm>
            <a:off x="2042982" y="5185698"/>
            <a:ext cx="875805" cy="875805"/>
          </a:xfrm>
          <a:prstGeom prst="rect">
            <a:avLst/>
          </a:prstGeom>
        </p:spPr>
      </p:pic>
    </p:spTree>
    <p:extLst>
      <p:ext uri="{BB962C8B-B14F-4D97-AF65-F5344CB8AC3E}">
        <p14:creationId xmlns:p14="http://schemas.microsoft.com/office/powerpoint/2010/main" val="70234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E58F5-92EC-85F7-FD34-C0F1A7A0A30B}"/>
              </a:ext>
            </a:extLst>
          </p:cNvPr>
          <p:cNvSpPr>
            <a:spLocks noGrp="1"/>
          </p:cNvSpPr>
          <p:nvPr>
            <p:ph type="title"/>
          </p:nvPr>
        </p:nvSpPr>
        <p:spPr>
          <a:xfrm>
            <a:off x="630936" y="640080"/>
            <a:ext cx="4818888" cy="1481328"/>
          </a:xfrm>
        </p:spPr>
        <p:txBody>
          <a:bodyPr anchor="b">
            <a:normAutofit/>
          </a:bodyPr>
          <a:lstStyle/>
          <a:p>
            <a:r>
              <a:rPr lang="en-US" sz="5000" dirty="0"/>
              <a:t>Open science</a:t>
            </a:r>
            <a:endParaRPr lang="en-NL" sz="5000" dirty="0"/>
          </a:p>
        </p:txBody>
      </p:sp>
      <p:sp>
        <p:nvSpPr>
          <p:cNvPr id="4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0E7EE51A-3E6E-B2AD-E4E2-7CD810A4FF60}"/>
              </a:ext>
            </a:extLst>
          </p:cNvPr>
          <p:cNvSpPr>
            <a:spLocks noGrp="1"/>
          </p:cNvSpPr>
          <p:nvPr>
            <p:ph idx="1"/>
          </p:nvPr>
        </p:nvSpPr>
        <p:spPr>
          <a:xfrm>
            <a:off x="630936" y="2660904"/>
            <a:ext cx="4818888" cy="3547872"/>
          </a:xfrm>
        </p:spPr>
        <p:txBody>
          <a:bodyPr anchor="t">
            <a:normAutofit/>
          </a:bodyPr>
          <a:lstStyle/>
          <a:p>
            <a:endParaRPr lang="en-US" sz="2000" b="0" i="0" dirty="0">
              <a:effectLst/>
              <a:latin typeface="Montserrat" panose="00000500000000000000" pitchFamily="2" charset="0"/>
            </a:endParaRPr>
          </a:p>
          <a:p>
            <a:pPr marL="0" indent="0">
              <a:buNone/>
            </a:pPr>
            <a:r>
              <a:rPr lang="en-US" sz="2000" b="0" i="0" dirty="0">
                <a:effectLst/>
                <a:latin typeface="Montserrat" panose="00000500000000000000" pitchFamily="2" charset="0"/>
              </a:rPr>
              <a:t>Open science is </a:t>
            </a:r>
          </a:p>
          <a:p>
            <a:pPr marL="0" indent="0">
              <a:buNone/>
            </a:pPr>
            <a:r>
              <a:rPr lang="en-US" sz="2000" b="0" i="0" dirty="0">
                <a:effectLst/>
                <a:latin typeface="Montserrat" panose="00000500000000000000" pitchFamily="2" charset="0"/>
              </a:rPr>
              <a:t>“an umbrella term used to refer to the concepts of openness, transparency, rigor, </a:t>
            </a:r>
            <a:r>
              <a:rPr lang="en-US" sz="2000" b="1" i="0" dirty="0">
                <a:effectLst/>
                <a:latin typeface="Montserrat" panose="00000500000000000000" pitchFamily="2" charset="0"/>
              </a:rPr>
              <a:t>reproducibility</a:t>
            </a:r>
            <a:r>
              <a:rPr lang="en-US" sz="2000" b="0" i="0" dirty="0">
                <a:effectLst/>
                <a:latin typeface="Montserrat" panose="00000500000000000000" pitchFamily="2" charset="0"/>
              </a:rPr>
              <a:t>, replicability, and accumulation of knowledge, which are considered fundamental features of science”</a:t>
            </a:r>
            <a:endParaRPr lang="en-NL" sz="2000" dirty="0"/>
          </a:p>
        </p:txBody>
      </p:sp>
      <p:pic>
        <p:nvPicPr>
          <p:cNvPr id="3" name="Picture 2" descr="A diagram of a diagram&#10;&#10;Description automatically generated with medium confidence">
            <a:extLst>
              <a:ext uri="{FF2B5EF4-FFF2-40B4-BE49-F238E27FC236}">
                <a16:creationId xmlns:a16="http://schemas.microsoft.com/office/drawing/2014/main" id="{E486598E-F359-CC87-86CC-44EE2FC62244}"/>
              </a:ext>
            </a:extLst>
          </p:cNvPr>
          <p:cNvPicPr>
            <a:picLocks noChangeAspect="1"/>
          </p:cNvPicPr>
          <p:nvPr/>
        </p:nvPicPr>
        <p:blipFill>
          <a:blip r:embed="rId2"/>
          <a:stretch>
            <a:fillRect/>
          </a:stretch>
        </p:blipFill>
        <p:spPr>
          <a:xfrm>
            <a:off x="6099048" y="1559304"/>
            <a:ext cx="5458968" cy="3739392"/>
          </a:xfrm>
          <a:prstGeom prst="rect">
            <a:avLst/>
          </a:prstGeom>
        </p:spPr>
      </p:pic>
    </p:spTree>
    <p:extLst>
      <p:ext uri="{BB962C8B-B14F-4D97-AF65-F5344CB8AC3E}">
        <p14:creationId xmlns:p14="http://schemas.microsoft.com/office/powerpoint/2010/main" val="48470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7D9AC-8DF2-BD52-31D4-3F0167C8DC6F}"/>
              </a:ext>
            </a:extLst>
          </p:cNvPr>
          <p:cNvSpPr>
            <a:spLocks noGrp="1"/>
          </p:cNvSpPr>
          <p:nvPr>
            <p:ph type="title"/>
          </p:nvPr>
        </p:nvSpPr>
        <p:spPr>
          <a:xfrm>
            <a:off x="6803409" y="762001"/>
            <a:ext cx="4156512" cy="1708244"/>
          </a:xfrm>
        </p:spPr>
        <p:txBody>
          <a:bodyPr anchor="ctr">
            <a:normAutofit/>
          </a:bodyPr>
          <a:lstStyle/>
          <a:p>
            <a:r>
              <a:rPr lang="en-US" sz="4000" dirty="0"/>
              <a:t>Reproducibility ≠</a:t>
            </a:r>
            <a:br>
              <a:rPr lang="en-US" sz="4000" dirty="0"/>
            </a:br>
            <a:r>
              <a:rPr lang="en-US" sz="4000" dirty="0"/>
              <a:t>replicability</a:t>
            </a:r>
            <a:endParaRPr lang="en-NL" sz="4000" dirty="0"/>
          </a:p>
        </p:txBody>
      </p:sp>
      <p:pic>
        <p:nvPicPr>
          <p:cNvPr id="4" name="Picture 3">
            <a:extLst>
              <a:ext uri="{FF2B5EF4-FFF2-40B4-BE49-F238E27FC236}">
                <a16:creationId xmlns:a16="http://schemas.microsoft.com/office/drawing/2014/main" id="{96C3DC62-D7CB-397A-E82F-28BEF829C773}"/>
              </a:ext>
            </a:extLst>
          </p:cNvPr>
          <p:cNvPicPr>
            <a:picLocks noChangeAspect="1"/>
          </p:cNvPicPr>
          <p:nvPr/>
        </p:nvPicPr>
        <p:blipFill rotWithShape="1">
          <a:blip r:embed="rId2"/>
          <a:srcRect l="5847" r="40376" b="1"/>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D6FAE670-FF6E-FBCE-F260-49601E2F6108}"/>
              </a:ext>
            </a:extLst>
          </p:cNvPr>
          <p:cNvSpPr>
            <a:spLocks noGrp="1"/>
          </p:cNvSpPr>
          <p:nvPr>
            <p:ph idx="1"/>
          </p:nvPr>
        </p:nvSpPr>
        <p:spPr>
          <a:xfrm>
            <a:off x="6803409" y="2470245"/>
            <a:ext cx="4156512" cy="3769835"/>
          </a:xfrm>
        </p:spPr>
        <p:txBody>
          <a:bodyPr anchor="ctr">
            <a:normAutofit/>
          </a:bodyPr>
          <a:lstStyle/>
          <a:p>
            <a:pPr marL="0" indent="0">
              <a:buNone/>
            </a:pPr>
            <a:r>
              <a:rPr lang="en-US" sz="2400" b="1" dirty="0"/>
              <a:t>Reproducibility</a:t>
            </a:r>
            <a:r>
              <a:rPr lang="en-US" sz="2400" dirty="0"/>
              <a:t> = obtaining consistent computational results using the same input data, computational steps, methods, code, and conditions of analysis. </a:t>
            </a:r>
          </a:p>
          <a:p>
            <a:pPr marL="0" indent="0">
              <a:buNone/>
            </a:pPr>
            <a:r>
              <a:rPr lang="en-US" sz="2400" b="1" dirty="0"/>
              <a:t>Replicability</a:t>
            </a:r>
            <a:r>
              <a:rPr lang="en-US" sz="2400" dirty="0"/>
              <a:t> = obtaining consistent results across studies aimed at answering the same scientific question</a:t>
            </a:r>
            <a:endParaRPr lang="en-NL" sz="2400" dirty="0"/>
          </a:p>
        </p:txBody>
      </p:sp>
    </p:spTree>
    <p:extLst>
      <p:ext uri="{BB962C8B-B14F-4D97-AF65-F5344CB8AC3E}">
        <p14:creationId xmlns:p14="http://schemas.microsoft.com/office/powerpoint/2010/main" val="362206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7D9AC-8DF2-BD52-31D4-3F0167C8DC6F}"/>
              </a:ext>
            </a:extLst>
          </p:cNvPr>
          <p:cNvSpPr>
            <a:spLocks noGrp="1"/>
          </p:cNvSpPr>
          <p:nvPr>
            <p:ph type="title"/>
          </p:nvPr>
        </p:nvSpPr>
        <p:spPr>
          <a:xfrm>
            <a:off x="612648" y="1078992"/>
            <a:ext cx="6272784" cy="1536192"/>
          </a:xfrm>
        </p:spPr>
        <p:txBody>
          <a:bodyPr anchor="b">
            <a:normAutofit/>
          </a:bodyPr>
          <a:lstStyle/>
          <a:p>
            <a:r>
              <a:rPr lang="en-US" sz="5200"/>
              <a:t>Literate programming</a:t>
            </a:r>
            <a:endParaRPr lang="en-NL" sz="5200"/>
          </a:p>
        </p:txBody>
      </p:sp>
      <p:sp>
        <p:nvSpPr>
          <p:cNvPr id="42" name="Rectangle 41">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4E5A6E6-51E3-4510-6F7B-CC27651AA5A9}"/>
              </a:ext>
            </a:extLst>
          </p:cNvPr>
          <p:cNvPicPr>
            <a:picLocks noChangeAspect="1"/>
          </p:cNvPicPr>
          <p:nvPr/>
        </p:nvPicPr>
        <p:blipFill rotWithShape="1">
          <a:blip r:embed="rId2"/>
          <a:srcRect b="8187"/>
          <a:stretch/>
        </p:blipFill>
        <p:spPr>
          <a:xfrm>
            <a:off x="8767093" y="331311"/>
            <a:ext cx="2063603" cy="2834640"/>
          </a:xfrm>
          <a:prstGeom prst="rect">
            <a:avLst/>
          </a:prstGeom>
        </p:spPr>
      </p:pic>
      <p:graphicFrame>
        <p:nvGraphicFramePr>
          <p:cNvPr id="46" name="Content Placeholder 2">
            <a:extLst>
              <a:ext uri="{FF2B5EF4-FFF2-40B4-BE49-F238E27FC236}">
                <a16:creationId xmlns:a16="http://schemas.microsoft.com/office/drawing/2014/main" id="{48BCB97F-5ECE-385E-3B4F-93E12445C37D}"/>
              </a:ext>
            </a:extLst>
          </p:cNvPr>
          <p:cNvGraphicFramePr>
            <a:graphicFrameLocks noGrp="1"/>
          </p:cNvGraphicFramePr>
          <p:nvPr>
            <p:ph idx="1"/>
          </p:nvPr>
        </p:nvGraphicFramePr>
        <p:xfrm>
          <a:off x="612648" y="3355848"/>
          <a:ext cx="6272784" cy="2825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360FDDBB-88A3-7904-85F3-695ECBB9363C}"/>
              </a:ext>
            </a:extLst>
          </p:cNvPr>
          <p:cNvPicPr>
            <a:picLocks noChangeAspect="1"/>
          </p:cNvPicPr>
          <p:nvPr/>
        </p:nvPicPr>
        <p:blipFill>
          <a:blip r:embed="rId8"/>
          <a:stretch>
            <a:fillRect/>
          </a:stretch>
        </p:blipFill>
        <p:spPr>
          <a:xfrm>
            <a:off x="7859922" y="3343830"/>
            <a:ext cx="3877945" cy="2834640"/>
          </a:xfrm>
          <a:prstGeom prst="rect">
            <a:avLst/>
          </a:prstGeom>
        </p:spPr>
      </p:pic>
    </p:spTree>
    <p:extLst>
      <p:ext uri="{BB962C8B-B14F-4D97-AF65-F5344CB8AC3E}">
        <p14:creationId xmlns:p14="http://schemas.microsoft.com/office/powerpoint/2010/main" val="409343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2C9222-ED07-592F-0422-0EAA4E150D83}"/>
              </a:ext>
            </a:extLst>
          </p:cNvPr>
          <p:cNvPicPr>
            <a:picLocks noChangeAspect="1"/>
          </p:cNvPicPr>
          <p:nvPr/>
        </p:nvPicPr>
        <p:blipFill rotWithShape="1">
          <a:blip r:embed="rId2"/>
          <a:srcRect l="7950" t="4257" r="23976" b="-1"/>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F10EAF-4F51-F8FC-A485-1FCAFAAC9F63}"/>
              </a:ext>
            </a:extLst>
          </p:cNvPr>
          <p:cNvSpPr>
            <a:spLocks noGrp="1"/>
          </p:cNvSpPr>
          <p:nvPr>
            <p:ph type="title"/>
          </p:nvPr>
        </p:nvSpPr>
        <p:spPr>
          <a:xfrm>
            <a:off x="371094" y="1161288"/>
            <a:ext cx="3438144" cy="1124712"/>
          </a:xfrm>
        </p:spPr>
        <p:txBody>
          <a:bodyPr anchor="b">
            <a:normAutofit/>
          </a:bodyPr>
          <a:lstStyle/>
          <a:p>
            <a:r>
              <a:rPr lang="en-US" sz="2800"/>
              <a:t>Naming Files</a:t>
            </a:r>
            <a:endParaRPr lang="en-NL" sz="2800"/>
          </a:p>
        </p:txBody>
      </p:sp>
      <p:sp>
        <p:nvSpPr>
          <p:cNvPr id="23" name="Rectangle 2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A8683B0-8C00-0C6B-A53B-B9EAAB79029A}"/>
              </a:ext>
            </a:extLst>
          </p:cNvPr>
          <p:cNvSpPr>
            <a:spLocks noGrp="1"/>
          </p:cNvSpPr>
          <p:nvPr>
            <p:ph idx="1"/>
          </p:nvPr>
        </p:nvSpPr>
        <p:spPr>
          <a:xfrm>
            <a:off x="371094" y="2718054"/>
            <a:ext cx="3438906" cy="3207258"/>
          </a:xfrm>
        </p:spPr>
        <p:txBody>
          <a:bodyPr anchor="t">
            <a:normAutofit lnSpcReduction="10000"/>
          </a:bodyPr>
          <a:lstStyle/>
          <a:p>
            <a:r>
              <a:rPr lang="en-US" sz="2400" dirty="0"/>
              <a:t>This is not trivial!</a:t>
            </a:r>
          </a:p>
          <a:p>
            <a:r>
              <a:rPr lang="en-US" sz="2400" dirty="0"/>
              <a:t>I often get reports or assignments without identifiers (report_v13a.doc).  Messy!</a:t>
            </a:r>
          </a:p>
          <a:p>
            <a:r>
              <a:rPr lang="en-US" sz="2400" dirty="0"/>
              <a:t>Use the tips and principles explained in the book.</a:t>
            </a:r>
            <a:endParaRPr lang="en-NL" sz="2400" dirty="0"/>
          </a:p>
        </p:txBody>
      </p:sp>
    </p:spTree>
    <p:extLst>
      <p:ext uri="{BB962C8B-B14F-4D97-AF65-F5344CB8AC3E}">
        <p14:creationId xmlns:p14="http://schemas.microsoft.com/office/powerpoint/2010/main" val="170712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00" name="Rectangle 99">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DA0E0-56EC-3D2E-6FFE-E822A6D3842D}"/>
              </a:ext>
            </a:extLst>
          </p:cNvPr>
          <p:cNvSpPr>
            <a:spLocks noGrp="1"/>
          </p:cNvSpPr>
          <p:nvPr>
            <p:ph type="title"/>
          </p:nvPr>
        </p:nvSpPr>
        <p:spPr>
          <a:xfrm>
            <a:off x="1057025" y="922644"/>
            <a:ext cx="5040285" cy="1169585"/>
          </a:xfrm>
        </p:spPr>
        <p:txBody>
          <a:bodyPr anchor="b">
            <a:normAutofit/>
          </a:bodyPr>
          <a:lstStyle/>
          <a:p>
            <a:r>
              <a:rPr lang="en-US" sz="4000"/>
              <a:t>File management</a:t>
            </a:r>
            <a:endParaRPr lang="en-NL" sz="4000"/>
          </a:p>
        </p:txBody>
      </p:sp>
      <p:sp>
        <p:nvSpPr>
          <p:cNvPr id="105" name="Rectangle 10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F8F15C-DDF7-8081-978A-73C54E16BAFB}"/>
              </a:ext>
            </a:extLst>
          </p:cNvPr>
          <p:cNvSpPr>
            <a:spLocks noGrp="1"/>
          </p:cNvSpPr>
          <p:nvPr>
            <p:ph idx="1"/>
          </p:nvPr>
        </p:nvSpPr>
        <p:spPr>
          <a:xfrm>
            <a:off x="1055715" y="2508105"/>
            <a:ext cx="5040285" cy="3632493"/>
          </a:xfrm>
        </p:spPr>
        <p:txBody>
          <a:bodyPr anchor="ctr">
            <a:normAutofit/>
          </a:bodyPr>
          <a:lstStyle/>
          <a:p>
            <a:r>
              <a:rPr lang="en-US" sz="2000" b="0" i="0" dirty="0">
                <a:effectLst/>
                <a:latin typeface="-apple-system"/>
              </a:rPr>
              <a:t>You usually want to have all of your scripts and data files for a single project inside one folder on your computer, the </a:t>
            </a:r>
            <a:r>
              <a:rPr lang="en-US" sz="2000" b="1" dirty="0">
                <a:latin typeface="-apple-system"/>
              </a:rPr>
              <a:t>working directory</a:t>
            </a:r>
            <a:r>
              <a:rPr lang="en-US" sz="2000" dirty="0">
                <a:latin typeface="-apple-system"/>
              </a:rPr>
              <a:t> </a:t>
            </a:r>
            <a:r>
              <a:rPr lang="en-US" sz="2000" b="0" i="0" dirty="0">
                <a:effectLst/>
                <a:latin typeface="-apple-system"/>
              </a:rPr>
              <a:t>for that project. </a:t>
            </a:r>
          </a:p>
          <a:p>
            <a:r>
              <a:rPr lang="en-US" sz="2000" dirty="0">
                <a:latin typeface="-apple-system"/>
              </a:rPr>
              <a:t>Our</a:t>
            </a:r>
            <a:r>
              <a:rPr lang="en-US" sz="2000" b="0" i="0" dirty="0">
                <a:effectLst/>
                <a:latin typeface="-apple-system"/>
              </a:rPr>
              <a:t> book recommends having only three locations: wd, sub-wd, or the web</a:t>
            </a:r>
          </a:p>
          <a:p>
            <a:r>
              <a:rPr lang="en-US" sz="2000" dirty="0"/>
              <a:t>Do not include full paths</a:t>
            </a:r>
            <a:endParaRPr lang="en-NL" sz="2000" dirty="0"/>
          </a:p>
          <a:p>
            <a:endParaRPr lang="en-NL" sz="2000" dirty="0"/>
          </a:p>
        </p:txBody>
      </p:sp>
      <p:pic>
        <p:nvPicPr>
          <p:cNvPr id="5" name="Picture 4">
            <a:extLst>
              <a:ext uri="{FF2B5EF4-FFF2-40B4-BE49-F238E27FC236}">
                <a16:creationId xmlns:a16="http://schemas.microsoft.com/office/drawing/2014/main" id="{2AEBB40C-C4BE-CFF3-857A-0C132C89F1EC}"/>
              </a:ext>
            </a:extLst>
          </p:cNvPr>
          <p:cNvPicPr>
            <a:picLocks noChangeAspect="1"/>
          </p:cNvPicPr>
          <p:nvPr/>
        </p:nvPicPr>
        <p:blipFill>
          <a:blip r:embed="rId2"/>
          <a:stretch>
            <a:fillRect/>
          </a:stretch>
        </p:blipFill>
        <p:spPr>
          <a:xfrm>
            <a:off x="7042712" y="774285"/>
            <a:ext cx="4197029" cy="2581173"/>
          </a:xfrm>
          <a:prstGeom prst="rect">
            <a:avLst/>
          </a:prstGeom>
        </p:spPr>
      </p:pic>
      <p:pic>
        <p:nvPicPr>
          <p:cNvPr id="6" name="Picture 5">
            <a:extLst>
              <a:ext uri="{FF2B5EF4-FFF2-40B4-BE49-F238E27FC236}">
                <a16:creationId xmlns:a16="http://schemas.microsoft.com/office/drawing/2014/main" id="{614E1C42-0D53-3717-810E-FB687FDD2D27}"/>
              </a:ext>
            </a:extLst>
          </p:cNvPr>
          <p:cNvPicPr>
            <a:picLocks noChangeAspect="1"/>
          </p:cNvPicPr>
          <p:nvPr/>
        </p:nvPicPr>
        <p:blipFill>
          <a:blip r:embed="rId3"/>
          <a:stretch>
            <a:fillRect/>
          </a:stretch>
        </p:blipFill>
        <p:spPr>
          <a:xfrm>
            <a:off x="6946667" y="4179860"/>
            <a:ext cx="4389120" cy="1371600"/>
          </a:xfrm>
          <a:prstGeom prst="rect">
            <a:avLst/>
          </a:prstGeom>
        </p:spPr>
      </p:pic>
      <p:sp>
        <p:nvSpPr>
          <p:cNvPr id="4" name="Arrow: Down 3">
            <a:extLst>
              <a:ext uri="{FF2B5EF4-FFF2-40B4-BE49-F238E27FC236}">
                <a16:creationId xmlns:a16="http://schemas.microsoft.com/office/drawing/2014/main" id="{CCB3FF38-587F-5B9C-276D-2E61541781F2}"/>
              </a:ext>
            </a:extLst>
          </p:cNvPr>
          <p:cNvSpPr/>
          <p:nvPr/>
        </p:nvSpPr>
        <p:spPr>
          <a:xfrm rot="16200000">
            <a:off x="5884509" y="4092501"/>
            <a:ext cx="217931" cy="10186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Tree>
    <p:extLst>
      <p:ext uri="{BB962C8B-B14F-4D97-AF65-F5344CB8AC3E}">
        <p14:creationId xmlns:p14="http://schemas.microsoft.com/office/powerpoint/2010/main" val="196762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7D9AC-8DF2-BD52-31D4-3F0167C8DC6F}"/>
              </a:ext>
            </a:extLst>
          </p:cNvPr>
          <p:cNvSpPr>
            <a:spLocks noGrp="1"/>
          </p:cNvSpPr>
          <p:nvPr>
            <p:ph type="title"/>
          </p:nvPr>
        </p:nvSpPr>
        <p:spPr>
          <a:xfrm>
            <a:off x="640080" y="329184"/>
            <a:ext cx="6894576" cy="1783080"/>
          </a:xfrm>
        </p:spPr>
        <p:txBody>
          <a:bodyPr anchor="b">
            <a:normAutofit/>
          </a:bodyPr>
          <a:lstStyle/>
          <a:p>
            <a:r>
              <a:rPr lang="en-US" sz="5400"/>
              <a:t>Rmarkdown</a:t>
            </a:r>
            <a:endParaRPr lang="en-NL" sz="5400"/>
          </a:p>
        </p:txBody>
      </p:sp>
      <p:sp>
        <p:nvSpPr>
          <p:cNvPr id="5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FAE670-FF6E-FBCE-F260-49601E2F6108}"/>
              </a:ext>
            </a:extLst>
          </p:cNvPr>
          <p:cNvSpPr>
            <a:spLocks noGrp="1"/>
          </p:cNvSpPr>
          <p:nvPr>
            <p:ph idx="1"/>
          </p:nvPr>
        </p:nvSpPr>
        <p:spPr>
          <a:xfrm>
            <a:off x="640080" y="2706624"/>
            <a:ext cx="6894576" cy="3483864"/>
          </a:xfrm>
        </p:spPr>
        <p:txBody>
          <a:bodyPr>
            <a:normAutofit/>
          </a:bodyPr>
          <a:lstStyle/>
          <a:p>
            <a:r>
              <a:rPr lang="en-US" sz="2200" dirty="0"/>
              <a:t>We’ll use </a:t>
            </a:r>
            <a:r>
              <a:rPr lang="en-US" sz="2200" dirty="0" err="1"/>
              <a:t>RMarkdown</a:t>
            </a:r>
            <a:r>
              <a:rPr lang="en-US" sz="2200" dirty="0"/>
              <a:t> to produce reproducible reports. This is an R package and is used in the book. </a:t>
            </a:r>
          </a:p>
          <a:p>
            <a:r>
              <a:rPr lang="en-US" sz="2200" dirty="0"/>
              <a:t>Quatro is a recent open-source scientific and technical publishing system that is very similar. </a:t>
            </a:r>
          </a:p>
          <a:p>
            <a:r>
              <a:rPr lang="en-US" sz="2200" dirty="0"/>
              <a:t>The step from </a:t>
            </a:r>
            <a:r>
              <a:rPr lang="en-US" sz="2200" dirty="0" err="1"/>
              <a:t>Rmarkdown</a:t>
            </a:r>
            <a:r>
              <a:rPr lang="en-US" sz="2200" dirty="0"/>
              <a:t> to Quatro is small.</a:t>
            </a:r>
          </a:p>
          <a:p>
            <a:endParaRPr lang="en-US" sz="2200" dirty="0"/>
          </a:p>
          <a:p>
            <a:pPr marL="0" indent="0">
              <a:buNone/>
            </a:pPr>
            <a:r>
              <a:rPr lang="en-US" sz="2200" dirty="0"/>
              <a:t> </a:t>
            </a:r>
            <a:endParaRPr lang="en-NL" sz="2200" dirty="0"/>
          </a:p>
        </p:txBody>
      </p:sp>
      <p:pic>
        <p:nvPicPr>
          <p:cNvPr id="5" name="Picture 4">
            <a:extLst>
              <a:ext uri="{FF2B5EF4-FFF2-40B4-BE49-F238E27FC236}">
                <a16:creationId xmlns:a16="http://schemas.microsoft.com/office/drawing/2014/main" id="{26169F46-E9E1-47A1-D446-DC02E68D0826}"/>
              </a:ext>
            </a:extLst>
          </p:cNvPr>
          <p:cNvPicPr>
            <a:picLocks noChangeAspect="1"/>
          </p:cNvPicPr>
          <p:nvPr/>
        </p:nvPicPr>
        <p:blipFill>
          <a:blip r:embed="rId2"/>
          <a:stretch>
            <a:fillRect/>
          </a:stretch>
        </p:blipFill>
        <p:spPr>
          <a:xfrm>
            <a:off x="8350521" y="329183"/>
            <a:ext cx="3040854" cy="3429969"/>
          </a:xfrm>
          <a:prstGeom prst="rect">
            <a:avLst/>
          </a:prstGeom>
        </p:spPr>
      </p:pic>
      <p:pic>
        <p:nvPicPr>
          <p:cNvPr id="7" name="Picture 6" descr="A hexagon with white text&#10;&#10;Description automatically generated">
            <a:extLst>
              <a:ext uri="{FF2B5EF4-FFF2-40B4-BE49-F238E27FC236}">
                <a16:creationId xmlns:a16="http://schemas.microsoft.com/office/drawing/2014/main" id="{44E6195E-D848-E076-1441-F3C6B0F37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441" y="4079193"/>
            <a:ext cx="2352726" cy="2176272"/>
          </a:xfrm>
          <a:prstGeom prst="rect">
            <a:avLst/>
          </a:prstGeom>
        </p:spPr>
      </p:pic>
      <p:sp>
        <p:nvSpPr>
          <p:cNvPr id="4" name="Arrow: Right 3">
            <a:extLst>
              <a:ext uri="{FF2B5EF4-FFF2-40B4-BE49-F238E27FC236}">
                <a16:creationId xmlns:a16="http://schemas.microsoft.com/office/drawing/2014/main" id="{763A2BDB-A812-1B93-EBCA-F0D29C1AE988}"/>
              </a:ext>
            </a:extLst>
          </p:cNvPr>
          <p:cNvSpPr/>
          <p:nvPr/>
        </p:nvSpPr>
        <p:spPr>
          <a:xfrm>
            <a:off x="1221499" y="5280550"/>
            <a:ext cx="1160206" cy="407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6" name="Picture 5">
            <a:extLst>
              <a:ext uri="{FF2B5EF4-FFF2-40B4-BE49-F238E27FC236}">
                <a16:creationId xmlns:a16="http://schemas.microsoft.com/office/drawing/2014/main" id="{2DDE1F88-8BF7-2DA9-4138-BC2731A4AC4D}"/>
              </a:ext>
            </a:extLst>
          </p:cNvPr>
          <p:cNvPicPr>
            <a:picLocks noChangeAspect="1"/>
          </p:cNvPicPr>
          <p:nvPr/>
        </p:nvPicPr>
        <p:blipFill>
          <a:blip r:embed="rId4"/>
          <a:stretch>
            <a:fillRect/>
          </a:stretch>
        </p:blipFill>
        <p:spPr>
          <a:xfrm>
            <a:off x="2617467" y="4608576"/>
            <a:ext cx="1540241" cy="1540241"/>
          </a:xfrm>
          <a:prstGeom prst="rect">
            <a:avLst/>
          </a:prstGeom>
        </p:spPr>
      </p:pic>
    </p:spTree>
    <p:extLst>
      <p:ext uri="{BB962C8B-B14F-4D97-AF65-F5344CB8AC3E}">
        <p14:creationId xmlns:p14="http://schemas.microsoft.com/office/powerpoint/2010/main" val="3078923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A34A5-B4B7-5E73-61C0-1CBBE10F7478}"/>
              </a:ext>
            </a:extLst>
          </p:cNvPr>
          <p:cNvSpPr>
            <a:spLocks noGrp="1"/>
          </p:cNvSpPr>
          <p:nvPr>
            <p:ph type="title"/>
          </p:nvPr>
        </p:nvSpPr>
        <p:spPr>
          <a:xfrm>
            <a:off x="630936" y="640080"/>
            <a:ext cx="4818888" cy="1481328"/>
          </a:xfrm>
        </p:spPr>
        <p:txBody>
          <a:bodyPr anchor="b">
            <a:normAutofit/>
          </a:bodyPr>
          <a:lstStyle/>
          <a:p>
            <a:r>
              <a:rPr lang="en-US" sz="4200"/>
              <a:t>Adding a bibliography in Rmarkdown</a:t>
            </a:r>
            <a:endParaRPr lang="en-NL" sz="4200"/>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E2B930-1065-40EE-58D9-F59681212B81}"/>
              </a:ext>
            </a:extLst>
          </p:cNvPr>
          <p:cNvSpPr>
            <a:spLocks noGrp="1"/>
          </p:cNvSpPr>
          <p:nvPr>
            <p:ph idx="1"/>
          </p:nvPr>
        </p:nvSpPr>
        <p:spPr>
          <a:xfrm>
            <a:off x="630936" y="2660904"/>
            <a:ext cx="4818888" cy="3547872"/>
          </a:xfrm>
        </p:spPr>
        <p:txBody>
          <a:bodyPr anchor="t">
            <a:normAutofit/>
          </a:bodyPr>
          <a:lstStyle/>
          <a:p>
            <a:r>
              <a:rPr lang="en-US" sz="2200" dirty="0" err="1"/>
              <a:t>RMarkdown</a:t>
            </a:r>
            <a:r>
              <a:rPr lang="en-US" sz="2200" dirty="0"/>
              <a:t> files need to link to a </a:t>
            </a:r>
            <a:r>
              <a:rPr lang="en-US" sz="2200" dirty="0" err="1"/>
              <a:t>BibTex</a:t>
            </a:r>
            <a:r>
              <a:rPr lang="en-US" sz="2200" dirty="0"/>
              <a:t> or JSON file (a plain text file with references in a specific format) that contains the references you need to cite. </a:t>
            </a:r>
          </a:p>
          <a:p>
            <a:r>
              <a:rPr lang="en-US" sz="2200" dirty="0"/>
              <a:t>Install Zotero (which is also excellent for use with Word!!) this helps you tremendously in your projects.</a:t>
            </a:r>
          </a:p>
          <a:p>
            <a:endParaRPr lang="en-US" sz="2200" dirty="0"/>
          </a:p>
          <a:p>
            <a:endParaRPr lang="en-NL" sz="2200" dirty="0"/>
          </a:p>
        </p:txBody>
      </p:sp>
      <p:pic>
        <p:nvPicPr>
          <p:cNvPr id="6" name="Picture 5">
            <a:extLst>
              <a:ext uri="{FF2B5EF4-FFF2-40B4-BE49-F238E27FC236}">
                <a16:creationId xmlns:a16="http://schemas.microsoft.com/office/drawing/2014/main" id="{8DC435CE-2830-1721-1E69-CF95CFDC716A}"/>
              </a:ext>
            </a:extLst>
          </p:cNvPr>
          <p:cNvPicPr>
            <a:picLocks noChangeAspect="1"/>
          </p:cNvPicPr>
          <p:nvPr/>
        </p:nvPicPr>
        <p:blipFill>
          <a:blip r:embed="rId2"/>
          <a:stretch>
            <a:fillRect/>
          </a:stretch>
        </p:blipFill>
        <p:spPr>
          <a:xfrm>
            <a:off x="6099048" y="2057434"/>
            <a:ext cx="5458968" cy="2743132"/>
          </a:xfrm>
          <a:prstGeom prst="rect">
            <a:avLst/>
          </a:prstGeom>
        </p:spPr>
      </p:pic>
      <p:pic>
        <p:nvPicPr>
          <p:cNvPr id="4" name="Picture 3">
            <a:extLst>
              <a:ext uri="{FF2B5EF4-FFF2-40B4-BE49-F238E27FC236}">
                <a16:creationId xmlns:a16="http://schemas.microsoft.com/office/drawing/2014/main" id="{E2E14C2F-E02B-B4FF-07BC-5FEA615E2F98}"/>
              </a:ext>
            </a:extLst>
          </p:cNvPr>
          <p:cNvPicPr>
            <a:picLocks noChangeAspect="1"/>
          </p:cNvPicPr>
          <p:nvPr/>
        </p:nvPicPr>
        <p:blipFill>
          <a:blip r:embed="rId3"/>
          <a:stretch>
            <a:fillRect/>
          </a:stretch>
        </p:blipFill>
        <p:spPr>
          <a:xfrm>
            <a:off x="4568953" y="5254753"/>
            <a:ext cx="1074609" cy="1074609"/>
          </a:xfrm>
          <a:prstGeom prst="rect">
            <a:avLst/>
          </a:prstGeom>
        </p:spPr>
      </p:pic>
    </p:spTree>
    <p:extLst>
      <p:ext uri="{BB962C8B-B14F-4D97-AF65-F5344CB8AC3E}">
        <p14:creationId xmlns:p14="http://schemas.microsoft.com/office/powerpoint/2010/main" val="373703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ab3a178-c267-412b-b348-ecea94cde2a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A57275460FBE43A1A7009A883313EA" ma:contentTypeVersion="16" ma:contentTypeDescription="Create a new document." ma:contentTypeScope="" ma:versionID="8fffc8dea4dc85796ad74474463d4d25">
  <xsd:schema xmlns:xsd="http://www.w3.org/2001/XMLSchema" xmlns:xs="http://www.w3.org/2001/XMLSchema" xmlns:p="http://schemas.microsoft.com/office/2006/metadata/properties" xmlns:ns3="7ab3a178-c267-412b-b348-ecea94cde2ae" xmlns:ns4="6463af56-b0a7-4fb6-9a54-63bfa3b94fee" targetNamespace="http://schemas.microsoft.com/office/2006/metadata/properties" ma:root="true" ma:fieldsID="eb42cfe97d42719157d1378ed45b2879" ns3:_="" ns4:_="">
    <xsd:import namespace="7ab3a178-c267-412b-b348-ecea94cde2ae"/>
    <xsd:import namespace="6463af56-b0a7-4fb6-9a54-63bfa3b94fe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b3a178-c267-412b-b348-ecea94cde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463af56-b0a7-4fb6-9a54-63bfa3b94f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DC304F-2E8B-4AD4-B782-2BE07B626AA3}">
  <ds:schemaRefs>
    <ds:schemaRef ds:uri="7ab3a178-c267-412b-b348-ecea94cde2ae"/>
    <ds:schemaRef ds:uri="6463af56-b0a7-4fb6-9a54-63bfa3b94fee"/>
    <ds:schemaRef ds:uri="http://purl.org/dc/elements/1.1/"/>
    <ds:schemaRef ds:uri="http://purl.org/dc/dcmitype/"/>
    <ds:schemaRef ds:uri="http://www.w3.org/XML/1998/namespace"/>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5539AB81-0B89-469D-AAA7-7DC16D463E1D}">
  <ds:schemaRefs>
    <ds:schemaRef ds:uri="http://schemas.microsoft.com/sharepoint/v3/contenttype/forms"/>
  </ds:schemaRefs>
</ds:datastoreItem>
</file>

<file path=customXml/itemProps3.xml><?xml version="1.0" encoding="utf-8"?>
<ds:datastoreItem xmlns:ds="http://schemas.openxmlformats.org/officeDocument/2006/customXml" ds:itemID="{2EBC5A1E-31A6-42AA-AFB4-3C4CE089F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b3a178-c267-412b-b348-ecea94cde2ae"/>
    <ds:schemaRef ds:uri="6463af56-b0a7-4fb6-9a54-63bfa3b94f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7839</TotalTime>
  <Words>462</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Montserrat</vt:lpstr>
      <vt:lpstr>Office Theme</vt:lpstr>
      <vt:lpstr>0HV130</vt:lpstr>
      <vt:lpstr>Data fabrication “making up data or results and recording or reporting them” Data falsification “changing or deleting data for fraudulent purposes” Authorship fraud misbehavior when allocating authorship credit Plagiarism not only includes traditional forms of stealing others’ words, ideas, and research findings</vt:lpstr>
      <vt:lpstr>Open science</vt:lpstr>
      <vt:lpstr>Reproducibility ≠ replicability</vt:lpstr>
      <vt:lpstr>Literate programming</vt:lpstr>
      <vt:lpstr>Naming Files</vt:lpstr>
      <vt:lpstr>File management</vt:lpstr>
      <vt:lpstr>Rmarkdown</vt:lpstr>
      <vt:lpstr>Adding a bibliography in Rmarkdown</vt:lpstr>
      <vt:lpstr>Adding a bibliography in Rmarkdown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Rooks, Gerrit</dc:creator>
  <cp:lastModifiedBy>Rooks, Gerrit</cp:lastModifiedBy>
  <cp:revision>38</cp:revision>
  <dcterms:created xsi:type="dcterms:W3CDTF">2023-12-08T17:00:55Z</dcterms:created>
  <dcterms:modified xsi:type="dcterms:W3CDTF">2024-02-08T09:46:29Z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0x010100F3A57275460FBE43A1A7009A883313EA</vt:lpwstr>
  </property>
</Properties>
</file>