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6"/>
  </p:notesMasterIdLst>
  <p:sldIdLst>
    <p:sldId id="256" r:id="rId5"/>
    <p:sldId id="257" r:id="rId6"/>
    <p:sldId id="266" r:id="rId7"/>
    <p:sldId id="258" r:id="rId8"/>
    <p:sldId id="259" r:id="rId9"/>
    <p:sldId id="260" r:id="rId10"/>
    <p:sldId id="261" r:id="rId11"/>
    <p:sldId id="262" r:id="rId12"/>
    <p:sldId id="263" r:id="rId13"/>
    <p:sldId id="264" r:id="rId14"/>
    <p:sldId id="265"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2849" autoAdjust="0"/>
  </p:normalViewPr>
  <p:slideViewPr>
    <p:cSldViewPr snapToGrid="0">
      <p:cViewPr varScale="1">
        <p:scale>
          <a:sx n="33" d="100"/>
          <a:sy n="33" d="100"/>
        </p:scale>
        <p:origin x="10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Bowl with salmon cakes, salad, a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ngYing, 17 April"/>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TingYing, 17 April</a:t>
            </a:r>
          </a:p>
        </p:txBody>
      </p:sp>
      <p:sp>
        <p:nvSpPr>
          <p:cNvPr id="152" name="Master thesis discussion"/>
          <p:cNvSpPr txBox="1">
            <a:spLocks noGrp="1"/>
          </p:cNvSpPr>
          <p:nvPr>
            <p:ph type="ctrTitle"/>
          </p:nvPr>
        </p:nvSpPr>
        <p:spPr>
          <a:prstGeom prst="rect">
            <a:avLst/>
          </a:prstGeom>
        </p:spPr>
        <p:txBody>
          <a:bodyPr/>
          <a:lstStyle/>
          <a:p>
            <a:r>
              <a:t>Master thesis discussion</a:t>
            </a:r>
          </a:p>
        </p:txBody>
      </p:sp>
      <p:sp>
        <p:nvSpPr>
          <p:cNvPr id="153" name="Radar image Reconstruction with raw ADC data"/>
          <p:cNvSpPr txBox="1">
            <a:spLocks noGrp="1"/>
          </p:cNvSpPr>
          <p:nvPr>
            <p:ph type="subTitle" sz="quarter" idx="1"/>
          </p:nvPr>
        </p:nvSpPr>
        <p:spPr>
          <a:prstGeom prst="rect">
            <a:avLst/>
          </a:prstGeom>
        </p:spPr>
        <p:txBody>
          <a:bodyPr/>
          <a:lstStyle>
            <a:lvl1pPr defTabSz="1633687">
              <a:lnSpc>
                <a:spcPct val="80000"/>
              </a:lnSpc>
              <a:defRPr sz="7772" spc="-155"/>
            </a:lvl1pPr>
          </a:lstStyle>
          <a:p>
            <a:r>
              <a:t>Radar image Reconstruction with raw ADC data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Bo Yang 2023"/>
          <p:cNvSpPr txBox="1">
            <a:spLocks noGrp="1"/>
          </p:cNvSpPr>
          <p:nvPr>
            <p:ph type="body" idx="21"/>
          </p:nvPr>
        </p:nvSpPr>
        <p:spPr>
          <a:xfrm>
            <a:off x="1206500" y="2372962"/>
            <a:ext cx="13661224" cy="93478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2600"/>
            </a:lvl1pPr>
          </a:lstStyle>
          <a:p>
            <a:r>
              <a:t>Bo Yang 2023</a:t>
            </a:r>
            <a:endParaRPr sz="1200"/>
          </a:p>
        </p:txBody>
      </p:sp>
      <p:sp>
        <p:nvSpPr>
          <p:cNvPr id="196" name="Abstract: A method to perform end-to-end learning on the raw radar analog-to-digital (ADC) data.…"/>
          <p:cNvSpPr txBox="1">
            <a:spLocks noGrp="1"/>
          </p:cNvSpPr>
          <p:nvPr>
            <p:ph type="body" sz="half" idx="1"/>
          </p:nvPr>
        </p:nvSpPr>
        <p:spPr>
          <a:xfrm>
            <a:off x="1421057" y="3506832"/>
            <a:ext cx="9779001" cy="9632596"/>
          </a:xfrm>
          <a:prstGeom prst="rect">
            <a:avLst/>
          </a:prstGeom>
        </p:spPr>
        <p:txBody>
          <a:bodyPr/>
          <a:lstStyle/>
          <a:p>
            <a:pPr marL="254000" indent="-254000">
              <a:spcBef>
                <a:spcPts val="2000"/>
              </a:spcBef>
              <a:buSzPct val="116000"/>
              <a:defRPr sz="2500"/>
            </a:pPr>
            <a:r>
              <a:rPr b="1"/>
              <a:t>Abstract: </a:t>
            </a:r>
            <a:r>
              <a:t>A method to perform end-to-end learning on the raw radar analog-to-digital (ADC) data. </a:t>
            </a:r>
          </a:p>
          <a:p>
            <a:pPr marL="279400" indent="-279400">
              <a:spcBef>
                <a:spcPts val="2000"/>
              </a:spcBef>
              <a:buSzPct val="116000"/>
              <a:defRPr sz="2500"/>
            </a:pPr>
            <a:r>
              <a:rPr b="1"/>
              <a:t>Contributions</a:t>
            </a:r>
            <a:r>
              <a:t>:</a:t>
            </a:r>
          </a:p>
          <a:p>
            <a:pPr marL="889000" lvl="1" indent="-279400">
              <a:spcBef>
                <a:spcPts val="2000"/>
              </a:spcBef>
              <a:defRPr sz="2500"/>
            </a:pPr>
            <a:r>
              <a:t>Using radar ADC data and having better perception performance</a:t>
            </a:r>
          </a:p>
          <a:p>
            <a:pPr marL="889000" lvl="1" indent="-279400">
              <a:spcBef>
                <a:spcPts val="2000"/>
              </a:spcBef>
              <a:defRPr sz="2500"/>
            </a:pPr>
            <a:r>
              <a:t>Design a model architecture that effectively incorporates trainable</a:t>
            </a:r>
            <a:r>
              <a:rPr i="1"/>
              <a:t> </a:t>
            </a:r>
            <a:r>
              <a:t>signal processing modules into the neural network</a:t>
            </a:r>
          </a:p>
          <a:p>
            <a:pPr marL="889000" lvl="1" indent="-279400">
              <a:spcBef>
                <a:spcPts val="2000"/>
              </a:spcBef>
              <a:defRPr sz="2500"/>
            </a:pPr>
            <a:r>
              <a:t>Design the first pre-training method for radar ADC data. A signal processing (SP) guided pre-training method that assists in learning a powerful representation with unlabelled data</a:t>
            </a:r>
          </a:p>
          <a:p>
            <a:pPr marL="254000" indent="-254000">
              <a:spcBef>
                <a:spcPts val="2000"/>
              </a:spcBef>
              <a:buSzPct val="116000"/>
              <a:defRPr sz="2500"/>
            </a:pPr>
            <a:r>
              <a:rPr b="1"/>
              <a:t>Methods</a:t>
            </a:r>
            <a:r>
              <a:t>:</a:t>
            </a:r>
          </a:p>
          <a:p>
            <a:pPr marL="863600" lvl="1" indent="-254000">
              <a:spcBef>
                <a:spcPts val="2000"/>
              </a:spcBef>
              <a:buSzPct val="116000"/>
              <a:defRPr sz="2500"/>
            </a:pPr>
            <a:r>
              <a:t>Feature extraction: Include layer mimics signal processing step (SP-like) in the early part of the neural network, make the processing step trainable</a:t>
            </a:r>
          </a:p>
          <a:p>
            <a:pPr marL="863600" lvl="1" indent="-254000">
              <a:spcBef>
                <a:spcPts val="2000"/>
              </a:spcBef>
              <a:buSzPct val="116000"/>
              <a:defRPr sz="2500"/>
            </a:pPr>
            <a:r>
              <a:t>Limited labeled data: Pre-training the SP module and backbone (FFT-RadNet) to learn from algorithm, letting the model to learn the mapping between ADC and RAD (RAD generated by classical SP algorithm)</a:t>
            </a:r>
          </a:p>
          <a:p>
            <a:pPr marL="863600" lvl="1" indent="-254000">
              <a:spcBef>
                <a:spcPts val="2000"/>
              </a:spcBef>
              <a:buSzPct val="116000"/>
              <a:defRPr sz="2500"/>
            </a:pPr>
            <a:r>
              <a:t>ACDNet is trained (fine-tuned) to perform both object detection and free space segmentation</a:t>
            </a:r>
          </a:p>
        </p:txBody>
      </p:sp>
      <p:sp>
        <p:nvSpPr>
          <p:cNvPr id="197" name="ADCNet: End-to-end perception with raw radar ADC data"/>
          <p:cNvSpPr txBox="1">
            <a:spLocks noGrp="1"/>
          </p:cNvSpPr>
          <p:nvPr>
            <p:ph type="title"/>
          </p:nvPr>
        </p:nvSpPr>
        <p:spPr>
          <a:xfrm>
            <a:off x="1206500" y="1079500"/>
            <a:ext cx="21474921" cy="1435100"/>
          </a:xfrm>
          <a:prstGeom prst="rect">
            <a:avLst/>
          </a:prstGeom>
        </p:spPr>
        <p:txBody>
          <a:bodyPr/>
          <a:lstStyle/>
          <a:p>
            <a:pPr defTabSz="1828754">
              <a:defRPr sz="6375" spc="-127"/>
            </a:pPr>
            <a:r>
              <a:t>ADCNet: End-to-end perception with raw radar ADC data </a:t>
            </a:r>
            <a:endParaRPr sz="900" spc="-18"/>
          </a:p>
          <a:p>
            <a:pPr defTabSz="1828754">
              <a:defRPr sz="6375" spc="-127"/>
            </a:pPr>
            <a:endParaRPr sz="900" spc="-18"/>
          </a:p>
        </p:txBody>
      </p:sp>
      <p:pic>
        <p:nvPicPr>
          <p:cNvPr id="198" name="Screenshot 2024-02-01 at 10.29.30 PM.png" descr="Screenshot 2024-02-01 at 10.29.30 PM.png"/>
          <p:cNvPicPr>
            <a:picLocks noChangeAspect="1"/>
          </p:cNvPicPr>
          <p:nvPr/>
        </p:nvPicPr>
        <p:blipFill>
          <a:blip r:embed="rId2"/>
          <a:stretch>
            <a:fillRect/>
          </a:stretch>
        </p:blipFill>
        <p:spPr>
          <a:xfrm>
            <a:off x="12851212" y="7398540"/>
            <a:ext cx="9589174" cy="3236649"/>
          </a:xfrm>
          <a:prstGeom prst="rect">
            <a:avLst/>
          </a:prstGeom>
          <a:ln w="12700">
            <a:miter lim="400000"/>
          </a:ln>
        </p:spPr>
      </p:pic>
      <p:sp>
        <p:nvSpPr>
          <p:cNvPr id="199" name="PTFT: pre-training and fine-tuning"/>
          <p:cNvSpPr txBox="1"/>
          <p:nvPr/>
        </p:nvSpPr>
        <p:spPr>
          <a:xfrm>
            <a:off x="13249839" y="10490948"/>
            <a:ext cx="4301110" cy="4366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2200">
                <a:solidFill>
                  <a:srgbClr val="000000"/>
                </a:solidFill>
              </a:defRPr>
            </a:lvl1pPr>
          </a:lstStyle>
          <a:p>
            <a:r>
              <a:t>PTFT: pre-training and fine-tuning</a:t>
            </a:r>
          </a:p>
        </p:txBody>
      </p:sp>
      <p:pic>
        <p:nvPicPr>
          <p:cNvPr id="200" name="Screenshot 2024-02-01 at 10.39.02 PM.png" descr="Screenshot 2024-02-01 at 10.39.02 PM.png"/>
          <p:cNvPicPr>
            <a:picLocks noChangeAspect="1"/>
          </p:cNvPicPr>
          <p:nvPr/>
        </p:nvPicPr>
        <p:blipFill>
          <a:blip r:embed="rId3"/>
          <a:stretch>
            <a:fillRect/>
          </a:stretch>
        </p:blipFill>
        <p:spPr>
          <a:xfrm>
            <a:off x="11082363" y="3957041"/>
            <a:ext cx="13126872" cy="346131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James Giroux 2023"/>
          <p:cNvSpPr txBox="1">
            <a:spLocks noGrp="1"/>
          </p:cNvSpPr>
          <p:nvPr>
            <p:ph type="body" idx="21"/>
          </p:nvPr>
        </p:nvSpPr>
        <p:spPr>
          <a:xfrm>
            <a:off x="1206500" y="2372962"/>
            <a:ext cx="13661224" cy="93478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2600"/>
            </a:lvl1pPr>
          </a:lstStyle>
          <a:p>
            <a:r>
              <a:t>James Giroux 2023</a:t>
            </a:r>
            <a:endParaRPr sz="1200"/>
          </a:p>
        </p:txBody>
      </p:sp>
      <p:sp>
        <p:nvSpPr>
          <p:cNvPr id="203" name="Abstract: Introduce hierarchical Swin Vision transformers to the field of radar object detection and show their capability to operate on inputs varying in pre-processing, along with different radar configurations…"/>
          <p:cNvSpPr txBox="1">
            <a:spLocks noGrp="1"/>
          </p:cNvSpPr>
          <p:nvPr>
            <p:ph type="body" sz="half" idx="1"/>
          </p:nvPr>
        </p:nvSpPr>
        <p:spPr>
          <a:xfrm>
            <a:off x="1437991" y="3393765"/>
            <a:ext cx="9779001" cy="9609841"/>
          </a:xfrm>
          <a:prstGeom prst="rect">
            <a:avLst/>
          </a:prstGeom>
        </p:spPr>
        <p:txBody>
          <a:bodyPr/>
          <a:lstStyle/>
          <a:p>
            <a:pPr marL="254000" indent="-254000">
              <a:spcBef>
                <a:spcPts val="2000"/>
              </a:spcBef>
              <a:buSzPct val="116000"/>
              <a:defRPr sz="2500"/>
            </a:pPr>
            <a:r>
              <a:rPr b="1"/>
              <a:t>Abstract</a:t>
            </a:r>
            <a:r>
              <a:t>: Introduce hierarchical Swin Vision transformers to the field of radar object detection and show their capability to operate on inputs varying in pre-processing, along with different radar configurations </a:t>
            </a:r>
          </a:p>
          <a:p>
            <a:pPr marL="254000" indent="-254000">
              <a:spcBef>
                <a:spcPts val="2000"/>
              </a:spcBef>
              <a:buSzPct val="116000"/>
              <a:defRPr sz="2500"/>
            </a:pPr>
            <a:r>
              <a:rPr b="1"/>
              <a:t>Contributions</a:t>
            </a:r>
            <a:r>
              <a:t>:</a:t>
            </a:r>
          </a:p>
          <a:p>
            <a:pPr marL="863600" lvl="1" indent="-254000">
              <a:spcBef>
                <a:spcPts val="2000"/>
              </a:spcBef>
              <a:buSzPct val="116000"/>
              <a:defRPr sz="2500"/>
            </a:pPr>
            <a:r>
              <a:t>The application of Swin vision transformers to the field of radar object detection, using raw ADC as input</a:t>
            </a:r>
          </a:p>
          <a:p>
            <a:pPr marL="863600" lvl="1" indent="-254000">
              <a:spcBef>
                <a:spcPts val="2000"/>
              </a:spcBef>
              <a:buSzPct val="116000"/>
              <a:defRPr sz="2500"/>
            </a:pPr>
            <a:r>
              <a:t>Utilize the learnable transformations and show the benefits in low resolution radar applications</a:t>
            </a:r>
          </a:p>
          <a:p>
            <a:pPr marL="254000" indent="-254000">
              <a:spcBef>
                <a:spcPts val="2000"/>
              </a:spcBef>
              <a:buSzPct val="116000"/>
              <a:defRPr sz="2500"/>
            </a:pPr>
            <a:r>
              <a:rPr b="1"/>
              <a:t>Methods</a:t>
            </a:r>
            <a:r>
              <a:t>:</a:t>
            </a:r>
          </a:p>
          <a:p>
            <a:pPr marL="863600" lvl="1" indent="-254000">
              <a:spcBef>
                <a:spcPts val="2000"/>
              </a:spcBef>
              <a:buSzPct val="116000"/>
              <a:defRPr sz="2500"/>
            </a:pPr>
            <a:r>
              <a:t>Feature extraction: Using learnable linear transformation to mimic DFTs. Injecting non-normalized ADC signals to a range transformation layer, followed by a Doppler transformation layer then utilize a normalization layer before injection into the Swin vision Transformer</a:t>
            </a:r>
          </a:p>
          <a:p>
            <a:pPr marL="863600" lvl="1" indent="-254000">
              <a:spcBef>
                <a:spcPts val="2000"/>
              </a:spcBef>
              <a:buSzPct val="116000"/>
              <a:defRPr sz="2500"/>
            </a:pPr>
            <a:r>
              <a:t>Deep learning structure: Using the architecture of FFT-RadNet, replace the front end of the network with a hierarchical Swin vision Transformer (Utilizing a hierarchical vision transformer to be able to extract more prominent features)</a:t>
            </a:r>
          </a:p>
        </p:txBody>
      </p:sp>
      <p:sp>
        <p:nvSpPr>
          <p:cNvPr id="204" name="T-FFTRadNet: Object Detection with Swin Vision Transformers from Raw ADC Radar Signals"/>
          <p:cNvSpPr txBox="1">
            <a:spLocks noGrp="1"/>
          </p:cNvSpPr>
          <p:nvPr>
            <p:ph type="title"/>
          </p:nvPr>
        </p:nvSpPr>
        <p:spPr>
          <a:xfrm>
            <a:off x="1206500" y="1079500"/>
            <a:ext cx="21474921" cy="1435100"/>
          </a:xfrm>
          <a:prstGeom prst="rect">
            <a:avLst/>
          </a:prstGeom>
        </p:spPr>
        <p:txBody>
          <a:bodyPr/>
          <a:lstStyle>
            <a:lvl1pPr defTabSz="1365469">
              <a:defRPr sz="4760" spc="-95"/>
            </a:lvl1pPr>
          </a:lstStyle>
          <a:p>
            <a:r>
              <a:t>T-FFTRadNet: Object Detection with Swin Vision Transformers from Raw ADC Radar Signals </a:t>
            </a:r>
            <a:endParaRPr sz="672" spc="-13"/>
          </a:p>
        </p:txBody>
      </p:sp>
      <p:pic>
        <p:nvPicPr>
          <p:cNvPr id="205" name="Screenshot 2024-02-03 at 3.02.23 PM.png" descr="Screenshot 2024-02-03 at 3.02.23 PM.png"/>
          <p:cNvPicPr>
            <a:picLocks noChangeAspect="1"/>
          </p:cNvPicPr>
          <p:nvPr/>
        </p:nvPicPr>
        <p:blipFill>
          <a:blip r:embed="rId2"/>
          <a:stretch>
            <a:fillRect/>
          </a:stretch>
        </p:blipFill>
        <p:spPr>
          <a:xfrm>
            <a:off x="12049143" y="7980995"/>
            <a:ext cx="10680701" cy="3619501"/>
          </a:xfrm>
          <a:prstGeom prst="rect">
            <a:avLst/>
          </a:prstGeom>
          <a:ln w="12700">
            <a:miter lim="400000"/>
          </a:ln>
        </p:spPr>
      </p:pic>
      <p:pic>
        <p:nvPicPr>
          <p:cNvPr id="206" name="Screenshot 2024-02-03 at 3.08.31 PM.png" descr="Screenshot 2024-02-03 at 3.08.31 PM.png"/>
          <p:cNvPicPr>
            <a:picLocks noChangeAspect="1"/>
          </p:cNvPicPr>
          <p:nvPr/>
        </p:nvPicPr>
        <p:blipFill>
          <a:blip r:embed="rId3"/>
          <a:stretch>
            <a:fillRect/>
          </a:stretch>
        </p:blipFill>
        <p:spPr>
          <a:xfrm>
            <a:off x="12180860" y="1765547"/>
            <a:ext cx="10417267" cy="6338014"/>
          </a:xfrm>
          <a:prstGeom prst="rect">
            <a:avLst/>
          </a:prstGeom>
          <a:ln w="12700">
            <a:miter lim="400000"/>
          </a:ln>
        </p:spPr>
      </p:pic>
      <p:pic>
        <p:nvPicPr>
          <p:cNvPr id="207" name="Screenshot 2024-02-05 at 11.59.28 PM.png" descr="Screenshot 2024-02-05 at 11.59.28 PM.png"/>
          <p:cNvPicPr>
            <a:picLocks noChangeAspect="1"/>
          </p:cNvPicPr>
          <p:nvPr/>
        </p:nvPicPr>
        <p:blipFill>
          <a:blip r:embed="rId4"/>
          <a:stretch>
            <a:fillRect/>
          </a:stretch>
        </p:blipFill>
        <p:spPr>
          <a:xfrm>
            <a:off x="12049143" y="11575953"/>
            <a:ext cx="10680701" cy="1537689"/>
          </a:xfrm>
          <a:prstGeom prst="rect">
            <a:avLst/>
          </a:prstGeom>
          <a:ln w="12700">
            <a:miter lim="400000"/>
          </a:ln>
        </p:spPr>
      </p:pic>
      <p:pic>
        <p:nvPicPr>
          <p:cNvPr id="208" name="Screenshot 2024-02-06 at 10.56.43 AM.png" descr="Screenshot 2024-02-06 at 10.56.43 AM.png"/>
          <p:cNvPicPr>
            <a:picLocks noChangeAspect="1"/>
          </p:cNvPicPr>
          <p:nvPr/>
        </p:nvPicPr>
        <p:blipFill>
          <a:blip r:embed="rId5"/>
          <a:stretch>
            <a:fillRect/>
          </a:stretch>
        </p:blipFill>
        <p:spPr>
          <a:xfrm>
            <a:off x="12135180" y="13136430"/>
            <a:ext cx="10769601" cy="58420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FMCW Radar Data"/>
          <p:cNvSpPr txBox="1">
            <a:spLocks noGrp="1"/>
          </p:cNvSpPr>
          <p:nvPr>
            <p:ph type="title"/>
          </p:nvPr>
        </p:nvSpPr>
        <p:spPr>
          <a:prstGeom prst="rect">
            <a:avLst/>
          </a:prstGeom>
        </p:spPr>
        <p:txBody>
          <a:bodyPr/>
          <a:lstStyle>
            <a:lvl1pPr>
              <a:defRPr sz="7000" spc="-140"/>
            </a:lvl1pPr>
          </a:lstStyle>
          <a:p>
            <a:r>
              <a:rPr lang="en-US" dirty="0"/>
              <a:t>Outline</a:t>
            </a:r>
            <a:endParaRPr dirty="0"/>
          </a:p>
        </p:txBody>
      </p:sp>
      <p:sp>
        <p:nvSpPr>
          <p:cNvPr id="156" name="ADC Input…"/>
          <p:cNvSpPr txBox="1">
            <a:spLocks noGrp="1"/>
          </p:cNvSpPr>
          <p:nvPr>
            <p:ph type="body" idx="1"/>
          </p:nvPr>
        </p:nvSpPr>
        <p:spPr>
          <a:xfrm>
            <a:off x="1230196" y="2775061"/>
            <a:ext cx="22135642" cy="10205999"/>
          </a:xfrm>
          <a:prstGeom prst="rect">
            <a:avLst/>
          </a:prstGeom>
        </p:spPr>
        <p:txBody>
          <a:bodyPr/>
          <a:lstStyle/>
          <a:p>
            <a:pPr marL="609599" indent="-609599">
              <a:lnSpc>
                <a:spcPct val="100000"/>
              </a:lnSpc>
              <a:defRPr sz="3000"/>
            </a:pPr>
            <a:r>
              <a:rPr lang="en-US" sz="4400" dirty="0"/>
              <a:t>FMCW Radar Data</a:t>
            </a:r>
            <a:endParaRPr sz="4400" dirty="0"/>
          </a:p>
          <a:p>
            <a:pPr marL="609599" indent="-609599">
              <a:lnSpc>
                <a:spcPct val="100000"/>
              </a:lnSpc>
              <a:spcBef>
                <a:spcPts val="4600"/>
              </a:spcBef>
              <a:defRPr sz="3000"/>
            </a:pPr>
            <a:r>
              <a:rPr lang="en-US" sz="4400" dirty="0"/>
              <a:t>Deep Learning Models</a:t>
            </a:r>
          </a:p>
          <a:p>
            <a:pPr marL="1219199" lvl="1" indent="-609599">
              <a:lnSpc>
                <a:spcPct val="100000"/>
              </a:lnSpc>
              <a:spcBef>
                <a:spcPts val="4600"/>
              </a:spcBef>
              <a:defRPr sz="3000"/>
            </a:pPr>
            <a:r>
              <a:rPr lang="en-US" sz="4400" dirty="0"/>
              <a:t>Radar Image Reconstruction from Raw ADC Data using Parametric Variational Autoencoder with Domain Adaption</a:t>
            </a:r>
          </a:p>
          <a:p>
            <a:pPr marL="1219199" lvl="1" indent="-609599">
              <a:lnSpc>
                <a:spcPct val="100000"/>
              </a:lnSpc>
              <a:spcBef>
                <a:spcPts val="4600"/>
              </a:spcBef>
              <a:defRPr sz="3000"/>
            </a:pPr>
            <a:r>
              <a:rPr lang="en-US" sz="4400" dirty="0" err="1"/>
              <a:t>ADCNet</a:t>
            </a:r>
            <a:r>
              <a:rPr lang="en-US" sz="4400" dirty="0"/>
              <a:t>: End-to-end perception with raw radar ADC data </a:t>
            </a:r>
          </a:p>
          <a:p>
            <a:pPr marL="1219199" lvl="1" indent="-609599">
              <a:lnSpc>
                <a:spcPct val="100000"/>
              </a:lnSpc>
              <a:spcBef>
                <a:spcPts val="4600"/>
              </a:spcBef>
              <a:defRPr sz="3000"/>
            </a:pPr>
            <a:r>
              <a:rPr lang="en-US" sz="4400" dirty="0"/>
              <a:t>T-</a:t>
            </a:r>
            <a:r>
              <a:rPr lang="en-US" sz="4400" dirty="0" err="1"/>
              <a:t>FFTRadNet</a:t>
            </a:r>
            <a:r>
              <a:rPr lang="en-US" sz="4400" dirty="0"/>
              <a:t>: Object Detection with </a:t>
            </a:r>
            <a:r>
              <a:rPr lang="en-US" sz="4400" dirty="0" err="1"/>
              <a:t>Swin</a:t>
            </a:r>
            <a:r>
              <a:rPr lang="en-US" sz="4400" dirty="0"/>
              <a:t> Transformers from Raw ADC Radar Signals</a:t>
            </a:r>
          </a:p>
          <a:p>
            <a:pPr marL="609599" indent="-609599">
              <a:lnSpc>
                <a:spcPct val="100000"/>
              </a:lnSpc>
              <a:spcBef>
                <a:spcPts val="4600"/>
              </a:spcBef>
              <a:defRPr sz="3000"/>
            </a:pPr>
            <a:r>
              <a:rPr lang="en-US" sz="4400" dirty="0"/>
              <a:t>Next step</a:t>
            </a:r>
          </a:p>
          <a:p>
            <a:pPr marL="1219199" lvl="1" indent="-609599">
              <a:lnSpc>
                <a:spcPct val="100000"/>
              </a:lnSpc>
              <a:spcBef>
                <a:spcPts val="4600"/>
              </a:spcBef>
              <a:defRPr sz="3000"/>
            </a:pPr>
            <a:endParaRPr lang="en-US" sz="2800" dirty="0"/>
          </a:p>
          <a:p>
            <a:pPr marL="609599" indent="-609599">
              <a:lnSpc>
                <a:spcPct val="100000"/>
              </a:lnSpc>
              <a:spcBef>
                <a:spcPts val="4600"/>
              </a:spcBef>
              <a:defRPr sz="3000"/>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FMCW Radar Data"/>
          <p:cNvSpPr txBox="1">
            <a:spLocks noGrp="1"/>
          </p:cNvSpPr>
          <p:nvPr>
            <p:ph type="title"/>
          </p:nvPr>
        </p:nvSpPr>
        <p:spPr>
          <a:prstGeom prst="rect">
            <a:avLst/>
          </a:prstGeom>
        </p:spPr>
        <p:txBody>
          <a:bodyPr/>
          <a:lstStyle>
            <a:lvl1pPr>
              <a:defRPr sz="7000" spc="-140"/>
            </a:lvl1pPr>
          </a:lstStyle>
          <a:p>
            <a:r>
              <a:t>FMCW Radar Data</a:t>
            </a:r>
          </a:p>
        </p:txBody>
      </p:sp>
      <p:sp>
        <p:nvSpPr>
          <p:cNvPr id="156" name="ADC Input…"/>
          <p:cNvSpPr txBox="1">
            <a:spLocks noGrp="1"/>
          </p:cNvSpPr>
          <p:nvPr>
            <p:ph type="body" idx="1"/>
          </p:nvPr>
        </p:nvSpPr>
        <p:spPr>
          <a:xfrm>
            <a:off x="1206500" y="2316696"/>
            <a:ext cx="14286760" cy="10753827"/>
          </a:xfrm>
          <a:prstGeom prst="rect">
            <a:avLst/>
          </a:prstGeom>
        </p:spPr>
        <p:txBody>
          <a:bodyPr>
            <a:normAutofit/>
          </a:bodyPr>
          <a:lstStyle/>
          <a:p>
            <a:pPr marL="609599" indent="-609599">
              <a:lnSpc>
                <a:spcPct val="100000"/>
              </a:lnSpc>
              <a:defRPr sz="3000"/>
            </a:pPr>
            <a:r>
              <a:rPr lang="en-US" dirty="0"/>
              <a:t>FMCW radar: A synthesizer generate a chirp, the chirp is transmitted by the Tx antenna, the chirp is reflected off an object and reflected chirp is received at the Rx antenna. Tx signal and Rx signal are mixed and resulting a signal, “IF signal” </a:t>
            </a:r>
          </a:p>
          <a:p>
            <a:pPr marL="609599" indent="-609599">
              <a:lnSpc>
                <a:spcPct val="100000"/>
              </a:lnSpc>
              <a:defRPr sz="3000"/>
            </a:pPr>
            <a:r>
              <a:rPr lang="en-US" dirty="0"/>
              <a:t>Raw analog to digital converter (ADC) data </a:t>
            </a:r>
            <a:endParaRPr dirty="0"/>
          </a:p>
          <a:p>
            <a:pPr lvl="1">
              <a:lnSpc>
                <a:spcPct val="100000"/>
              </a:lnSpc>
              <a:defRPr sz="3000"/>
            </a:pPr>
            <a:r>
              <a:rPr dirty="0"/>
              <a:t>Fast-time (time index within a chirp) axis: range axis -&gt; Distance</a:t>
            </a:r>
          </a:p>
          <a:p>
            <a:pPr lvl="1">
              <a:lnSpc>
                <a:spcPct val="100000"/>
              </a:lnSpc>
              <a:defRPr sz="3000"/>
            </a:pPr>
            <a:r>
              <a:rPr dirty="0"/>
              <a:t>Slow-time (time index across chirps) axis: doppler axis -&gt; Velocity</a:t>
            </a:r>
          </a:p>
          <a:p>
            <a:pPr lvl="1">
              <a:lnSpc>
                <a:spcPct val="100000"/>
              </a:lnSpc>
              <a:defRPr sz="3000"/>
            </a:pPr>
            <a:r>
              <a:rPr dirty="0"/>
              <a:t>Channel data: angle axis -&gt; Angle of arrival (</a:t>
            </a:r>
            <a:r>
              <a:rPr dirty="0" err="1"/>
              <a:t>AoA</a:t>
            </a:r>
            <a:r>
              <a:rPr dirty="0"/>
              <a:t>)</a:t>
            </a:r>
          </a:p>
          <a:p>
            <a:pPr marL="609599" indent="-609599">
              <a:lnSpc>
                <a:spcPct val="100000"/>
              </a:lnSpc>
              <a:spcBef>
                <a:spcPts val="4600"/>
              </a:spcBef>
              <a:defRPr sz="3000"/>
            </a:pPr>
            <a:r>
              <a:rPr dirty="0"/>
              <a:t>Traditional Processing pipeline: </a:t>
            </a:r>
          </a:p>
          <a:p>
            <a:pPr lvl="1">
              <a:lnSpc>
                <a:spcPct val="100000"/>
              </a:lnSpc>
              <a:spcBef>
                <a:spcPts val="4600"/>
              </a:spcBef>
              <a:defRPr sz="3000"/>
            </a:pPr>
            <a:r>
              <a:rPr dirty="0"/>
              <a:t>Applying 2D FFT to get RDI (range-doppler image)</a:t>
            </a:r>
          </a:p>
          <a:p>
            <a:pPr lvl="1">
              <a:lnSpc>
                <a:spcPct val="100000"/>
              </a:lnSpc>
              <a:spcBef>
                <a:spcPts val="4600"/>
              </a:spcBef>
              <a:defRPr sz="3000"/>
            </a:pPr>
            <a:r>
              <a:rPr dirty="0"/>
              <a:t>Applying FFT (angle-FFT) along the channel axis to estimate </a:t>
            </a:r>
            <a:r>
              <a:rPr dirty="0" err="1"/>
              <a:t>AoA</a:t>
            </a:r>
            <a:r>
              <a:rPr dirty="0"/>
              <a:t> -&gt; get RAI (range-angle image) 3D data cube</a:t>
            </a:r>
            <a:endParaRPr lang="en-US" dirty="0"/>
          </a:p>
          <a:p>
            <a:pPr>
              <a:lnSpc>
                <a:spcPct val="100000"/>
              </a:lnSpc>
              <a:spcBef>
                <a:spcPts val="4600"/>
              </a:spcBef>
              <a:defRPr sz="3000"/>
            </a:pPr>
            <a:r>
              <a:rPr lang="en-US" dirty="0"/>
              <a:t>Goal: Apply end-to-end model on raw ADC data without pre-processing the raw data with traditional pipeline</a:t>
            </a:r>
            <a:endParaRPr dirty="0"/>
          </a:p>
        </p:txBody>
      </p:sp>
      <p:pic>
        <p:nvPicPr>
          <p:cNvPr id="157" name="Screenshot 2024-02-03 at 3.57.52 PM.png" descr="Screenshot 2024-02-03 at 3.57.52 PM.png"/>
          <p:cNvPicPr>
            <a:picLocks noChangeAspect="1"/>
          </p:cNvPicPr>
          <p:nvPr/>
        </p:nvPicPr>
        <p:blipFill>
          <a:blip r:embed="rId2"/>
          <a:srcRect b="50285"/>
          <a:stretch>
            <a:fillRect/>
          </a:stretch>
        </p:blipFill>
        <p:spPr>
          <a:xfrm>
            <a:off x="15640875" y="944562"/>
            <a:ext cx="7912685" cy="3756224"/>
          </a:xfrm>
          <a:prstGeom prst="rect">
            <a:avLst/>
          </a:prstGeom>
          <a:ln w="12700">
            <a:miter lim="400000"/>
          </a:ln>
        </p:spPr>
      </p:pic>
      <p:pic>
        <p:nvPicPr>
          <p:cNvPr id="158" name="Screenshot 2024-04-16 at 3.41.53 PM.png" descr="Screenshot 2024-04-16 at 3.41.53 PM.png"/>
          <p:cNvPicPr>
            <a:picLocks noChangeAspect="1"/>
          </p:cNvPicPr>
          <p:nvPr/>
        </p:nvPicPr>
        <p:blipFill>
          <a:blip r:embed="rId3"/>
          <a:stretch>
            <a:fillRect/>
          </a:stretch>
        </p:blipFill>
        <p:spPr>
          <a:xfrm>
            <a:off x="16358727" y="4814511"/>
            <a:ext cx="6476793" cy="8256012"/>
          </a:xfrm>
          <a:prstGeom prst="rect">
            <a:avLst/>
          </a:prstGeom>
          <a:ln w="12700">
            <a:miter lim="400000"/>
          </a:ln>
        </p:spPr>
      </p:pic>
    </p:spTree>
    <p:extLst>
      <p:ext uri="{BB962C8B-B14F-4D97-AF65-F5344CB8AC3E}">
        <p14:creationId xmlns:p14="http://schemas.microsoft.com/office/powerpoint/2010/main" val="239796701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Deep Learning Model"/>
          <p:cNvSpPr txBox="1">
            <a:spLocks noGrp="1"/>
          </p:cNvSpPr>
          <p:nvPr>
            <p:ph type="title"/>
          </p:nvPr>
        </p:nvSpPr>
        <p:spPr>
          <a:prstGeom prst="rect">
            <a:avLst/>
          </a:prstGeom>
        </p:spPr>
        <p:txBody>
          <a:bodyPr/>
          <a:lstStyle>
            <a:lvl1pPr>
              <a:defRPr sz="7000" spc="-140"/>
            </a:lvl1pPr>
          </a:lstStyle>
          <a:p>
            <a:r>
              <a:rPr dirty="0"/>
              <a:t>Deep Learning Model</a:t>
            </a:r>
          </a:p>
        </p:txBody>
      </p:sp>
      <p:sp>
        <p:nvSpPr>
          <p:cNvPr id="161" name="Encoder-decoder structure"/>
          <p:cNvSpPr txBox="1">
            <a:spLocks noGrp="1"/>
          </p:cNvSpPr>
          <p:nvPr>
            <p:ph type="body" idx="21"/>
          </p:nvPr>
        </p:nvSpPr>
        <p:spPr>
          <a:xfrm>
            <a:off x="1206499" y="2372962"/>
            <a:ext cx="22781909" cy="93478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lvl1pPr>
              <a:defRPr sz="4000"/>
            </a:lvl1pPr>
          </a:lstStyle>
          <a:p>
            <a:r>
              <a:rPr lang="en-US" sz="3200" dirty="0"/>
              <a:t>Radar Image Reconstruction from Raw ADC Data using Parametric Variational Autoencoder with Domain Adaption</a:t>
            </a:r>
            <a:endParaRPr sz="3200" dirty="0"/>
          </a:p>
        </p:txBody>
      </p:sp>
      <p:sp>
        <p:nvSpPr>
          <p:cNvPr id="162" name="Parametric Variational Autoencoder (VAE)…"/>
          <p:cNvSpPr txBox="1">
            <a:spLocks noGrp="1"/>
          </p:cNvSpPr>
          <p:nvPr>
            <p:ph type="body" sz="half" idx="1"/>
          </p:nvPr>
        </p:nvSpPr>
        <p:spPr>
          <a:xfrm>
            <a:off x="1182803" y="3513904"/>
            <a:ext cx="9331723" cy="8256011"/>
          </a:xfrm>
          <a:prstGeom prst="rect">
            <a:avLst/>
          </a:prstGeom>
        </p:spPr>
        <p:txBody>
          <a:bodyPr/>
          <a:lstStyle/>
          <a:p>
            <a:pPr marL="609599" indent="-609599">
              <a:defRPr sz="3000"/>
            </a:pPr>
            <a:r>
              <a:rPr dirty="0"/>
              <a:t>Parametric Variational Autoencoder (VAE)</a:t>
            </a:r>
          </a:p>
          <a:p>
            <a:pPr lvl="1">
              <a:defRPr sz="3000"/>
            </a:pPr>
            <a:r>
              <a:rPr dirty="0"/>
              <a:t>Model structure: Complex Frequency Extraction Layer (CFEL) + Variational Autoencoder (VAE) + Angle estimation</a:t>
            </a:r>
          </a:p>
          <a:p>
            <a:pPr marL="609599" indent="-609599">
              <a:defRPr sz="3000"/>
            </a:pPr>
            <a:r>
              <a:rPr dirty="0"/>
              <a:t>Loss function</a:t>
            </a:r>
          </a:p>
          <a:p>
            <a:pPr lvl="1">
              <a:defRPr sz="3000"/>
            </a:pPr>
            <a:r>
              <a:rPr lang="en-US" dirty="0"/>
              <a:t>Object detection: </a:t>
            </a:r>
            <a:r>
              <a:rPr dirty="0"/>
              <a:t>focal loss </a:t>
            </a:r>
            <a:r>
              <a:rPr lang="en-US" dirty="0"/>
              <a:t>(cross entropy)</a:t>
            </a:r>
          </a:p>
          <a:p>
            <a:pPr lvl="1">
              <a:defRPr sz="3000"/>
            </a:pPr>
            <a:r>
              <a:rPr lang="en-US" dirty="0"/>
              <a:t>Domain Adaptation : </a:t>
            </a:r>
            <a:r>
              <a:rPr dirty="0"/>
              <a:t>Domain Adaptation loss </a:t>
            </a:r>
            <a:endParaRPr lang="en-US" dirty="0"/>
          </a:p>
          <a:p>
            <a:pPr lvl="1">
              <a:defRPr sz="3000"/>
            </a:pPr>
            <a:r>
              <a:rPr lang="en-US" dirty="0"/>
              <a:t>VAE:</a:t>
            </a:r>
            <a:r>
              <a:rPr dirty="0"/>
              <a:t> KL divergence loss</a:t>
            </a:r>
            <a:r>
              <a:rPr lang="en-US" dirty="0"/>
              <a:t> (comparing the similarity of two distribution)</a:t>
            </a:r>
            <a:endParaRPr dirty="0"/>
          </a:p>
        </p:txBody>
      </p:sp>
      <p:pic>
        <p:nvPicPr>
          <p:cNvPr id="163" name="Image" descr="Image"/>
          <p:cNvPicPr>
            <a:picLocks noChangeAspect="1"/>
          </p:cNvPicPr>
          <p:nvPr/>
        </p:nvPicPr>
        <p:blipFill>
          <a:blip r:embed="rId2"/>
          <a:srcRect t="46807"/>
          <a:stretch>
            <a:fillRect/>
          </a:stretch>
        </p:blipFill>
        <p:spPr>
          <a:xfrm>
            <a:off x="12446370" y="4757297"/>
            <a:ext cx="10476948" cy="5415503"/>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Deep Learning Model"/>
          <p:cNvSpPr txBox="1">
            <a:spLocks noGrp="1"/>
          </p:cNvSpPr>
          <p:nvPr>
            <p:ph type="title"/>
          </p:nvPr>
        </p:nvSpPr>
        <p:spPr>
          <a:prstGeom prst="rect">
            <a:avLst/>
          </a:prstGeom>
        </p:spPr>
        <p:txBody>
          <a:bodyPr/>
          <a:lstStyle>
            <a:lvl1pPr>
              <a:defRPr sz="7000" spc="-140"/>
            </a:lvl1pPr>
          </a:lstStyle>
          <a:p>
            <a:r>
              <a:t>Deep Learning Model</a:t>
            </a:r>
          </a:p>
        </p:txBody>
      </p:sp>
      <p:sp>
        <p:nvSpPr>
          <p:cNvPr id="166" name="Encoder-decoder structure"/>
          <p:cNvSpPr txBox="1">
            <a:spLocks noGrp="1"/>
          </p:cNvSpPr>
          <p:nvPr>
            <p:ph type="body" idx="21"/>
          </p:nvPr>
        </p:nvSpPr>
        <p:spPr>
          <a:xfrm>
            <a:off x="1206500" y="2271837"/>
            <a:ext cx="21971000" cy="93478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a:defRPr sz="4000"/>
            </a:lvl1pPr>
          </a:lstStyle>
          <a:p>
            <a:r>
              <a:rPr lang="en-US" sz="3200" dirty="0" err="1"/>
              <a:t>ADCNet</a:t>
            </a:r>
            <a:r>
              <a:rPr lang="en-US" sz="3200" dirty="0"/>
              <a:t>: End-to-end perception with raw radar ADC data </a:t>
            </a:r>
            <a:endParaRPr sz="3200" dirty="0"/>
          </a:p>
        </p:txBody>
      </p:sp>
      <p:sp>
        <p:nvSpPr>
          <p:cNvPr id="167" name="FFT-RadNet…"/>
          <p:cNvSpPr txBox="1">
            <a:spLocks noGrp="1"/>
          </p:cNvSpPr>
          <p:nvPr>
            <p:ph type="body" sz="half" idx="1"/>
          </p:nvPr>
        </p:nvSpPr>
        <p:spPr>
          <a:xfrm>
            <a:off x="1182803" y="3513904"/>
            <a:ext cx="9331723" cy="8256011"/>
          </a:xfrm>
          <a:prstGeom prst="rect">
            <a:avLst/>
          </a:prstGeom>
        </p:spPr>
        <p:txBody>
          <a:bodyPr/>
          <a:lstStyle/>
          <a:p>
            <a:pPr marL="609599" indent="-609599">
              <a:defRPr sz="3000"/>
            </a:pPr>
            <a:r>
              <a:rPr dirty="0"/>
              <a:t>FFT-</a:t>
            </a:r>
            <a:r>
              <a:rPr dirty="0" err="1"/>
              <a:t>RadNet</a:t>
            </a:r>
            <a:endParaRPr dirty="0"/>
          </a:p>
          <a:p>
            <a:pPr lvl="1">
              <a:defRPr sz="3000"/>
            </a:pPr>
            <a:r>
              <a:rPr dirty="0"/>
              <a:t>Structure: MIMO pre-encoder+ encoder-decoder</a:t>
            </a:r>
          </a:p>
          <a:p>
            <a:pPr marL="609599" indent="-609599">
              <a:defRPr sz="3000"/>
            </a:pPr>
            <a:r>
              <a:rPr dirty="0" err="1"/>
              <a:t>ADCNet</a:t>
            </a:r>
            <a:endParaRPr dirty="0"/>
          </a:p>
          <a:p>
            <a:pPr lvl="1">
              <a:defRPr sz="3000"/>
            </a:pPr>
            <a:r>
              <a:rPr dirty="0"/>
              <a:t>Structure: trainable DSP module (as pre-encoder) + encoder-decoder (FFT-</a:t>
            </a:r>
            <a:r>
              <a:rPr dirty="0" err="1"/>
              <a:t>RadNet</a:t>
            </a:r>
            <a:r>
              <a:rPr dirty="0"/>
              <a:t>)</a:t>
            </a:r>
          </a:p>
          <a:p>
            <a:pPr marL="609599" indent="-609599">
              <a:defRPr sz="3000"/>
            </a:pPr>
            <a:r>
              <a:rPr dirty="0"/>
              <a:t>Loss function</a:t>
            </a:r>
          </a:p>
          <a:p>
            <a:pPr lvl="1">
              <a:defRPr sz="3000"/>
            </a:pPr>
            <a:r>
              <a:rPr dirty="0"/>
              <a:t>Detection head: focal loss</a:t>
            </a:r>
            <a:r>
              <a:rPr lang="en-US" dirty="0"/>
              <a:t> </a:t>
            </a:r>
            <a:r>
              <a:rPr dirty="0"/>
              <a:t>+</a:t>
            </a:r>
            <a:r>
              <a:rPr lang="en-US" dirty="0"/>
              <a:t> </a:t>
            </a:r>
            <a:r>
              <a:rPr dirty="0"/>
              <a:t>smooth L1 loss</a:t>
            </a:r>
          </a:p>
          <a:p>
            <a:pPr lvl="1">
              <a:defRPr sz="3000"/>
            </a:pPr>
            <a:r>
              <a:rPr dirty="0"/>
              <a:t>Segmentation head: Binary cross-entropy loss</a:t>
            </a:r>
          </a:p>
        </p:txBody>
      </p:sp>
      <p:pic>
        <p:nvPicPr>
          <p:cNvPr id="168" name="Image" descr="Image"/>
          <p:cNvPicPr>
            <a:picLocks noChangeAspect="1"/>
          </p:cNvPicPr>
          <p:nvPr/>
        </p:nvPicPr>
        <p:blipFill>
          <a:blip r:embed="rId2"/>
          <a:srcRect r="3878" b="25323"/>
          <a:stretch>
            <a:fillRect/>
          </a:stretch>
        </p:blipFill>
        <p:spPr>
          <a:xfrm>
            <a:off x="10888929" y="3273674"/>
            <a:ext cx="12749310" cy="5407029"/>
          </a:xfrm>
          <a:prstGeom prst="rect">
            <a:avLst/>
          </a:prstGeom>
          <a:ln w="12700">
            <a:miter lim="400000"/>
          </a:ln>
        </p:spPr>
      </p:pic>
      <p:sp>
        <p:nvSpPr>
          <p:cNvPr id="169" name="FFT-RadNet architecture"/>
          <p:cNvSpPr txBox="1"/>
          <p:nvPr/>
        </p:nvSpPr>
        <p:spPr>
          <a:xfrm>
            <a:off x="10937364" y="8717243"/>
            <a:ext cx="3445156"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FFT-RadNet architecture</a:t>
            </a:r>
          </a:p>
        </p:txBody>
      </p:sp>
      <p:pic>
        <p:nvPicPr>
          <p:cNvPr id="170" name="Image" descr="Image"/>
          <p:cNvPicPr>
            <a:picLocks noChangeAspect="1"/>
          </p:cNvPicPr>
          <p:nvPr/>
        </p:nvPicPr>
        <p:blipFill>
          <a:blip r:embed="rId3"/>
          <a:srcRect b="33619"/>
          <a:stretch>
            <a:fillRect/>
          </a:stretch>
        </p:blipFill>
        <p:spPr>
          <a:xfrm>
            <a:off x="10820801" y="9215150"/>
            <a:ext cx="13407650" cy="3026034"/>
          </a:xfrm>
          <a:prstGeom prst="rect">
            <a:avLst/>
          </a:prstGeom>
          <a:ln w="12700">
            <a:miter lim="400000"/>
          </a:ln>
        </p:spPr>
      </p:pic>
      <p:sp>
        <p:nvSpPr>
          <p:cNvPr id="171" name="ADCNet architecture"/>
          <p:cNvSpPr txBox="1"/>
          <p:nvPr/>
        </p:nvSpPr>
        <p:spPr>
          <a:xfrm>
            <a:off x="11199949" y="12405817"/>
            <a:ext cx="2919985"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rPr dirty="0" err="1"/>
              <a:t>ADCNet</a:t>
            </a:r>
            <a:r>
              <a:rPr dirty="0"/>
              <a:t> architecture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Deep Learning Model"/>
          <p:cNvSpPr txBox="1">
            <a:spLocks noGrp="1"/>
          </p:cNvSpPr>
          <p:nvPr>
            <p:ph type="title"/>
          </p:nvPr>
        </p:nvSpPr>
        <p:spPr>
          <a:prstGeom prst="rect">
            <a:avLst/>
          </a:prstGeom>
        </p:spPr>
        <p:txBody>
          <a:bodyPr/>
          <a:lstStyle>
            <a:lvl1pPr>
              <a:defRPr sz="7000" spc="-140"/>
            </a:lvl1pPr>
          </a:lstStyle>
          <a:p>
            <a:r>
              <a:t>Deep Learning Model</a:t>
            </a:r>
          </a:p>
        </p:txBody>
      </p:sp>
      <p:sp>
        <p:nvSpPr>
          <p:cNvPr id="174" name="Encoder-decoder structure"/>
          <p:cNvSpPr txBox="1">
            <a:spLocks noGrp="1"/>
          </p:cNvSpPr>
          <p:nvPr>
            <p:ph type="body" idx="21"/>
          </p:nvPr>
        </p:nvSpPr>
        <p:spPr>
          <a:xfrm>
            <a:off x="1206500" y="2116180"/>
            <a:ext cx="9896914" cy="93478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lvl1pPr>
              <a:defRPr sz="4000"/>
            </a:lvl1pPr>
          </a:lstStyle>
          <a:p>
            <a:r>
              <a:rPr lang="en-US" sz="3200" dirty="0"/>
              <a:t>T-</a:t>
            </a:r>
            <a:r>
              <a:rPr lang="en-US" sz="3200" dirty="0" err="1"/>
              <a:t>FFTRadNet</a:t>
            </a:r>
            <a:r>
              <a:rPr lang="en-US" sz="3200" dirty="0"/>
              <a:t>: Object Detection with </a:t>
            </a:r>
            <a:r>
              <a:rPr lang="en-US" sz="3200" dirty="0" err="1"/>
              <a:t>Swin</a:t>
            </a:r>
            <a:r>
              <a:rPr lang="en-US" sz="3200" dirty="0"/>
              <a:t> Transformers from Raw ADC Radar Signals</a:t>
            </a:r>
            <a:endParaRPr sz="3200" dirty="0"/>
          </a:p>
        </p:txBody>
      </p:sp>
      <p:sp>
        <p:nvSpPr>
          <p:cNvPr id="175" name="FFT-RadNet…"/>
          <p:cNvSpPr txBox="1">
            <a:spLocks noGrp="1"/>
          </p:cNvSpPr>
          <p:nvPr>
            <p:ph type="body" sz="half" idx="1"/>
          </p:nvPr>
        </p:nvSpPr>
        <p:spPr>
          <a:xfrm>
            <a:off x="1182803" y="3513904"/>
            <a:ext cx="9732979" cy="10003467"/>
          </a:xfrm>
          <a:prstGeom prst="rect">
            <a:avLst/>
          </a:prstGeom>
        </p:spPr>
        <p:txBody>
          <a:bodyPr/>
          <a:lstStyle/>
          <a:p>
            <a:pPr marL="609599" indent="-609599">
              <a:defRPr sz="3000"/>
            </a:pPr>
            <a:r>
              <a:rPr dirty="0"/>
              <a:t>FFT-</a:t>
            </a:r>
            <a:r>
              <a:rPr dirty="0" err="1"/>
              <a:t>RadNet</a:t>
            </a:r>
            <a:endParaRPr dirty="0"/>
          </a:p>
          <a:p>
            <a:pPr lvl="1">
              <a:defRPr sz="3000"/>
            </a:pPr>
            <a:r>
              <a:rPr dirty="0"/>
              <a:t>Structure: MIMO pre-encoder+ encoder-decoder</a:t>
            </a:r>
          </a:p>
          <a:p>
            <a:pPr marL="609599" indent="-609599">
              <a:defRPr sz="3000"/>
            </a:pPr>
            <a:r>
              <a:rPr dirty="0"/>
              <a:t>T-</a:t>
            </a:r>
            <a:r>
              <a:rPr dirty="0" err="1"/>
              <a:t>FFTRadNet</a:t>
            </a:r>
            <a:endParaRPr dirty="0"/>
          </a:p>
          <a:p>
            <a:pPr lvl="1">
              <a:defRPr sz="3000"/>
            </a:pPr>
            <a:r>
              <a:rPr dirty="0"/>
              <a:t>Structure: transformation layer (as pre-encoder) + hierarchical </a:t>
            </a:r>
            <a:r>
              <a:rPr dirty="0" err="1"/>
              <a:t>Swin</a:t>
            </a:r>
            <a:r>
              <a:rPr dirty="0"/>
              <a:t> Transformer (as encoder) + encoder (FFT-</a:t>
            </a:r>
            <a:r>
              <a:rPr dirty="0" err="1"/>
              <a:t>RadNet</a:t>
            </a:r>
            <a:r>
              <a:rPr dirty="0"/>
              <a:t>)</a:t>
            </a:r>
          </a:p>
          <a:p>
            <a:pPr marL="609599" indent="-609599">
              <a:defRPr sz="3000"/>
            </a:pPr>
            <a:r>
              <a:rPr dirty="0"/>
              <a:t>Loss function</a:t>
            </a:r>
          </a:p>
          <a:p>
            <a:pPr lvl="1">
              <a:defRPr sz="3000"/>
            </a:pPr>
            <a:r>
              <a:rPr dirty="0"/>
              <a:t>Detection head: focal loss + smooth L1 loss</a:t>
            </a:r>
          </a:p>
          <a:p>
            <a:pPr lvl="1">
              <a:defRPr sz="3000"/>
            </a:pPr>
            <a:r>
              <a:rPr dirty="0"/>
              <a:t>Segmentation head: Binary cross-entropy loss</a:t>
            </a:r>
          </a:p>
          <a:p>
            <a:pPr lvl="1">
              <a:defRPr sz="3000"/>
            </a:pPr>
            <a:r>
              <a:rPr dirty="0"/>
              <a:t>T-</a:t>
            </a:r>
            <a:r>
              <a:rPr dirty="0" err="1"/>
              <a:t>FFTRadNet</a:t>
            </a:r>
            <a:r>
              <a:rPr dirty="0"/>
              <a:t>: Detection head (LD Radar): focal loss + smooth L1 loss + pixel-wise cross-entropy loss </a:t>
            </a:r>
          </a:p>
        </p:txBody>
      </p:sp>
      <p:pic>
        <p:nvPicPr>
          <p:cNvPr id="176" name="Image" descr="Image"/>
          <p:cNvPicPr>
            <a:picLocks noChangeAspect="1"/>
          </p:cNvPicPr>
          <p:nvPr/>
        </p:nvPicPr>
        <p:blipFill>
          <a:blip r:embed="rId2"/>
          <a:srcRect r="4276" b="25323"/>
          <a:stretch>
            <a:fillRect/>
          </a:stretch>
        </p:blipFill>
        <p:spPr>
          <a:xfrm>
            <a:off x="11468321" y="254453"/>
            <a:ext cx="10731101" cy="4570037"/>
          </a:xfrm>
          <a:prstGeom prst="rect">
            <a:avLst/>
          </a:prstGeom>
          <a:ln w="12700">
            <a:miter lim="400000"/>
          </a:ln>
        </p:spPr>
      </p:pic>
      <p:sp>
        <p:nvSpPr>
          <p:cNvPr id="177" name="FFT-RadNet architecture"/>
          <p:cNvSpPr txBox="1"/>
          <p:nvPr/>
        </p:nvSpPr>
        <p:spPr>
          <a:xfrm>
            <a:off x="11555798" y="5014622"/>
            <a:ext cx="3445156"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rPr dirty="0"/>
              <a:t>FFT-</a:t>
            </a:r>
            <a:r>
              <a:rPr dirty="0" err="1"/>
              <a:t>RadNet</a:t>
            </a:r>
            <a:r>
              <a:rPr dirty="0"/>
              <a:t> architecture</a:t>
            </a:r>
          </a:p>
        </p:txBody>
      </p:sp>
      <p:pic>
        <p:nvPicPr>
          <p:cNvPr id="178" name="Screenshot 2024-04-16 at 4.51.03 PM.png" descr="Screenshot 2024-04-16 at 4.51.03 PM.png"/>
          <p:cNvPicPr>
            <a:picLocks noChangeAspect="1"/>
          </p:cNvPicPr>
          <p:nvPr/>
        </p:nvPicPr>
        <p:blipFill>
          <a:blip r:embed="rId3"/>
          <a:stretch>
            <a:fillRect/>
          </a:stretch>
        </p:blipFill>
        <p:spPr>
          <a:xfrm>
            <a:off x="11103414" y="5475988"/>
            <a:ext cx="12937600" cy="6728827"/>
          </a:xfrm>
          <a:prstGeom prst="rect">
            <a:avLst/>
          </a:prstGeom>
          <a:ln w="12700">
            <a:miter lim="400000"/>
          </a:ln>
        </p:spPr>
      </p:pic>
      <p:sp>
        <p:nvSpPr>
          <p:cNvPr id="179" name="T-FFTRadNet architecture"/>
          <p:cNvSpPr txBox="1"/>
          <p:nvPr/>
        </p:nvSpPr>
        <p:spPr>
          <a:xfrm>
            <a:off x="11380844" y="12064289"/>
            <a:ext cx="3620110"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rPr dirty="0"/>
              <a:t>T-</a:t>
            </a:r>
            <a:r>
              <a:rPr dirty="0" err="1"/>
              <a:t>FFTRadNet</a:t>
            </a:r>
            <a:r>
              <a:rPr dirty="0"/>
              <a:t> architecture</a:t>
            </a:r>
          </a:p>
        </p:txBody>
      </p:sp>
      <p:pic>
        <p:nvPicPr>
          <p:cNvPr id="180" name="Screenshot 2024-04-16 at 5.33.27 PM.png" descr="Screenshot 2024-04-16 at 5.33.27 PM.png"/>
          <p:cNvPicPr>
            <a:picLocks noChangeAspect="1"/>
          </p:cNvPicPr>
          <p:nvPr/>
        </p:nvPicPr>
        <p:blipFill>
          <a:blip r:embed="rId4"/>
          <a:srcRect b="5501"/>
          <a:stretch>
            <a:fillRect/>
          </a:stretch>
        </p:blipFill>
        <p:spPr>
          <a:xfrm>
            <a:off x="15514609" y="11377009"/>
            <a:ext cx="6274228" cy="2297295"/>
          </a:xfrm>
          <a:prstGeom prst="rect">
            <a:avLst/>
          </a:prstGeom>
          <a:ln w="12700">
            <a:miter lim="400000"/>
          </a:ln>
        </p:spPr>
      </p:pic>
      <p:sp>
        <p:nvSpPr>
          <p:cNvPr id="4" name="T-FFTRadNet architecture">
            <a:extLst>
              <a:ext uri="{FF2B5EF4-FFF2-40B4-BE49-F238E27FC236}">
                <a16:creationId xmlns:a16="http://schemas.microsoft.com/office/drawing/2014/main" id="{43B045FB-749A-9EEE-51FF-023FA3ED9FA4}"/>
              </a:ext>
            </a:extLst>
          </p:cNvPr>
          <p:cNvSpPr txBox="1"/>
          <p:nvPr/>
        </p:nvSpPr>
        <p:spPr>
          <a:xfrm>
            <a:off x="20838950" y="13281409"/>
            <a:ext cx="2927084"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rPr lang="en-US" dirty="0"/>
              <a:t>Transformation layer</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Deep Learning Model"/>
          <p:cNvSpPr txBox="1">
            <a:spLocks noGrp="1"/>
          </p:cNvSpPr>
          <p:nvPr>
            <p:ph type="title"/>
          </p:nvPr>
        </p:nvSpPr>
        <p:spPr>
          <a:prstGeom prst="rect">
            <a:avLst/>
          </a:prstGeom>
        </p:spPr>
        <p:txBody>
          <a:bodyPr/>
          <a:lstStyle>
            <a:lvl1pPr>
              <a:defRPr sz="7000" spc="-140"/>
            </a:lvl1pPr>
          </a:lstStyle>
          <a:p>
            <a:r>
              <a:rPr lang="en-US" dirty="0"/>
              <a:t>Next step</a:t>
            </a:r>
          </a:p>
        </p:txBody>
      </p:sp>
      <p:sp>
        <p:nvSpPr>
          <p:cNvPr id="183" name="Models to mimic the processing pipeline of RDI (range-doppler image)…"/>
          <p:cNvSpPr txBox="1">
            <a:spLocks noGrp="1"/>
          </p:cNvSpPr>
          <p:nvPr>
            <p:ph type="body" idx="1"/>
          </p:nvPr>
        </p:nvSpPr>
        <p:spPr>
          <a:xfrm>
            <a:off x="1182803" y="3513904"/>
            <a:ext cx="21447214" cy="8256011"/>
          </a:xfrm>
          <a:prstGeom prst="rect">
            <a:avLst/>
          </a:prstGeom>
        </p:spPr>
        <p:txBody>
          <a:bodyPr/>
          <a:lstStyle/>
          <a:p>
            <a:pPr>
              <a:defRPr sz="3300"/>
            </a:pPr>
            <a:r>
              <a:rPr lang="en-US" dirty="0"/>
              <a:t>Research on state-of-the-art models and literatures</a:t>
            </a:r>
          </a:p>
          <a:p>
            <a:pPr lvl="1">
              <a:defRPr sz="3300"/>
            </a:pPr>
            <a:r>
              <a:rPr dirty="0"/>
              <a:t>Models to mimic the processing pipeline of </a:t>
            </a:r>
            <a:r>
              <a:rPr lang="en-US" dirty="0"/>
              <a:t>raw ADC data to </a:t>
            </a:r>
            <a:r>
              <a:rPr dirty="0"/>
              <a:t>RDI (range-doppler image)</a:t>
            </a:r>
          </a:p>
          <a:p>
            <a:pPr lvl="1">
              <a:defRPr sz="3300"/>
            </a:pPr>
            <a:r>
              <a:rPr dirty="0"/>
              <a:t>Other Vision transformers (replace </a:t>
            </a:r>
            <a:r>
              <a:rPr dirty="0" err="1"/>
              <a:t>Swin</a:t>
            </a:r>
            <a:r>
              <a:rPr dirty="0"/>
              <a:t> Transformer, 2021)</a:t>
            </a:r>
          </a:p>
          <a:p>
            <a:pPr lvl="1">
              <a:defRPr sz="3300"/>
            </a:pPr>
            <a:r>
              <a:rPr dirty="0"/>
              <a:t>Other end-to-end model</a:t>
            </a:r>
            <a:r>
              <a:rPr lang="en-US" dirty="0"/>
              <a:t>s</a:t>
            </a:r>
            <a:r>
              <a:rPr dirty="0"/>
              <a:t> (replace FFT-</a:t>
            </a:r>
            <a:r>
              <a:rPr dirty="0" err="1"/>
              <a:t>RadNet</a:t>
            </a:r>
            <a:r>
              <a:rPr dirty="0"/>
              <a:t>, 2021)</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Appendix"/>
          <p:cNvSpPr txBox="1">
            <a:spLocks noGrp="1"/>
          </p:cNvSpPr>
          <p:nvPr>
            <p:ph type="title"/>
          </p:nvPr>
        </p:nvSpPr>
        <p:spPr>
          <a:prstGeom prst="rect">
            <a:avLst/>
          </a:prstGeom>
        </p:spPr>
        <p:txBody>
          <a:bodyPr/>
          <a:lstStyle>
            <a:lvl1pPr>
              <a:defRPr sz="7000" spc="-140"/>
            </a:lvl1pPr>
          </a:lstStyle>
          <a:p>
            <a:r>
              <a:t>Appendix</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ichael Stephan 2020"/>
          <p:cNvSpPr txBox="1">
            <a:spLocks noGrp="1"/>
          </p:cNvSpPr>
          <p:nvPr>
            <p:ph type="body" idx="21"/>
          </p:nvPr>
        </p:nvSpPr>
        <p:spPr>
          <a:xfrm>
            <a:off x="1206500" y="2372962"/>
            <a:ext cx="13661224" cy="93478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2600"/>
            </a:lvl1pPr>
          </a:lstStyle>
          <a:p>
            <a:r>
              <a:t>Michael Stephan 2020</a:t>
            </a:r>
            <a:endParaRPr sz="1200"/>
          </a:p>
        </p:txBody>
      </p:sp>
      <p:sp>
        <p:nvSpPr>
          <p:cNvPr id="189" name="Abstract: A parametric variational autoencoder-based human target detection and localization framework working directly with the raw analog-to-digital converter (ADC) data…"/>
          <p:cNvSpPr txBox="1">
            <a:spLocks noGrp="1"/>
          </p:cNvSpPr>
          <p:nvPr>
            <p:ph type="body" sz="half" idx="1"/>
          </p:nvPr>
        </p:nvSpPr>
        <p:spPr>
          <a:xfrm>
            <a:off x="1437991" y="3579791"/>
            <a:ext cx="9779001" cy="9486678"/>
          </a:xfrm>
          <a:prstGeom prst="rect">
            <a:avLst/>
          </a:prstGeom>
        </p:spPr>
        <p:txBody>
          <a:bodyPr/>
          <a:lstStyle/>
          <a:p>
            <a:pPr marL="254000" indent="-254000">
              <a:spcBef>
                <a:spcPts val="2000"/>
              </a:spcBef>
              <a:buSzPct val="116000"/>
              <a:defRPr sz="2500"/>
            </a:pPr>
            <a:r>
              <a:rPr b="1"/>
              <a:t>Abstract: </a:t>
            </a:r>
            <a:r>
              <a:t>A parametric variational autoencoder-based human target detection and localization framework working directly with the raw analog-to-digital converter (ADC) data </a:t>
            </a:r>
          </a:p>
          <a:p>
            <a:pPr marL="254000" indent="-254000">
              <a:spcBef>
                <a:spcPts val="2000"/>
              </a:spcBef>
              <a:buSzPct val="116000"/>
              <a:defRPr sz="2500"/>
            </a:pPr>
            <a:r>
              <a:rPr b="1"/>
              <a:t>Contributions</a:t>
            </a:r>
            <a:r>
              <a:t>:</a:t>
            </a:r>
          </a:p>
          <a:p>
            <a:pPr marL="863600" lvl="1" indent="-254000">
              <a:spcBef>
                <a:spcPts val="2000"/>
              </a:spcBef>
              <a:buSzPct val="116000"/>
              <a:defRPr sz="2500"/>
            </a:pPr>
            <a:r>
              <a:t>A deep learning based human target detection and localization solution that replaces the entire traditional signal processing chain </a:t>
            </a:r>
          </a:p>
          <a:p>
            <a:pPr marL="863600" lvl="1" indent="-254000">
              <a:spcBef>
                <a:spcPts val="2000"/>
              </a:spcBef>
              <a:buSzPct val="116000"/>
              <a:defRPr sz="2500"/>
            </a:pPr>
            <a:r>
              <a:t>Proposing domain adaptation strategies, since the amount of labeled radar data is limited</a:t>
            </a:r>
          </a:p>
          <a:p>
            <a:pPr marL="254000" indent="-254000">
              <a:spcBef>
                <a:spcPts val="2000"/>
              </a:spcBef>
              <a:buSzPct val="116000"/>
              <a:defRPr sz="2500"/>
            </a:pPr>
            <a:r>
              <a:rPr b="1"/>
              <a:t>Methods</a:t>
            </a:r>
            <a:r>
              <a:t>:</a:t>
            </a:r>
          </a:p>
          <a:p>
            <a:pPr marL="863600" lvl="1" indent="-254000">
              <a:spcBef>
                <a:spcPts val="2000"/>
              </a:spcBef>
              <a:buSzPct val="116000"/>
              <a:defRPr sz="2500"/>
            </a:pPr>
            <a:r>
              <a:t>Feature extraction: Using a parametric layer, a complex frequency extraction layer (CFEL), at the beginning of the neural network for range and Doppler feature extraction</a:t>
            </a:r>
          </a:p>
          <a:p>
            <a:pPr marL="863600" lvl="1" indent="-254000">
              <a:spcBef>
                <a:spcPts val="2000"/>
              </a:spcBef>
              <a:buSzPct val="116000"/>
              <a:defRPr sz="2500"/>
            </a:pPr>
            <a:r>
              <a:t>Deep learning structure: A variational autoencoder (VAE), the encoder capture some high-level features (like the presence/absence of real targets and ghost targets), which are then used in the decoder to highlight targets and remove ghost targets</a:t>
            </a:r>
          </a:p>
          <a:p>
            <a:pPr marL="863600" lvl="1" indent="-254000">
              <a:spcBef>
                <a:spcPts val="2000"/>
              </a:spcBef>
              <a:buSzPct val="116000"/>
              <a:defRPr sz="2500"/>
            </a:pPr>
            <a:r>
              <a:t>Limited labeled data: For general detection capabilities, first train the neural network using labeled synthetic point target data and then adapt the network to work on real sensor data.</a:t>
            </a:r>
          </a:p>
        </p:txBody>
      </p:sp>
      <p:sp>
        <p:nvSpPr>
          <p:cNvPr id="190" name="Radar Image Reconstruction from Raw ADC Data using Parametric Variational Autoencoder with Domain Adaptation"/>
          <p:cNvSpPr txBox="1">
            <a:spLocks noGrp="1"/>
          </p:cNvSpPr>
          <p:nvPr>
            <p:ph type="title"/>
          </p:nvPr>
        </p:nvSpPr>
        <p:spPr>
          <a:xfrm>
            <a:off x="1206500" y="1079500"/>
            <a:ext cx="21474921" cy="1435100"/>
          </a:xfrm>
          <a:prstGeom prst="rect">
            <a:avLst/>
          </a:prstGeom>
        </p:spPr>
        <p:txBody>
          <a:bodyPr/>
          <a:lstStyle>
            <a:lvl1pPr defTabSz="1365469">
              <a:defRPr sz="4760" spc="-95"/>
            </a:lvl1pPr>
          </a:lstStyle>
          <a:p>
            <a:r>
              <a:t>Radar Image Reconstruction from Raw ADC Data using Parametric Variational Autoencoder with Domain Adaptation</a:t>
            </a:r>
          </a:p>
        </p:txBody>
      </p:sp>
      <p:pic>
        <p:nvPicPr>
          <p:cNvPr id="191" name="Screenshot 2024-02-03 at 3.57.14 PM.png" descr="Screenshot 2024-02-03 at 3.57.14 PM.png"/>
          <p:cNvPicPr>
            <a:picLocks noChangeAspect="1"/>
          </p:cNvPicPr>
          <p:nvPr/>
        </p:nvPicPr>
        <p:blipFill>
          <a:blip r:embed="rId2"/>
          <a:stretch>
            <a:fillRect/>
          </a:stretch>
        </p:blipFill>
        <p:spPr>
          <a:xfrm>
            <a:off x="13183920" y="10408258"/>
            <a:ext cx="8246372" cy="3041361"/>
          </a:xfrm>
          <a:prstGeom prst="rect">
            <a:avLst/>
          </a:prstGeom>
          <a:ln w="12700">
            <a:miter lim="400000"/>
          </a:ln>
        </p:spPr>
      </p:pic>
      <p:pic>
        <p:nvPicPr>
          <p:cNvPr id="192" name="Screenshot 2024-02-03 at 3.57.34 PM.png" descr="Screenshot 2024-02-03 at 3.57.34 PM.png"/>
          <p:cNvPicPr>
            <a:picLocks noChangeAspect="1"/>
          </p:cNvPicPr>
          <p:nvPr/>
        </p:nvPicPr>
        <p:blipFill>
          <a:blip r:embed="rId3"/>
          <a:stretch>
            <a:fillRect/>
          </a:stretch>
        </p:blipFill>
        <p:spPr>
          <a:xfrm>
            <a:off x="11763556" y="7417090"/>
            <a:ext cx="11087101" cy="2870201"/>
          </a:xfrm>
          <a:prstGeom prst="rect">
            <a:avLst/>
          </a:prstGeom>
          <a:ln w="12700">
            <a:miter lim="400000"/>
          </a:ln>
        </p:spPr>
      </p:pic>
      <p:pic>
        <p:nvPicPr>
          <p:cNvPr id="193" name="Screenshot 2024-02-03 at 3.57.52 PM.png" descr="Screenshot 2024-02-03 at 3.57.52 PM.png"/>
          <p:cNvPicPr>
            <a:picLocks noChangeAspect="1"/>
          </p:cNvPicPr>
          <p:nvPr/>
        </p:nvPicPr>
        <p:blipFill>
          <a:blip r:embed="rId4"/>
          <a:stretch>
            <a:fillRect/>
          </a:stretch>
        </p:blipFill>
        <p:spPr>
          <a:xfrm>
            <a:off x="14384945" y="2583886"/>
            <a:ext cx="5346701" cy="51054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E51FEF4B560A4F9B9CC0FA8B200D96" ma:contentTypeVersion="1" ma:contentTypeDescription="Create a new document." ma:contentTypeScope="" ma:versionID="04f668d829b7aefb73f565f3a3882063">
  <xsd:schema xmlns:xsd="http://www.w3.org/2001/XMLSchema" xmlns:xs="http://www.w3.org/2001/XMLSchema" xmlns:p="http://schemas.microsoft.com/office/2006/metadata/properties" xmlns:ns3="87fe78c3-6655-4615-947f-0d83a5ceaa22" targetNamespace="http://schemas.microsoft.com/office/2006/metadata/properties" ma:root="true" ma:fieldsID="579570fb70167584f13e5069dd46edbe" ns3:_="">
    <xsd:import namespace="87fe78c3-6655-4615-947f-0d83a5ceaa22"/>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fe78c3-6655-4615-947f-0d83a5ceaa2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2205C7-09B1-4062-920B-AFCDE04D7D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fe78c3-6655-4615-947f-0d83a5ceaa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B17E12-CD33-4CDF-A389-8E716DA13125}">
  <ds:schemaRefs>
    <ds:schemaRef ds:uri="http://schemas.microsoft.com/sharepoint/v3/contenttype/forms"/>
  </ds:schemaRefs>
</ds:datastoreItem>
</file>

<file path=customXml/itemProps3.xml><?xml version="1.0" encoding="utf-8"?>
<ds:datastoreItem xmlns:ds="http://schemas.openxmlformats.org/officeDocument/2006/customXml" ds:itemID="{D94802CB-42B8-4E93-83B7-3594A921C6F7}">
  <ds:schemaRefs>
    <ds:schemaRef ds:uri="http://www.w3.org/XML/1998/namespace"/>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87fe78c3-6655-4615-947f-0d83a5ceaa22"/>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TotalTime>
  <Words>980</Words>
  <Application>Microsoft Office PowerPoint</Application>
  <PresentationFormat>Custom</PresentationFormat>
  <Paragraphs>89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Helvetica Neue</vt:lpstr>
      <vt:lpstr>Helvetica Neue Medium</vt:lpstr>
      <vt:lpstr>21_BasicWhite</vt:lpstr>
      <vt:lpstr>Master thesis discussion</vt:lpstr>
      <vt:lpstr>Outline</vt:lpstr>
      <vt:lpstr>FMCW Radar Data</vt:lpstr>
      <vt:lpstr>Deep Learning Model</vt:lpstr>
      <vt:lpstr>Deep Learning Model</vt:lpstr>
      <vt:lpstr>Deep Learning Model</vt:lpstr>
      <vt:lpstr>Next step</vt:lpstr>
      <vt:lpstr>Appendix</vt:lpstr>
      <vt:lpstr>Radar Image Reconstruction from Raw ADC Data using Parametric Variational Autoencoder with Domain Adaptation</vt:lpstr>
      <vt:lpstr>ADCNet: End-to-end perception with raw radar ADC data  </vt:lpstr>
      <vt:lpstr>T-FFTRadNet: Object Detection with Swin Vision Transformers from Raw ADC Radar Signals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thesis discussion</dc:title>
  <cp:lastModifiedBy>Ting-Ying Chu</cp:lastModifiedBy>
  <cp:revision>2</cp:revision>
  <dcterms:modified xsi:type="dcterms:W3CDTF">2024-04-17T12:25:21Z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0eba32c-0974-4663-a3a1-3cd8c30938e9_Enabled">
    <vt:lpwstr>true</vt:lpwstr>
  </property>
  <property fmtid="{D5CDD505-2E9C-101B-9397-08002B2CF9AE}" pid="3" name="MSIP_Label_f0eba32c-0974-4663-a3a1-3cd8c30938e9_SetDate">
    <vt:lpwstr>2024-04-17T10:24:00Z</vt:lpwstr>
  </property>
  <property fmtid="{D5CDD505-2E9C-101B-9397-08002B2CF9AE}" pid="4" name="MSIP_Label_f0eba32c-0974-4663-a3a1-3cd8c30938e9_Method">
    <vt:lpwstr>Privileged</vt:lpwstr>
  </property>
  <property fmtid="{D5CDD505-2E9C-101B-9397-08002B2CF9AE}" pid="5" name="MSIP_Label_f0eba32c-0974-4663-a3a1-3cd8c30938e9_Name">
    <vt:lpwstr>Public - General - Unmarked</vt:lpwstr>
  </property>
  <property fmtid="{D5CDD505-2E9C-101B-9397-08002B2CF9AE}" pid="6" name="MSIP_Label_f0eba32c-0974-4663-a3a1-3cd8c30938e9_SiteId">
    <vt:lpwstr>a72d5a72-25ee-40f0-9bd1-067cb5b770d4</vt:lpwstr>
  </property>
  <property fmtid="{D5CDD505-2E9C-101B-9397-08002B2CF9AE}" pid="7" name="MSIP_Label_f0eba32c-0974-4663-a3a1-3cd8c30938e9_ActionId">
    <vt:lpwstr>c2b146ad-fc86-4f77-8af5-799185aca1f2</vt:lpwstr>
  </property>
  <property fmtid="{D5CDD505-2E9C-101B-9397-08002B2CF9AE}" pid="8" name="MSIP_Label_f0eba32c-0974-4663-a3a1-3cd8c30938e9_ContentBits">
    <vt:lpwstr>0</vt:lpwstr>
  </property>
  <property fmtid="{D5CDD505-2E9C-101B-9397-08002B2CF9AE}" pid="9" name="ContentTypeId">
    <vt:lpwstr>0x01010026E51FEF4B560A4F9B9CC0FA8B200D96</vt:lpwstr>
  </property>
</Properties>
</file>