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8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69" r:id="rId2"/>
    <p:sldMasterId id="2147483778" r:id="rId3"/>
    <p:sldMasterId id="2147483785" r:id="rId4"/>
    <p:sldMasterId id="2147483792" r:id="rId5"/>
    <p:sldMasterId id="2147483799" r:id="rId6"/>
    <p:sldMasterId id="2147483806" r:id="rId7"/>
    <p:sldMasterId id="2147483813" r:id="rId8"/>
    <p:sldMasterId id="2147483825" r:id="rId9"/>
  </p:sldMasterIdLst>
  <p:sldIdLst>
    <p:sldId id="256" r:id="rId10"/>
    <p:sldId id="258" r:id="rId11"/>
    <p:sldId id="261" r:id="rId12"/>
    <p:sldId id="262" r:id="rId13"/>
    <p:sldId id="263" r:id="rId14"/>
    <p:sldId id="260" r:id="rId15"/>
    <p:sldId id="264" r:id="rId16"/>
    <p:sldId id="257" r:id="rId17"/>
    <p:sldId id="259" r:id="rId18"/>
    <p:sldId id="265" r:id="rId19"/>
    <p:sldId id="266" r:id="rId20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>
          <p15:clr>
            <a:srgbClr val="A4A3A4"/>
          </p15:clr>
        </p15:guide>
        <p15:guide id="5" orient="horz" pos="292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DC1"/>
    <a:srgbClr val="CEDDE8"/>
    <a:srgbClr val="E8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36" y="56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liance.eu/" TargetMode="External"/><Relationship Id="rId2" Type="http://schemas.openxmlformats.org/officeDocument/2006/relationships/hyperlink" Target="http://www.energyville.be/" TargetMode="External"/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3042176"/>
            <a:ext cx="8421086" cy="430887"/>
          </a:xfrm>
        </p:spPr>
        <p:txBody>
          <a:bodyPr wrap="square" lIns="108000" rIns="0" anchor="b">
            <a:spAutoFit/>
          </a:bodyPr>
          <a:lstStyle>
            <a:lvl1pPr algn="ctr">
              <a:defRPr sz="2200" b="0" i="0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teasing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98767"/>
            <a:ext cx="8421089" cy="369332"/>
          </a:xfrm>
        </p:spPr>
        <p:txBody>
          <a:bodyPr wrap="square" lIns="108000" rIns="0" anchor="t">
            <a:spAutoFit/>
          </a:bodyPr>
          <a:lstStyle>
            <a:lvl1pPr marL="0" indent="0" algn="ctr">
              <a:buNone/>
              <a:defRPr sz="1800" b="0" i="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Your name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0" y="1568566"/>
            <a:ext cx="4021004" cy="12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12" y="1276898"/>
            <a:ext cx="5142576" cy="2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38" y="889861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810479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4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18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8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9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8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4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3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2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4844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About EnergyVille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2051002"/>
            <a:ext cx="87534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Imec is a partner in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EnergyVille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(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  <a:hlinkClick r:id="rId2"/>
              </a:rPr>
              <a:t>www.energyville.be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), a collaboration between the Flemish research partners KU Leuven, VITO, imec and </a:t>
            </a:r>
            <a:r>
              <a:rPr lang="en-US" sz="1620" b="0" i="0" u="none" strike="noStrike" kern="1200" dirty="0" err="1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UHasselt</a:t>
            </a:r>
            <a:r>
              <a:rPr lang="en-US" sz="1620" b="0" i="0" u="none" strike="noStrike" kern="1200" dirty="0">
                <a:solidFill>
                  <a:schemeClr val="tx1"/>
                </a:solidFill>
                <a:effectLst/>
                <a:latin typeface="Gill Sans MT" panose="020B0502020104020203" pitchFamily="34" charset="77"/>
                <a:ea typeface="+mn-ea"/>
                <a:cs typeface="+mn-cs"/>
              </a:rPr>
              <a:t> in the field of sustainable energy and intelligent energy systems. </a:t>
            </a:r>
            <a:endParaRPr lang="en-US" sz="1050" b="0" i="0" dirty="0">
              <a:solidFill>
                <a:srgbClr val="464749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269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Energyville Soll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2ACA1-CF5C-6941-A572-638638276BFF}"/>
              </a:ext>
            </a:extLst>
          </p:cNvPr>
          <p:cNvSpPr txBox="1"/>
          <p:nvPr/>
        </p:nvSpPr>
        <p:spPr>
          <a:xfrm>
            <a:off x="160631" y="1720802"/>
            <a:ext cx="8753475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Imec is a partner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EnergyVille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2"/>
              </a:rPr>
              <a:t>http://www.energyville.be/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of the Flemish research centers KU Leuven, VITO, imec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UHasselt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in the field of sustainable energy and intelligent energy systems. </a:t>
            </a:r>
          </a:p>
          <a:p>
            <a:pPr marL="308610" marR="0" lvl="0" indent="-30861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98BD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Solliance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hlinkClick r:id="rId3"/>
              </a:rPr>
              <a:t>http://www.solliance.eu/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</a:rPr>
              <a:t>) is a collaboration between research centers and universities in The Netherlands, Belgium and Germany working in thin film photovoltaic solar energy.”</a:t>
            </a:r>
          </a:p>
        </p:txBody>
      </p:sp>
    </p:spTree>
    <p:extLst>
      <p:ext uri="{BB962C8B-B14F-4D97-AF65-F5344CB8AC3E}">
        <p14:creationId xmlns:p14="http://schemas.microsoft.com/office/powerpoint/2010/main" val="22964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8753475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78230"/>
            <a:ext cx="4318000" cy="35242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160631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5"/>
          </p:nvPr>
        </p:nvSpPr>
        <p:spPr>
          <a:xfrm>
            <a:off x="4545453" y="1071563"/>
            <a:ext cx="4368652" cy="3531870"/>
          </a:xfrm>
        </p:spPr>
        <p:txBody>
          <a:bodyPr/>
          <a:lstStyle>
            <a:lvl1pPr marL="322898" indent="-3228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1pPr>
            <a:lvl2pPr marL="645795" indent="-234315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2pPr>
            <a:lvl3pPr marL="1050132" indent="-227172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3pPr>
            <a:lvl4pPr marL="1454468" indent="-220028">
              <a:buClr>
                <a:schemeClr val="tx1"/>
              </a:buClr>
              <a:buSzPct val="65000"/>
              <a:buFont typeface="+mj-lt"/>
              <a:buAutoNum type="arabicPeriod"/>
              <a:defRPr b="0" i="0"/>
            </a:lvl4pPr>
            <a:lvl5pPr marL="1854518" indent="-208598">
              <a:buClr>
                <a:schemeClr val="tx2"/>
              </a:buClr>
              <a:buSzPct val="65000"/>
              <a:buFont typeface="+mj-lt"/>
              <a:buAutoNum type="arabicPeriod"/>
              <a:defRPr b="0" i="0"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369332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1800" b="0" i="0" kern="1200" cap="none" baseline="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  <a:cs typeface="Gill Sans" panose="020B0502020104020203" pitchFamily="34" charset="-79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2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divider">
    <p:bg>
      <p:bg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339919"/>
            <a:ext cx="8839200" cy="461665"/>
          </a:xfrm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45535"/>
            <a:ext cx="8753475" cy="461665"/>
          </a:xfrm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2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8.xml"/><Relationship Id="rId9" Type="http://schemas.microsoft.com/office/2007/relationships/hdphoto" Target="../media/hdphoto2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microsoft.com/office/2007/relationships/hdphoto" Target="../media/hdphoto3.wdp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microsoft.com/office/2007/relationships/hdphoto" Target="../media/hdphoto2.wdp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microsoft.com/office/2007/relationships/hdphoto" Target="../media/hdphoto3.wdp"/><Relationship Id="rId5" Type="http://schemas.openxmlformats.org/officeDocument/2006/relationships/slideLayout" Target="../slideLayouts/slideLayout48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7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microsoft.com/office/2007/relationships/hdphoto" Target="../media/hdphoto3.wdp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56.xml"/><Relationship Id="rId15" Type="http://schemas.openxmlformats.org/officeDocument/2006/relationships/image" Target="../media/image8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theme" Target="../theme/theme8.xml"/><Relationship Id="rId14" Type="http://schemas.microsoft.com/office/2007/relationships/hdphoto" Target="../media/hdphoto2.wdp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6" r:id="rId4"/>
    <p:sldLayoutId id="2147483659" r:id="rId5"/>
    <p:sldLayoutId id="2147483654" r:id="rId6"/>
    <p:sldLayoutId id="2147483657" r:id="rId7"/>
    <p:sldLayoutId id="2147483655" r:id="rId8"/>
    <p:sldLayoutId id="2147483687" r:id="rId9"/>
    <p:sldLayoutId id="2147483688" r:id="rId10"/>
    <p:sldLayoutId id="2147483717" r:id="rId11"/>
    <p:sldLayoutId id="214748383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926301"/>
            <a:ext cx="792136" cy="210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4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762607"/>
            <a:ext cx="400711" cy="303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olliance_high.jpg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980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4-Exascienc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4" y="4873805"/>
            <a:ext cx="464996" cy="225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4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5-energyville.png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825" y="4874328"/>
            <a:ext cx="514398" cy="2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20" r:id="rId6"/>
    <p:sldLayoutId id="214748380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5-energyville.png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512" y="4874328"/>
            <a:ext cx="514398" cy="213028"/>
          </a:xfrm>
          <a:prstGeom prst="rect">
            <a:avLst/>
          </a:prstGeom>
        </p:spPr>
      </p:pic>
      <p:pic>
        <p:nvPicPr>
          <p:cNvPr id="10" name="Picture 9" descr="Solliance_high.jpg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95" y="4859287"/>
            <a:ext cx="445910" cy="245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21" r:id="rId6"/>
    <p:sldLayoutId id="2147483823" r:id="rId7"/>
    <p:sldLayoutId id="214748381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12" name="Picture 11" descr="5-energyville.png">
            <a:extLst>
              <a:ext uri="{FF2B5EF4-FFF2-40B4-BE49-F238E27FC236}">
                <a16:creationId xmlns:a16="http://schemas.microsoft.com/office/drawing/2014/main" id="{961D7E66-DD77-DD4E-A2F9-0EB1AE8B635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4255" y="4874328"/>
            <a:ext cx="514398" cy="213028"/>
          </a:xfrm>
          <a:prstGeom prst="rect">
            <a:avLst/>
          </a:prstGeom>
        </p:spPr>
      </p:pic>
      <p:pic>
        <p:nvPicPr>
          <p:cNvPr id="13" name="Picture 12" descr="Solliance_high.jpg">
            <a:extLst>
              <a:ext uri="{FF2B5EF4-FFF2-40B4-BE49-F238E27FC236}">
                <a16:creationId xmlns:a16="http://schemas.microsoft.com/office/drawing/2014/main" id="{F1A2C11F-E412-1842-A554-3B31C2E27A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9860" y="4859287"/>
            <a:ext cx="445910" cy="245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DFC20-D3E9-D441-9C1B-849D8E81C6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9720" y="4948516"/>
            <a:ext cx="1052076" cy="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22" r:id="rId6"/>
    <p:sldLayoutId id="2147483824" r:id="rId7"/>
    <p:sldLayoutId id="214748381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078230"/>
            <a:ext cx="8753475" cy="3524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893997"/>
            <a:ext cx="863600" cy="1692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500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8836216C-5BC3-7C44-80F8-E30864FFC22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1" y="4891771"/>
            <a:ext cx="562085" cy="167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B3D6AF-C774-FF48-87E9-79B547A4F5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6414" t="26009" r="16414" b="26009"/>
          <a:stretch/>
        </p:blipFill>
        <p:spPr>
          <a:xfrm>
            <a:off x="938572" y="4875265"/>
            <a:ext cx="552836" cy="2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3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400" b="0" i="0" kern="1200" cap="none" baseline="0">
          <a:solidFill>
            <a:schemeClr val="tx2"/>
          </a:solidFill>
          <a:latin typeface="Gill Sans MT" panose="020B0502020104020203" pitchFamily="34" charset="77"/>
          <a:ea typeface="+mj-ea"/>
          <a:cs typeface="Gill Sans" panose="020B0502020104020203" pitchFamily="34" charset="-79"/>
        </a:defRPr>
      </a:lvl1pPr>
    </p:titleStyle>
    <p:bodyStyle>
      <a:lvl1pPr marL="308610" indent="-30861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80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62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2pPr>
      <a:lvl3pPr marL="102870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3pPr>
      <a:lvl4pPr marL="1440180" indent="-205740" algn="l" defTabSz="411480" rtl="0" eaLnBrk="1" latinLnBrk="0" hangingPunct="1">
        <a:spcBef>
          <a:spcPct val="20000"/>
        </a:spcBef>
        <a:buClr>
          <a:schemeClr val="tx1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4pPr>
      <a:lvl5pPr marL="1851660" indent="-205740" algn="l" defTabSz="411480" rtl="0" eaLnBrk="1" latinLnBrk="0" hangingPunct="1">
        <a:spcBef>
          <a:spcPct val="20000"/>
        </a:spcBef>
        <a:buClr>
          <a:schemeClr val="tx2"/>
        </a:buClr>
        <a:buSzPct val="100000"/>
        <a:buFont typeface="Wingdings" charset="2"/>
        <a:buChar char="§"/>
        <a:defRPr sz="1440" b="0" i="0" kern="1200">
          <a:solidFill>
            <a:srgbClr val="000000"/>
          </a:solidFill>
          <a:latin typeface="Gill Sans MT" panose="020B0502020104020203" pitchFamily="34" charset="77"/>
          <a:ea typeface="+mn-ea"/>
          <a:cs typeface="Gill Sans" panose="020B0502020104020203" pitchFamily="34" charset="-79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3B21-1287-F41E-7F24-16DED7FB4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Radar image reconstruction with raw ADC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7BA97-CE12-0541-E940-F1AF45075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TingYing Chu</a:t>
            </a:r>
          </a:p>
        </p:txBody>
      </p:sp>
    </p:spTree>
    <p:extLst>
      <p:ext uri="{BB962C8B-B14F-4D97-AF65-F5344CB8AC3E}">
        <p14:creationId xmlns:p14="http://schemas.microsoft.com/office/powerpoint/2010/main" val="8999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Deep Learning Model"/>
          <p:cNvSpPr txBox="1">
            <a:spLocks noGrp="1"/>
          </p:cNvSpPr>
          <p:nvPr>
            <p:ph type="title"/>
          </p:nvPr>
        </p:nvSpPr>
        <p:spPr>
          <a:xfrm>
            <a:off x="160631" y="206094"/>
            <a:ext cx="8061535" cy="461665"/>
          </a:xfrm>
          <a:prstGeom prst="rect">
            <a:avLst/>
          </a:prstGeom>
        </p:spPr>
        <p:txBody>
          <a:bodyPr/>
          <a:lstStyle>
            <a:lvl1pPr>
              <a:defRPr sz="7000" spc="-140"/>
            </a:lvl1pPr>
          </a:lstStyle>
          <a:p>
            <a:r>
              <a:rPr sz="2400" dirty="0"/>
              <a:t>Deep Learning Model</a:t>
            </a:r>
          </a:p>
        </p:txBody>
      </p:sp>
      <p:sp>
        <p:nvSpPr>
          <p:cNvPr id="166" name="Encoder-decoder structure"/>
          <p:cNvSpPr txBox="1">
            <a:spLocks noGrp="1"/>
          </p:cNvSpPr>
          <p:nvPr>
            <p:ph type="body" idx="21"/>
          </p:nvPr>
        </p:nvSpPr>
        <p:spPr>
          <a:xfrm>
            <a:off x="259150" y="601605"/>
            <a:ext cx="8239125" cy="3505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z="1800" b="0" dirty="0" err="1"/>
              <a:t>ADCNet</a:t>
            </a:r>
            <a:r>
              <a:rPr lang="en-US" sz="1800" b="0" dirty="0"/>
              <a:t>: End-to-end perception with raw radar ADC data </a:t>
            </a:r>
            <a:endParaRPr sz="1800" b="0" dirty="0"/>
          </a:p>
        </p:txBody>
      </p:sp>
      <p:sp>
        <p:nvSpPr>
          <p:cNvPr id="167" name="FFT-RadNet…"/>
          <p:cNvSpPr txBox="1">
            <a:spLocks noGrp="1"/>
          </p:cNvSpPr>
          <p:nvPr>
            <p:ph type="body" sz="half" idx="1"/>
          </p:nvPr>
        </p:nvSpPr>
        <p:spPr>
          <a:xfrm>
            <a:off x="259150" y="1124427"/>
            <a:ext cx="3499396" cy="3096004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28600" indent="-228600">
              <a:defRPr sz="3000"/>
            </a:pPr>
            <a:r>
              <a:rPr dirty="0"/>
              <a:t>FFT-</a:t>
            </a:r>
            <a:r>
              <a:rPr dirty="0" err="1"/>
              <a:t>RadNet</a:t>
            </a:r>
            <a:endParaRPr dirty="0"/>
          </a:p>
          <a:p>
            <a:pPr lvl="1">
              <a:defRPr sz="3000"/>
            </a:pPr>
            <a:r>
              <a:rPr dirty="0"/>
              <a:t>Structure: MIMO pre-encoder+ encoder-decoder</a:t>
            </a:r>
          </a:p>
          <a:p>
            <a:pPr marL="228600" indent="-228600">
              <a:defRPr sz="3000"/>
            </a:pPr>
            <a:r>
              <a:rPr dirty="0" err="1"/>
              <a:t>ADCNet</a:t>
            </a:r>
            <a:endParaRPr dirty="0"/>
          </a:p>
          <a:p>
            <a:pPr lvl="1">
              <a:defRPr sz="3000"/>
            </a:pPr>
            <a:r>
              <a:rPr dirty="0"/>
              <a:t>Structure: trainable DSP module (as pre-encoder) + encoder-decoder (FFT-</a:t>
            </a:r>
            <a:r>
              <a:rPr dirty="0" err="1"/>
              <a:t>RadNet</a:t>
            </a:r>
            <a:r>
              <a:rPr dirty="0"/>
              <a:t>)</a:t>
            </a:r>
          </a:p>
          <a:p>
            <a:pPr marL="228600" indent="-228600">
              <a:defRPr sz="3000"/>
            </a:pPr>
            <a:r>
              <a:rPr dirty="0"/>
              <a:t>Loss function</a:t>
            </a:r>
          </a:p>
          <a:p>
            <a:pPr lvl="1">
              <a:defRPr sz="3000"/>
            </a:pPr>
            <a:r>
              <a:rPr dirty="0"/>
              <a:t>Detection head: focal loss</a:t>
            </a:r>
            <a:r>
              <a:rPr lang="en-US" dirty="0"/>
              <a:t> </a:t>
            </a:r>
            <a:r>
              <a:rPr dirty="0"/>
              <a:t>+</a:t>
            </a:r>
            <a:r>
              <a:rPr lang="en-US" dirty="0"/>
              <a:t> </a:t>
            </a:r>
            <a:r>
              <a:rPr dirty="0"/>
              <a:t>smooth L1 loss</a:t>
            </a:r>
          </a:p>
          <a:p>
            <a:pPr lvl="1">
              <a:defRPr sz="3000"/>
            </a:pPr>
            <a:r>
              <a:rPr dirty="0"/>
              <a:t>Segmentation head: Binary cross-entropy loss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rcRect r="3878" b="25323"/>
          <a:stretch>
            <a:fillRect/>
          </a:stretch>
        </p:blipFill>
        <p:spPr>
          <a:xfrm>
            <a:off x="4083349" y="1227628"/>
            <a:ext cx="4780991" cy="202763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FFT-RadNet architecture"/>
          <p:cNvSpPr txBox="1"/>
          <p:nvPr/>
        </p:nvSpPr>
        <p:spPr>
          <a:xfrm>
            <a:off x="4101512" y="3289460"/>
            <a:ext cx="831959" cy="13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sz="608"/>
              <a:t>FFT-RadNet architecture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3"/>
          <a:srcRect b="33619"/>
          <a:stretch>
            <a:fillRect/>
          </a:stretch>
        </p:blipFill>
        <p:spPr>
          <a:xfrm>
            <a:off x="4057800" y="3455681"/>
            <a:ext cx="5027869" cy="113476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ADCNet architecture"/>
          <p:cNvSpPr txBox="1"/>
          <p:nvPr/>
        </p:nvSpPr>
        <p:spPr>
          <a:xfrm>
            <a:off x="4199981" y="4672676"/>
            <a:ext cx="729367" cy="13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sz="608" dirty="0" err="1"/>
              <a:t>ADCNet</a:t>
            </a:r>
            <a:r>
              <a:rPr sz="608" dirty="0"/>
              <a:t> architecture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Deep Learning Model"/>
          <p:cNvSpPr txBox="1">
            <a:spLocks noGrp="1"/>
          </p:cNvSpPr>
          <p:nvPr>
            <p:ph type="title"/>
          </p:nvPr>
        </p:nvSpPr>
        <p:spPr>
          <a:xfrm>
            <a:off x="160631" y="206094"/>
            <a:ext cx="8753475" cy="461665"/>
          </a:xfrm>
          <a:prstGeom prst="rect">
            <a:avLst/>
          </a:prstGeom>
        </p:spPr>
        <p:txBody>
          <a:bodyPr/>
          <a:lstStyle>
            <a:lvl1pPr>
              <a:defRPr sz="7000" spc="-140"/>
            </a:lvl1pPr>
          </a:lstStyle>
          <a:p>
            <a:r>
              <a:rPr sz="2400" dirty="0"/>
              <a:t>Deep Learning Model</a:t>
            </a:r>
          </a:p>
        </p:txBody>
      </p:sp>
      <p:sp>
        <p:nvSpPr>
          <p:cNvPr id="174" name="Encoder-decoder structure"/>
          <p:cNvSpPr txBox="1">
            <a:spLocks noGrp="1"/>
          </p:cNvSpPr>
          <p:nvPr>
            <p:ph type="body" idx="21"/>
          </p:nvPr>
        </p:nvSpPr>
        <p:spPr>
          <a:xfrm>
            <a:off x="218545" y="912071"/>
            <a:ext cx="4024163" cy="3505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z="1800" b="0" dirty="0"/>
              <a:t>T-</a:t>
            </a:r>
            <a:r>
              <a:rPr lang="en-US" sz="1800" b="0" dirty="0" err="1"/>
              <a:t>FFTRadNet</a:t>
            </a:r>
            <a:r>
              <a:rPr lang="en-US" sz="1800" b="0" dirty="0"/>
              <a:t>: Object Detection with </a:t>
            </a:r>
            <a:r>
              <a:rPr lang="en-US" sz="1800" b="0" dirty="0" err="1"/>
              <a:t>Swin</a:t>
            </a:r>
            <a:r>
              <a:rPr lang="en-US" sz="1800" b="0" dirty="0"/>
              <a:t> Transformers from Raw ADC Radar Signals</a:t>
            </a:r>
            <a:endParaRPr sz="1800" b="0" dirty="0"/>
          </a:p>
        </p:txBody>
      </p:sp>
      <p:sp>
        <p:nvSpPr>
          <p:cNvPr id="175" name="FFT-RadNet…"/>
          <p:cNvSpPr txBox="1">
            <a:spLocks noGrp="1"/>
          </p:cNvSpPr>
          <p:nvPr>
            <p:ph type="body" sz="half" idx="1"/>
          </p:nvPr>
        </p:nvSpPr>
        <p:spPr>
          <a:xfrm>
            <a:off x="301640" y="1317714"/>
            <a:ext cx="3649867" cy="37513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28600" indent="-228600">
              <a:defRPr sz="3000"/>
            </a:pPr>
            <a:r>
              <a:rPr dirty="0"/>
              <a:t>FFT-</a:t>
            </a:r>
            <a:r>
              <a:rPr dirty="0" err="1"/>
              <a:t>RadNet</a:t>
            </a:r>
            <a:endParaRPr dirty="0"/>
          </a:p>
          <a:p>
            <a:pPr lvl="1">
              <a:defRPr sz="3000"/>
            </a:pPr>
            <a:r>
              <a:rPr dirty="0"/>
              <a:t>Structure: MIMO pre-encoder+ encoder-decoder</a:t>
            </a:r>
          </a:p>
          <a:p>
            <a:pPr marL="228600" indent="-228600">
              <a:defRPr sz="3000"/>
            </a:pPr>
            <a:r>
              <a:rPr dirty="0"/>
              <a:t>T-</a:t>
            </a:r>
            <a:r>
              <a:rPr dirty="0" err="1"/>
              <a:t>FFTRadNet</a:t>
            </a:r>
            <a:endParaRPr dirty="0"/>
          </a:p>
          <a:p>
            <a:pPr lvl="1">
              <a:defRPr sz="3000"/>
            </a:pPr>
            <a:r>
              <a:rPr dirty="0"/>
              <a:t>Structure: transformation layer (as pre-encoder) + hierarchical </a:t>
            </a:r>
            <a:r>
              <a:rPr dirty="0" err="1"/>
              <a:t>Swin</a:t>
            </a:r>
            <a:r>
              <a:rPr dirty="0"/>
              <a:t> Transformer (as encoder) + encoder (FFT-</a:t>
            </a:r>
            <a:r>
              <a:rPr dirty="0" err="1"/>
              <a:t>RadNet</a:t>
            </a:r>
            <a:r>
              <a:rPr dirty="0"/>
              <a:t>)</a:t>
            </a:r>
          </a:p>
          <a:p>
            <a:pPr marL="228600" indent="-228600">
              <a:defRPr sz="3000"/>
            </a:pPr>
            <a:r>
              <a:rPr dirty="0"/>
              <a:t>Loss function</a:t>
            </a:r>
          </a:p>
          <a:p>
            <a:pPr lvl="1">
              <a:defRPr sz="3000"/>
            </a:pPr>
            <a:r>
              <a:rPr dirty="0"/>
              <a:t>Detection head: focal loss + smooth L1 loss</a:t>
            </a:r>
          </a:p>
          <a:p>
            <a:pPr lvl="1">
              <a:defRPr sz="3000"/>
            </a:pPr>
            <a:r>
              <a:rPr dirty="0"/>
              <a:t>Segmentation head: Binary cross-entropy loss</a:t>
            </a:r>
          </a:p>
          <a:p>
            <a:pPr lvl="1">
              <a:defRPr sz="3000"/>
            </a:pPr>
            <a:r>
              <a:rPr dirty="0"/>
              <a:t>T-</a:t>
            </a:r>
            <a:r>
              <a:rPr dirty="0" err="1"/>
              <a:t>FFTRadNet</a:t>
            </a:r>
            <a:r>
              <a:rPr dirty="0"/>
              <a:t>: Detection head (LD Radar): focal loss + smooth L1 loss + pixel-wise cross-entropy loss 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/>
          <a:srcRect r="4276" b="25323"/>
          <a:stretch>
            <a:fillRect/>
          </a:stretch>
        </p:blipFill>
        <p:spPr>
          <a:xfrm>
            <a:off x="4300621" y="95420"/>
            <a:ext cx="4024163" cy="171376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FFT-RadNet architecture"/>
          <p:cNvSpPr txBox="1"/>
          <p:nvPr/>
        </p:nvSpPr>
        <p:spPr>
          <a:xfrm>
            <a:off x="4333424" y="1900977"/>
            <a:ext cx="831959" cy="13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sz="608" dirty="0"/>
              <a:t>FFT-</a:t>
            </a:r>
            <a:r>
              <a:rPr sz="608" dirty="0" err="1"/>
              <a:t>RadNet</a:t>
            </a:r>
            <a:r>
              <a:rPr sz="608" dirty="0"/>
              <a:t> architecture</a:t>
            </a:r>
          </a:p>
        </p:txBody>
      </p:sp>
      <p:pic>
        <p:nvPicPr>
          <p:cNvPr id="178" name="Screenshot 2024-04-16 at 4.51.03 PM.png" descr="Screenshot 2024-04-16 at 4.51.0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80" y="2053496"/>
            <a:ext cx="4851600" cy="252331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-FFTRadNet architecture"/>
          <p:cNvSpPr txBox="1"/>
          <p:nvPr/>
        </p:nvSpPr>
        <p:spPr>
          <a:xfrm>
            <a:off x="4267817" y="4544603"/>
            <a:ext cx="878446" cy="13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sz="608" dirty="0"/>
              <a:t>T-</a:t>
            </a:r>
            <a:r>
              <a:rPr sz="608" dirty="0" err="1"/>
              <a:t>FFTRadNet</a:t>
            </a:r>
            <a:r>
              <a:rPr sz="608" dirty="0"/>
              <a:t> architecture</a:t>
            </a:r>
          </a:p>
        </p:txBody>
      </p:sp>
      <p:pic>
        <p:nvPicPr>
          <p:cNvPr id="180" name="Screenshot 2024-04-16 at 5.33.27 PM.png" descr="Screenshot 2024-04-16 at 5.33.27 PM.png"/>
          <p:cNvPicPr>
            <a:picLocks noChangeAspect="1"/>
          </p:cNvPicPr>
          <p:nvPr/>
        </p:nvPicPr>
        <p:blipFill>
          <a:blip r:embed="rId4"/>
          <a:srcRect b="5501"/>
          <a:stretch>
            <a:fillRect/>
          </a:stretch>
        </p:blipFill>
        <p:spPr>
          <a:xfrm>
            <a:off x="5817978" y="4266378"/>
            <a:ext cx="2352836" cy="86148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-FFTRadNet architecture">
            <a:extLst>
              <a:ext uri="{FF2B5EF4-FFF2-40B4-BE49-F238E27FC236}">
                <a16:creationId xmlns:a16="http://schemas.microsoft.com/office/drawing/2014/main" id="{43B045FB-749A-9EEE-51FF-023FA3ED9FA4}"/>
              </a:ext>
            </a:extLst>
          </p:cNvPr>
          <p:cNvSpPr txBox="1"/>
          <p:nvPr/>
        </p:nvSpPr>
        <p:spPr>
          <a:xfrm>
            <a:off x="7814607" y="5003002"/>
            <a:ext cx="705321" cy="13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z="608" dirty="0"/>
              <a:t>Transformation layer</a:t>
            </a:r>
            <a:endParaRPr sz="608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45C-B1D3-39C0-984A-154F8B99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6EB7-3178-A0FA-C8AC-B7D34833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Radar data processing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Possible future works </a:t>
            </a:r>
          </a:p>
          <a:p>
            <a:r>
              <a:rPr lang="en-US" dirty="0"/>
              <a:t>Timetable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341E-0E70-68C2-937C-6115BC3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10D79-8B19-50F8-1E17-F2FCAAFEE7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35A08AD-113A-7AD0-6E72-539BB080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31" y="760981"/>
            <a:ext cx="5377727" cy="3880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C6969-962B-4B18-982B-CA106F36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3920-D18B-4F15-FB66-45C12D06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117363"/>
            <a:ext cx="4131969" cy="3524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processing pipeline</a:t>
            </a:r>
          </a:p>
          <a:p>
            <a:pPr lvl="1"/>
            <a:r>
              <a:rPr lang="en-US" dirty="0"/>
              <a:t>Input:  ADC raw signal (4D)</a:t>
            </a:r>
          </a:p>
          <a:p>
            <a:pPr lvl="1"/>
            <a:r>
              <a:rPr lang="en-US" dirty="0"/>
              <a:t>Output: Object detection information</a:t>
            </a:r>
          </a:p>
          <a:p>
            <a:pPr lvl="2"/>
            <a:r>
              <a:rPr lang="en-US" dirty="0"/>
              <a:t>Range</a:t>
            </a:r>
          </a:p>
          <a:p>
            <a:pPr lvl="2"/>
            <a:r>
              <a:rPr lang="en-US" dirty="0"/>
              <a:t>Doppler</a:t>
            </a:r>
          </a:p>
          <a:p>
            <a:pPr lvl="2"/>
            <a:r>
              <a:rPr lang="en-US" dirty="0"/>
              <a:t>Azimuth</a:t>
            </a:r>
          </a:p>
          <a:p>
            <a:pPr lvl="2"/>
            <a:r>
              <a:rPr lang="en-US" dirty="0"/>
              <a:t>elevation </a:t>
            </a:r>
          </a:p>
          <a:p>
            <a:pPr marL="388620" indent="-285750"/>
            <a:r>
              <a:rPr lang="en-US" dirty="0" err="1"/>
              <a:t>py</a:t>
            </a:r>
            <a:r>
              <a:rPr lang="en-US" dirty="0"/>
              <a:t>-core code</a:t>
            </a:r>
          </a:p>
          <a:p>
            <a:pPr marL="748665" lvl="1" indent="-285750"/>
            <a:r>
              <a:rPr lang="en-US" dirty="0"/>
              <a:t>Understanding the code with the pipeline</a:t>
            </a:r>
          </a:p>
          <a:p>
            <a:pPr marL="748665" lvl="1" indent="-285750"/>
            <a:r>
              <a:rPr lang="en-US" dirty="0"/>
              <a:t>Ran the code on PC</a:t>
            </a:r>
          </a:p>
          <a:p>
            <a:pPr marL="748665" lvl="1" indent="-285750"/>
            <a:r>
              <a:rPr lang="en-US" dirty="0"/>
              <a:t>Still setting the environment to run the code on the 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400D-5BE0-D5EB-A394-5B2AB6D6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D52E7-98F3-DBE9-3C1D-9CEA5633B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423164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6969-962B-4B18-982B-CA106F36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3920-D18B-4F15-FB66-45C12D06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1" y="1117363"/>
            <a:ext cx="4131969" cy="3524250"/>
          </a:xfrm>
        </p:spPr>
        <p:txBody>
          <a:bodyPr>
            <a:normAutofit/>
          </a:bodyPr>
          <a:lstStyle/>
          <a:p>
            <a:r>
              <a:rPr lang="en-US" dirty="0"/>
              <a:t>Models</a:t>
            </a:r>
          </a:p>
          <a:p>
            <a:pPr lvl="1"/>
            <a:r>
              <a:rPr lang="en-US" dirty="0"/>
              <a:t>ADCNet </a:t>
            </a:r>
            <a:r>
              <a:rPr lang="en-US" dirty="0">
                <a:sym typeface="Wingdings" panose="05000000000000000000" pitchFamily="2" charset="2"/>
              </a:rPr>
              <a:t>(2023):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Outperform T-FFTRadNet</a:t>
            </a:r>
          </a:p>
          <a:p>
            <a:pPr lvl="2"/>
            <a:r>
              <a:rPr lang="en-US" dirty="0"/>
              <a:t>Better performance on High Definition (HD) radar</a:t>
            </a:r>
          </a:p>
          <a:p>
            <a:pPr lvl="1"/>
            <a:r>
              <a:rPr lang="en-US" dirty="0"/>
              <a:t>T-FFTRadNet (2023)</a:t>
            </a:r>
          </a:p>
          <a:p>
            <a:pPr lvl="2"/>
            <a:r>
              <a:rPr lang="en-US" dirty="0"/>
              <a:t>Better performance on Low Definition (LD) radar </a:t>
            </a:r>
          </a:p>
          <a:p>
            <a:r>
              <a:rPr lang="en-US" dirty="0"/>
              <a:t>Public raw ADC Dataset (road)</a:t>
            </a:r>
          </a:p>
          <a:p>
            <a:pPr lvl="1"/>
            <a:r>
              <a:rPr lang="en-US" dirty="0"/>
              <a:t>RADIal: HD radar data; Currently unavailable</a:t>
            </a:r>
          </a:p>
          <a:p>
            <a:pPr lvl="1"/>
            <a:r>
              <a:rPr lang="en-US" altLang="zh-TW" dirty="0"/>
              <a:t>RADDet: LD radar 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400D-5BE0-D5EB-A394-5B2AB6D6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D52E7-98F3-DBE9-3C1D-9CEA5633B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End-to-end model with raw ADC radar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E1FEE-D048-AA9A-AC67-AF22E4F7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59" y="924389"/>
            <a:ext cx="3606963" cy="1330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A14573-2A2A-B64F-B484-570A0E6E6153}"/>
              </a:ext>
            </a:extLst>
          </p:cNvPr>
          <p:cNvSpPr txBox="1"/>
          <p:nvPr/>
        </p:nvSpPr>
        <p:spPr>
          <a:xfrm>
            <a:off x="4717574" y="767011"/>
            <a:ext cx="2672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ADCNet experiment on HD radar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24A9F-45ED-C8CD-C4AF-F5E40430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0" y="2608249"/>
            <a:ext cx="4922520" cy="12808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D4CC87-5709-A5CF-20AA-98FB7EDAC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00" y="4054359"/>
            <a:ext cx="3640660" cy="1008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AE29C9-096E-A8DC-2570-96B398AC9336}"/>
              </a:ext>
            </a:extLst>
          </p:cNvPr>
          <p:cNvSpPr txBox="1"/>
          <p:nvPr/>
        </p:nvSpPr>
        <p:spPr>
          <a:xfrm>
            <a:off x="4292600" y="2425093"/>
            <a:ext cx="293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T-FFTRadNet experiment on HD radar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A8D4E-898E-4116-B4CC-5CFC3565840B}"/>
              </a:ext>
            </a:extLst>
          </p:cNvPr>
          <p:cNvSpPr txBox="1"/>
          <p:nvPr/>
        </p:nvSpPr>
        <p:spPr>
          <a:xfrm>
            <a:off x="5003800" y="3871322"/>
            <a:ext cx="2931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T-FFTRadNet experiment on LD radar data</a:t>
            </a:r>
          </a:p>
        </p:txBody>
      </p:sp>
    </p:spTree>
    <p:extLst>
      <p:ext uri="{BB962C8B-B14F-4D97-AF65-F5344CB8AC3E}">
        <p14:creationId xmlns:p14="http://schemas.microsoft.com/office/powerpoint/2010/main" val="1730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6969-962B-4B18-982B-CA106F36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3920-D18B-4F15-FB66-45C12D06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2" y="1088378"/>
            <a:ext cx="4241129" cy="3524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Idea: Utilizing the technique of pre-training ADC to RAD via distillation</a:t>
            </a:r>
          </a:p>
          <a:p>
            <a:pPr lvl="1"/>
            <a:r>
              <a:rPr lang="en-US" dirty="0"/>
              <a:t>Use our py-core to create RAD cube</a:t>
            </a:r>
          </a:p>
          <a:p>
            <a:pPr lvl="2"/>
            <a:r>
              <a:rPr lang="en-US" dirty="0"/>
              <a:t>ADCNet use SDK algorithm for estimating </a:t>
            </a:r>
            <a:r>
              <a:rPr lang="en-US" dirty="0" err="1"/>
              <a:t>AoA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 paper mentioned that future work is having advanced algorithm (such as IAA, </a:t>
            </a:r>
            <a:r>
              <a:rPr lang="en-US" b="1" dirty="0"/>
              <a:t>MUSIC</a:t>
            </a:r>
            <a:r>
              <a:rPr lang="en-US" dirty="0"/>
              <a:t>)</a:t>
            </a:r>
          </a:p>
          <a:p>
            <a:r>
              <a:rPr lang="en-US" dirty="0"/>
              <a:t>Possible direction</a:t>
            </a:r>
          </a:p>
          <a:p>
            <a:pPr lvl="1"/>
            <a:r>
              <a:rPr lang="en-US" dirty="0"/>
              <a:t>First, apply ADCNet on our dataset</a:t>
            </a:r>
          </a:p>
          <a:p>
            <a:pPr lvl="1"/>
            <a:r>
              <a:rPr lang="en-US" dirty="0"/>
              <a:t>Second, adjust the model via changing the algorithm for creating RAD cube</a:t>
            </a:r>
          </a:p>
          <a:p>
            <a:pPr lvl="1"/>
            <a:r>
              <a:rPr lang="en-US" dirty="0"/>
              <a:t>Third, try different backbone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400D-5BE0-D5EB-A394-5B2AB6D6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D52E7-98F3-DBE9-3C1D-9CEA5633B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ADCNet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7AB4A-B02D-45AF-54E3-1C1C32AF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30" y="2346883"/>
            <a:ext cx="4082076" cy="2434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F125A-0F68-306F-6FF0-55E241989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758"/>
          <a:stretch/>
        </p:blipFill>
        <p:spPr>
          <a:xfrm>
            <a:off x="5003800" y="523866"/>
            <a:ext cx="1813141" cy="16445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C7387B-22ED-3C83-DB17-85CDABF7A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06"/>
          <a:stretch/>
        </p:blipFill>
        <p:spPr>
          <a:xfrm>
            <a:off x="6670696" y="760981"/>
            <a:ext cx="1813141" cy="15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4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6969-962B-4B18-982B-CA106F36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0B9EF0-5E9F-1331-D62D-953439C79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406825"/>
              </p:ext>
            </p:extLst>
          </p:nvPr>
        </p:nvGraphicFramePr>
        <p:xfrm>
          <a:off x="160631" y="960559"/>
          <a:ext cx="8758313" cy="371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334">
                  <a:extLst>
                    <a:ext uri="{9D8B030D-6E8A-4147-A177-3AD203B41FA5}">
                      <a16:colId xmlns:a16="http://schemas.microsoft.com/office/drawing/2014/main" val="2205796051"/>
                    </a:ext>
                  </a:extLst>
                </a:gridCol>
                <a:gridCol w="215790">
                  <a:extLst>
                    <a:ext uri="{9D8B030D-6E8A-4147-A177-3AD203B41FA5}">
                      <a16:colId xmlns:a16="http://schemas.microsoft.com/office/drawing/2014/main" val="3119239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0284089"/>
                    </a:ext>
                  </a:extLst>
                </a:gridCol>
                <a:gridCol w="278295">
                  <a:extLst>
                    <a:ext uri="{9D8B030D-6E8A-4147-A177-3AD203B41FA5}">
                      <a16:colId xmlns:a16="http://schemas.microsoft.com/office/drawing/2014/main" val="2850292614"/>
                    </a:ext>
                  </a:extLst>
                </a:gridCol>
                <a:gridCol w="231913">
                  <a:extLst>
                    <a:ext uri="{9D8B030D-6E8A-4147-A177-3AD203B41FA5}">
                      <a16:colId xmlns:a16="http://schemas.microsoft.com/office/drawing/2014/main" val="1509796010"/>
                    </a:ext>
                  </a:extLst>
                </a:gridCol>
                <a:gridCol w="252675">
                  <a:extLst>
                    <a:ext uri="{9D8B030D-6E8A-4147-A177-3AD203B41FA5}">
                      <a16:colId xmlns:a16="http://schemas.microsoft.com/office/drawing/2014/main" val="33425099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550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46119769"/>
                    </a:ext>
                  </a:extLst>
                </a:gridCol>
                <a:gridCol w="212035">
                  <a:extLst>
                    <a:ext uri="{9D8B030D-6E8A-4147-A177-3AD203B41FA5}">
                      <a16:colId xmlns:a16="http://schemas.microsoft.com/office/drawing/2014/main" val="2145954150"/>
                    </a:ext>
                  </a:extLst>
                </a:gridCol>
                <a:gridCol w="238539">
                  <a:extLst>
                    <a:ext uri="{9D8B030D-6E8A-4147-A177-3AD203B41FA5}">
                      <a16:colId xmlns:a16="http://schemas.microsoft.com/office/drawing/2014/main" val="2850406183"/>
                    </a:ext>
                  </a:extLst>
                </a:gridCol>
                <a:gridCol w="230145">
                  <a:extLst>
                    <a:ext uri="{9D8B030D-6E8A-4147-A177-3AD203B41FA5}">
                      <a16:colId xmlns:a16="http://schemas.microsoft.com/office/drawing/2014/main" val="15038681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91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84617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2413358"/>
                    </a:ext>
                  </a:extLst>
                </a:gridCol>
                <a:gridCol w="235195">
                  <a:extLst>
                    <a:ext uri="{9D8B030D-6E8A-4147-A177-3AD203B41FA5}">
                      <a16:colId xmlns:a16="http://schemas.microsoft.com/office/drawing/2014/main" val="3083538010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633543181"/>
                    </a:ext>
                  </a:extLst>
                </a:gridCol>
                <a:gridCol w="235194">
                  <a:extLst>
                    <a:ext uri="{9D8B030D-6E8A-4147-A177-3AD203B41FA5}">
                      <a16:colId xmlns:a16="http://schemas.microsoft.com/office/drawing/2014/main" val="1464434036"/>
                    </a:ext>
                  </a:extLst>
                </a:gridCol>
                <a:gridCol w="241789">
                  <a:extLst>
                    <a:ext uri="{9D8B030D-6E8A-4147-A177-3AD203B41FA5}">
                      <a16:colId xmlns:a16="http://schemas.microsoft.com/office/drawing/2014/main" val="3795131109"/>
                    </a:ext>
                  </a:extLst>
                </a:gridCol>
                <a:gridCol w="241789">
                  <a:extLst>
                    <a:ext uri="{9D8B030D-6E8A-4147-A177-3AD203B41FA5}">
                      <a16:colId xmlns:a16="http://schemas.microsoft.com/office/drawing/2014/main" val="2844389081"/>
                    </a:ext>
                  </a:extLst>
                </a:gridCol>
                <a:gridCol w="241789">
                  <a:extLst>
                    <a:ext uri="{9D8B030D-6E8A-4147-A177-3AD203B41FA5}">
                      <a16:colId xmlns:a16="http://schemas.microsoft.com/office/drawing/2014/main" val="3340539966"/>
                    </a:ext>
                  </a:extLst>
                </a:gridCol>
                <a:gridCol w="241789">
                  <a:extLst>
                    <a:ext uri="{9D8B030D-6E8A-4147-A177-3AD203B41FA5}">
                      <a16:colId xmlns:a16="http://schemas.microsoft.com/office/drawing/2014/main" val="491680442"/>
                    </a:ext>
                  </a:extLst>
                </a:gridCol>
                <a:gridCol w="305533">
                  <a:extLst>
                    <a:ext uri="{9D8B030D-6E8A-4147-A177-3AD203B41FA5}">
                      <a16:colId xmlns:a16="http://schemas.microsoft.com/office/drawing/2014/main" val="2848793842"/>
                    </a:ext>
                  </a:extLst>
                </a:gridCol>
                <a:gridCol w="305533">
                  <a:extLst>
                    <a:ext uri="{9D8B030D-6E8A-4147-A177-3AD203B41FA5}">
                      <a16:colId xmlns:a16="http://schemas.microsoft.com/office/drawing/2014/main" val="1872636479"/>
                    </a:ext>
                  </a:extLst>
                </a:gridCol>
                <a:gridCol w="305533">
                  <a:extLst>
                    <a:ext uri="{9D8B030D-6E8A-4147-A177-3AD203B41FA5}">
                      <a16:colId xmlns:a16="http://schemas.microsoft.com/office/drawing/2014/main" val="1027528596"/>
                    </a:ext>
                  </a:extLst>
                </a:gridCol>
                <a:gridCol w="305533">
                  <a:extLst>
                    <a:ext uri="{9D8B030D-6E8A-4147-A177-3AD203B41FA5}">
                      <a16:colId xmlns:a16="http://schemas.microsoft.com/office/drawing/2014/main" val="3841989223"/>
                    </a:ext>
                  </a:extLst>
                </a:gridCol>
                <a:gridCol w="259050">
                  <a:extLst>
                    <a:ext uri="{9D8B030D-6E8A-4147-A177-3AD203B41FA5}">
                      <a16:colId xmlns:a16="http://schemas.microsoft.com/office/drawing/2014/main" val="906241205"/>
                    </a:ext>
                  </a:extLst>
                </a:gridCol>
                <a:gridCol w="259050">
                  <a:extLst>
                    <a:ext uri="{9D8B030D-6E8A-4147-A177-3AD203B41FA5}">
                      <a16:colId xmlns:a16="http://schemas.microsoft.com/office/drawing/2014/main" val="337136411"/>
                    </a:ext>
                  </a:extLst>
                </a:gridCol>
                <a:gridCol w="259050">
                  <a:extLst>
                    <a:ext uri="{9D8B030D-6E8A-4147-A177-3AD203B41FA5}">
                      <a16:colId xmlns:a16="http://schemas.microsoft.com/office/drawing/2014/main" val="2336148214"/>
                    </a:ext>
                  </a:extLst>
                </a:gridCol>
                <a:gridCol w="259050">
                  <a:extLst>
                    <a:ext uri="{9D8B030D-6E8A-4147-A177-3AD203B41FA5}">
                      <a16:colId xmlns:a16="http://schemas.microsoft.com/office/drawing/2014/main" val="236128105"/>
                    </a:ext>
                  </a:extLst>
                </a:gridCol>
              </a:tblGrid>
              <a:tr h="4914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April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June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July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August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September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October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15735"/>
                  </a:ext>
                </a:extLst>
              </a:tr>
              <a:tr h="404685">
                <a:tc>
                  <a:txBody>
                    <a:bodyPr/>
                    <a:lstStyle/>
                    <a:p>
                      <a:r>
                        <a:rPr lang="en-US" sz="1100" dirty="0"/>
                        <a:t>Understanding py-core code and data processing pipeline; Testing code with </a:t>
                      </a:r>
                      <a:r>
                        <a:rPr lang="en-US" sz="1100" dirty="0" err="1"/>
                        <a:t>imec</a:t>
                      </a:r>
                      <a:r>
                        <a:rPr lang="en-US" sz="1100" dirty="0"/>
                        <a:t> server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2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329230"/>
                  </a:ext>
                </a:extLst>
              </a:tr>
              <a:tr h="485483">
                <a:tc>
                  <a:txBody>
                    <a:bodyPr/>
                    <a:lstStyle/>
                    <a:p>
                      <a:pPr marL="0" marR="0" lvl="0" indent="0" algn="l" defTabSz="411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Literature review and 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37477"/>
                  </a:ext>
                </a:extLst>
              </a:tr>
              <a:tr h="320857">
                <a:tc>
                  <a:txBody>
                    <a:bodyPr/>
                    <a:lstStyle/>
                    <a:p>
                      <a:r>
                        <a:rPr lang="en-US" sz="1100" dirty="0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17428"/>
                  </a:ext>
                </a:extLst>
              </a:tr>
              <a:tr h="467195">
                <a:tc>
                  <a:txBody>
                    <a:bodyPr/>
                    <a:lstStyle/>
                    <a:p>
                      <a:r>
                        <a:rPr lang="en-US" sz="1100" dirty="0"/>
                        <a:t>Model selection and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65431"/>
                  </a:ext>
                </a:extLst>
              </a:tr>
              <a:tr h="439980">
                <a:tc>
                  <a:txBody>
                    <a:bodyPr/>
                    <a:lstStyle/>
                    <a:p>
                      <a:r>
                        <a:rPr lang="en-US" sz="1100" dirty="0"/>
                        <a:t>Evaluation and Fine-tuning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ED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ED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ED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ED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22161"/>
                  </a:ext>
                </a:extLst>
              </a:tr>
              <a:tr h="409387">
                <a:tc>
                  <a:txBody>
                    <a:bodyPr/>
                    <a:lstStyle/>
                    <a:p>
                      <a:r>
                        <a:rPr lang="en-US" sz="1100" dirty="0"/>
                        <a:t>Visualization and 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2B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43305"/>
                  </a:ext>
                </a:extLst>
              </a:tr>
              <a:tr h="439980">
                <a:tc>
                  <a:txBody>
                    <a:bodyPr/>
                    <a:lstStyle/>
                    <a:p>
                      <a:r>
                        <a:rPr lang="en-US" sz="1100" dirty="0"/>
                        <a:t>Thesis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EDD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835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400D-5BE0-D5EB-A394-5B2AB6D6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D52E7-98F3-DBE9-3C1D-9CEA5633B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1259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45C-B1D3-39C0-984A-154F8B99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6EB7-3178-A0FA-C8AC-B7D34833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Radar data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341E-0E70-68C2-937C-6115BC3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10D79-8B19-50F8-1E17-F2FCAAFEE7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6969-962B-4B18-982B-CA106F36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3920-D18B-4F15-FB66-45C12D06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67" y="945647"/>
            <a:ext cx="4114604" cy="3873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Range processing</a:t>
            </a:r>
          </a:p>
          <a:p>
            <a:pPr lvl="1"/>
            <a:r>
              <a:rPr lang="en-US" dirty="0"/>
              <a:t>Applies an FFT over the sampling (4</a:t>
            </a:r>
            <a:r>
              <a:rPr lang="en-US" baseline="30000" dirty="0"/>
              <a:t>th</a:t>
            </a:r>
            <a:r>
              <a:rPr lang="en-US" dirty="0"/>
              <a:t> ) dimension </a:t>
            </a:r>
          </a:p>
          <a:p>
            <a:r>
              <a:rPr lang="en-US" dirty="0"/>
              <a:t>Doppler processing</a:t>
            </a:r>
          </a:p>
          <a:p>
            <a:pPr lvl="1"/>
            <a:r>
              <a:rPr lang="en-US" dirty="0"/>
              <a:t>Applies a 2</a:t>
            </a:r>
            <a:r>
              <a:rPr lang="en-US" baseline="30000" dirty="0"/>
              <a:t>nd</a:t>
            </a:r>
            <a:r>
              <a:rPr lang="en-US" dirty="0"/>
              <a:t> FFT on the chirp loop (1</a:t>
            </a:r>
            <a:r>
              <a:rPr lang="en-US" baseline="30000" dirty="0"/>
              <a:t>st</a:t>
            </a:r>
            <a:r>
              <a:rPr lang="en-US" dirty="0"/>
              <a:t> ) dimension</a:t>
            </a:r>
          </a:p>
          <a:p>
            <a:r>
              <a:rPr lang="en-US" dirty="0"/>
              <a:t>MIMO decoding &amp; Equalization</a:t>
            </a:r>
          </a:p>
          <a:p>
            <a:r>
              <a:rPr lang="en-US" dirty="0"/>
              <a:t>Antenna mapping</a:t>
            </a:r>
          </a:p>
          <a:p>
            <a:pPr lvl="1"/>
            <a:r>
              <a:rPr lang="en-US" dirty="0"/>
              <a:t>Map the physical to virtual</a:t>
            </a:r>
          </a:p>
          <a:p>
            <a:r>
              <a:rPr lang="en-US" dirty="0"/>
              <a:t>Beamforming</a:t>
            </a:r>
          </a:p>
          <a:p>
            <a:pPr lvl="1"/>
            <a:r>
              <a:rPr lang="en-US" dirty="0"/>
              <a:t>applying FFT over the vertical and horizontal antenna dimensions, one can get elevation (vertical angle) and azimuth (horizontal angle)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D52E7-98F3-DBE9-3C1D-9CEA5633B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Cube generation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6E1583-DEE4-4E6A-3EA9-9ADD5F78BCBE}"/>
              </a:ext>
            </a:extLst>
          </p:cNvPr>
          <p:cNvGrpSpPr/>
          <p:nvPr/>
        </p:nvGrpSpPr>
        <p:grpSpPr>
          <a:xfrm>
            <a:off x="3933482" y="817405"/>
            <a:ext cx="5537203" cy="4130159"/>
            <a:chOff x="3831882" y="901213"/>
            <a:chExt cx="5537203" cy="41301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605593-F4CD-6393-A38E-0732D6D90176}"/>
                </a:ext>
              </a:extLst>
            </p:cNvPr>
            <p:cNvSpPr txBox="1"/>
            <p:nvPr/>
          </p:nvSpPr>
          <p:spPr>
            <a:xfrm>
              <a:off x="4898043" y="2276891"/>
              <a:ext cx="1886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Range processing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8AF26E-849D-1F74-23FE-940373DAA281}"/>
                </a:ext>
              </a:extLst>
            </p:cNvPr>
            <p:cNvSpPr txBox="1"/>
            <p:nvPr/>
          </p:nvSpPr>
          <p:spPr>
            <a:xfrm>
              <a:off x="4948072" y="3907009"/>
              <a:ext cx="1886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Doppler processing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D0AB89-6799-51C7-256E-9BC0C32D8F48}"/>
                </a:ext>
              </a:extLst>
            </p:cNvPr>
            <p:cNvSpPr txBox="1"/>
            <p:nvPr/>
          </p:nvSpPr>
          <p:spPr>
            <a:xfrm>
              <a:off x="6174986" y="2437654"/>
              <a:ext cx="1958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Antenna mapping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D18030-91DF-7AAF-0143-21C45E0558AB}"/>
                </a:ext>
              </a:extLst>
            </p:cNvPr>
            <p:cNvSpPr txBox="1"/>
            <p:nvPr/>
          </p:nvSpPr>
          <p:spPr>
            <a:xfrm>
              <a:off x="6159065" y="3790758"/>
              <a:ext cx="1886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Beamforming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7DFA55-DC65-F603-A337-4DCE034C4E5C}"/>
                </a:ext>
              </a:extLst>
            </p:cNvPr>
            <p:cNvGrpSpPr/>
            <p:nvPr/>
          </p:nvGrpSpPr>
          <p:grpSpPr>
            <a:xfrm>
              <a:off x="3869843" y="2741541"/>
              <a:ext cx="2668535" cy="875647"/>
              <a:chOff x="5352090" y="1065104"/>
              <a:chExt cx="2528515" cy="53103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7DE4AD-7FA4-A89E-B7ED-67CEF8321BF7}"/>
                  </a:ext>
                </a:extLst>
              </p:cNvPr>
              <p:cNvSpPr txBox="1"/>
              <p:nvPr/>
            </p:nvSpPr>
            <p:spPr>
              <a:xfrm>
                <a:off x="5352090" y="1085149"/>
                <a:ext cx="2528515" cy="38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200" dirty="0"/>
                  <a:t>Chirp dimension</a:t>
                </a:r>
              </a:p>
              <a:p>
                <a:pPr lvl="1"/>
                <a:r>
                  <a:rPr lang="en-US" sz="1200" dirty="0"/>
                  <a:t>Transmit antenna dimension</a:t>
                </a:r>
              </a:p>
              <a:p>
                <a:pPr lvl="1"/>
                <a:r>
                  <a:rPr lang="en-US" sz="1200" dirty="0"/>
                  <a:t>Receive antenna dimension</a:t>
                </a:r>
              </a:p>
              <a:p>
                <a:pPr lvl="1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Range dimension</a:t>
                </a: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66DC28F-80B2-1437-310D-69237D3AA5B6}"/>
                  </a:ext>
                </a:extLst>
              </p:cNvPr>
              <p:cNvSpPr/>
              <p:nvPr/>
            </p:nvSpPr>
            <p:spPr>
              <a:xfrm>
                <a:off x="5621572" y="1065104"/>
                <a:ext cx="1987826" cy="53103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B7BF37-FC18-178F-0D77-0B40313E8EC0}"/>
                </a:ext>
              </a:extLst>
            </p:cNvPr>
            <p:cNvGrpSpPr/>
            <p:nvPr/>
          </p:nvGrpSpPr>
          <p:grpSpPr>
            <a:xfrm>
              <a:off x="6468697" y="1428391"/>
              <a:ext cx="2851236" cy="929422"/>
              <a:chOff x="5340571" y="1065104"/>
              <a:chExt cx="2528515" cy="53103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11A332-B8C5-37ED-5C88-58DD3F5A4AC9}"/>
                  </a:ext>
                </a:extLst>
              </p:cNvPr>
              <p:cNvSpPr txBox="1"/>
              <p:nvPr/>
            </p:nvSpPr>
            <p:spPr>
              <a:xfrm>
                <a:off x="5340571" y="1101402"/>
                <a:ext cx="2528515" cy="38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Velocity dimension</a:t>
                </a:r>
              </a:p>
              <a:p>
                <a:pPr lvl="1"/>
                <a:r>
                  <a:rPr lang="en-US" sz="1200" dirty="0"/>
                  <a:t>Transmit antenna dimension</a:t>
                </a:r>
              </a:p>
              <a:p>
                <a:pPr lvl="1"/>
                <a:r>
                  <a:rPr lang="en-US" sz="1200" dirty="0"/>
                  <a:t>Receive antenna dimension</a:t>
                </a:r>
              </a:p>
              <a:p>
                <a:pPr lvl="1"/>
                <a:r>
                  <a:rPr lang="en-US" sz="1200" dirty="0"/>
                  <a:t>Range dimension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6792153-EABD-37CC-EAED-731E130D6EDF}"/>
                  </a:ext>
                </a:extLst>
              </p:cNvPr>
              <p:cNvSpPr/>
              <p:nvPr/>
            </p:nvSpPr>
            <p:spPr>
              <a:xfrm>
                <a:off x="5621572" y="1065104"/>
                <a:ext cx="1797521" cy="53103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AB5BDA-F3E4-353D-6E37-5AE68C361044}"/>
                </a:ext>
              </a:extLst>
            </p:cNvPr>
            <p:cNvGrpSpPr/>
            <p:nvPr/>
          </p:nvGrpSpPr>
          <p:grpSpPr>
            <a:xfrm>
              <a:off x="6468697" y="2769224"/>
              <a:ext cx="2818672" cy="901620"/>
              <a:chOff x="5327068" y="1065104"/>
              <a:chExt cx="2528515" cy="53103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077B1A-7591-37B6-C4A9-9CD6BC74E440}"/>
                  </a:ext>
                </a:extLst>
              </p:cNvPr>
              <p:cNvSpPr txBox="1"/>
              <p:nvPr/>
            </p:nvSpPr>
            <p:spPr>
              <a:xfrm>
                <a:off x="5327068" y="1091283"/>
                <a:ext cx="2528515" cy="38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200" dirty="0"/>
                  <a:t>Velocity dimension</a:t>
                </a:r>
              </a:p>
              <a:p>
                <a:pPr lvl="1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Vertical antenna dimension</a:t>
                </a:r>
              </a:p>
              <a:p>
                <a:pPr lvl="1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Horizontal antenna dimension</a:t>
                </a:r>
              </a:p>
              <a:p>
                <a:pPr lvl="1"/>
                <a:r>
                  <a:rPr lang="en-US" sz="1200" dirty="0"/>
                  <a:t>Range dimension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E30CC32-FD77-7D0C-32F2-5E1713CE1063}"/>
                  </a:ext>
                </a:extLst>
              </p:cNvPr>
              <p:cNvSpPr/>
              <p:nvPr/>
            </p:nvSpPr>
            <p:spPr>
              <a:xfrm>
                <a:off x="5621573" y="1065104"/>
                <a:ext cx="1953242" cy="53103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90877C-A86C-2987-5268-740E0359E58E}"/>
                </a:ext>
              </a:extLst>
            </p:cNvPr>
            <p:cNvGrpSpPr/>
            <p:nvPr/>
          </p:nvGrpSpPr>
          <p:grpSpPr>
            <a:xfrm>
              <a:off x="6517847" y="4129752"/>
              <a:ext cx="2851238" cy="901620"/>
              <a:chOff x="5351228" y="1065104"/>
              <a:chExt cx="2528515" cy="53103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622759-72AB-AB31-A595-74AF5572ABDC}"/>
                  </a:ext>
                </a:extLst>
              </p:cNvPr>
              <p:cNvSpPr txBox="1"/>
              <p:nvPr/>
            </p:nvSpPr>
            <p:spPr>
              <a:xfrm>
                <a:off x="5351228" y="1088530"/>
                <a:ext cx="2528515" cy="38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200" dirty="0"/>
                  <a:t>Velocity dimension</a:t>
                </a:r>
              </a:p>
              <a:p>
                <a:pPr lvl="1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Elevation dimension</a:t>
                </a:r>
              </a:p>
              <a:p>
                <a:pPr lvl="1"/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Azimuth antenna dimension</a:t>
                </a:r>
              </a:p>
              <a:p>
                <a:pPr lvl="1"/>
                <a:r>
                  <a:rPr lang="en-US" sz="1200" dirty="0"/>
                  <a:t>Range dimension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46E81D7-DD85-1098-7555-F547B340857C}"/>
                  </a:ext>
                </a:extLst>
              </p:cNvPr>
              <p:cNvSpPr/>
              <p:nvPr/>
            </p:nvSpPr>
            <p:spPr>
              <a:xfrm>
                <a:off x="5621573" y="1065104"/>
                <a:ext cx="1763829" cy="53103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4E960D8-76B1-B5A6-F6C1-A2D8E4264D46}"/>
                </a:ext>
              </a:extLst>
            </p:cNvPr>
            <p:cNvCxnSpPr/>
            <p:nvPr/>
          </p:nvCxnSpPr>
          <p:spPr>
            <a:xfrm>
              <a:off x="7898789" y="2360785"/>
              <a:ext cx="287" cy="403805"/>
            </a:xfrm>
            <a:prstGeom prst="straightConnector1">
              <a:avLst/>
            </a:prstGeom>
            <a:ln w="3175" cmpd="sng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DE23E3-B2A4-2EC3-2BC2-55A5CBC72322}"/>
                </a:ext>
              </a:extLst>
            </p:cNvPr>
            <p:cNvCxnSpPr/>
            <p:nvPr/>
          </p:nvCxnSpPr>
          <p:spPr>
            <a:xfrm>
              <a:off x="7892943" y="3705318"/>
              <a:ext cx="287" cy="403805"/>
            </a:xfrm>
            <a:prstGeom prst="straightConnector1">
              <a:avLst/>
            </a:prstGeom>
            <a:ln w="3175" cmpd="sng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8A6C733-3291-103E-AE47-A173A9C4AAD9}"/>
                </a:ext>
              </a:extLst>
            </p:cNvPr>
            <p:cNvCxnSpPr>
              <a:cxnSpLocks/>
              <a:stCxn id="25" idx="2"/>
              <a:endCxn id="28" idx="1"/>
            </p:cNvCxnSpPr>
            <p:nvPr/>
          </p:nvCxnSpPr>
          <p:spPr>
            <a:xfrm rot="5400000" flipH="1" flipV="1">
              <a:off x="5132339" y="1963964"/>
              <a:ext cx="1724086" cy="1582362"/>
            </a:xfrm>
            <a:prstGeom prst="bentConnector4">
              <a:avLst>
                <a:gd name="adj1" fmla="val -13259"/>
                <a:gd name="adj2" fmla="val 83145"/>
              </a:avLst>
            </a:prstGeom>
            <a:ln w="3175" cmpd="sng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263F399-C982-AE33-C82A-3E4517DAC0E7}"/>
                </a:ext>
              </a:extLst>
            </p:cNvPr>
            <p:cNvGrpSpPr/>
            <p:nvPr/>
          </p:nvGrpSpPr>
          <p:grpSpPr>
            <a:xfrm>
              <a:off x="3831882" y="1200656"/>
              <a:ext cx="2757286" cy="901620"/>
              <a:chOff x="5351228" y="1065104"/>
              <a:chExt cx="2528515" cy="53103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A0C2F8-7A74-6690-05EC-6D55FC91F540}"/>
                  </a:ext>
                </a:extLst>
              </p:cNvPr>
              <p:cNvSpPr txBox="1"/>
              <p:nvPr/>
            </p:nvSpPr>
            <p:spPr>
              <a:xfrm>
                <a:off x="5351228" y="1088530"/>
                <a:ext cx="2528515" cy="48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200" dirty="0"/>
                  <a:t>Chirp dimension</a:t>
                </a:r>
              </a:p>
              <a:p>
                <a:pPr lvl="1"/>
                <a:r>
                  <a:rPr lang="en-US" sz="1200" dirty="0"/>
                  <a:t>Transmit antenna dimension</a:t>
                </a:r>
              </a:p>
              <a:p>
                <a:pPr lvl="1"/>
                <a:r>
                  <a:rPr lang="en-US" sz="1200" dirty="0"/>
                  <a:t>Receive antenna dimension</a:t>
                </a:r>
              </a:p>
              <a:p>
                <a:pPr lvl="1"/>
                <a:r>
                  <a:rPr lang="en-US" sz="1200" dirty="0"/>
                  <a:t>Sampling dimension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6FDE767-C055-1564-DE9C-4A003B79B2E0}"/>
                  </a:ext>
                </a:extLst>
              </p:cNvPr>
              <p:cNvSpPr/>
              <p:nvPr/>
            </p:nvSpPr>
            <p:spPr>
              <a:xfrm>
                <a:off x="5621572" y="1065104"/>
                <a:ext cx="1987826" cy="531033"/>
              </a:xfrm>
              <a:prstGeom prst="roundRect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EB4D9A-BF00-55CD-1697-7B000F65C6B9}"/>
                </a:ext>
              </a:extLst>
            </p:cNvPr>
            <p:cNvCxnSpPr>
              <a:stCxn id="47" idx="2"/>
              <a:endCxn id="24" idx="0"/>
            </p:cNvCxnSpPr>
            <p:nvPr/>
          </p:nvCxnSpPr>
          <p:spPr>
            <a:xfrm flipH="1">
              <a:off x="5204111" y="2102276"/>
              <a:ext cx="6414" cy="672318"/>
            </a:xfrm>
            <a:prstGeom prst="straightConnector1">
              <a:avLst/>
            </a:prstGeom>
            <a:ln w="3175" cmpd="sng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7CE1A1-652B-7DE0-8171-EA0CDF74DA7A}"/>
                </a:ext>
              </a:extLst>
            </p:cNvPr>
            <p:cNvSpPr txBox="1"/>
            <p:nvPr/>
          </p:nvSpPr>
          <p:spPr>
            <a:xfrm>
              <a:off x="3843678" y="901213"/>
              <a:ext cx="1414120" cy="275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200" dirty="0"/>
                <a:t>Raw ADC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1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6969-962B-4B18-982B-CA106F36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3920-D18B-4F15-FB66-45C12D06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94" y="912081"/>
            <a:ext cx="5181450" cy="41316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CFAR processing</a:t>
            </a:r>
          </a:p>
          <a:p>
            <a:pPr lvl="1"/>
            <a:r>
              <a:rPr lang="en-US" dirty="0"/>
              <a:t>Detect targets in radar data cube (with threshold)</a:t>
            </a:r>
          </a:p>
          <a:p>
            <a:r>
              <a:rPr lang="en-US" dirty="0"/>
              <a:t>(2D) target extraction</a:t>
            </a:r>
          </a:p>
          <a:p>
            <a:pPr lvl="1"/>
            <a:r>
              <a:rPr lang="en-US" dirty="0"/>
              <a:t>Grouped detections with a multi-dimensional centroiding algorithm</a:t>
            </a:r>
          </a:p>
          <a:p>
            <a:r>
              <a:rPr lang="en-US" dirty="0"/>
              <a:t>AoA processing</a:t>
            </a:r>
          </a:p>
          <a:p>
            <a:pPr lvl="1"/>
            <a:r>
              <a:rPr lang="en-US" dirty="0"/>
              <a:t>Azimuth and elevation estimations for targets (using techniques, MUSIC algorithm, that more accurate than FFT)</a:t>
            </a:r>
          </a:p>
          <a:p>
            <a:r>
              <a:rPr lang="en-US" dirty="0"/>
              <a:t>(4D) target post-processing</a:t>
            </a:r>
          </a:p>
          <a:p>
            <a:pPr lvl="1"/>
            <a:r>
              <a:rPr lang="en-US" dirty="0"/>
              <a:t>Single-target: reject weakest targets and keep the most prominent target</a:t>
            </a:r>
          </a:p>
          <a:p>
            <a:pPr lvl="1"/>
            <a:r>
              <a:rPr lang="en-US" dirty="0"/>
              <a:t>Multiple-target: group detected targets based on distance </a:t>
            </a:r>
          </a:p>
          <a:p>
            <a:r>
              <a:rPr lang="en-US" dirty="0"/>
              <a:t>Multi-target tracking</a:t>
            </a:r>
          </a:p>
          <a:p>
            <a:pPr lvl="1"/>
            <a:r>
              <a:rPr lang="en-US" dirty="0"/>
              <a:t>Estimate the tracks of the targets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400D-5BE0-D5EB-A394-5B2AB6D6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D52E7-98F3-DBE9-3C1D-9CEA5633B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Target detection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EEA42-41B0-04F7-DECC-D5E20083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53" y="576315"/>
            <a:ext cx="3038355" cy="44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mec 2021 generic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6"/>
            </a:gs>
            <a:gs pos="60000">
              <a:schemeClr val="tx2"/>
            </a:gs>
          </a:gsLst>
          <a:lin ang="2700000" scaled="0"/>
        </a:gradFill>
        <a:ln>
          <a:noFill/>
        </a:ln>
        <a:effectLst/>
      </a:spPr>
      <a:bodyPr rtlCol="0" anchor="ctr"/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mec 2021 generic" id="{72757309-472F-954A-9C39-C2963272768C}" vid="{D2EB441C-F1C9-6948-ACC6-88332377564A}"/>
    </a:ext>
  </a:extLst>
</a:theme>
</file>

<file path=ppt/theme/theme2.xml><?xml version="1.0" encoding="utf-8"?>
<a:theme xmlns:a="http://schemas.openxmlformats.org/drawingml/2006/main" name="imec - hols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E0B1BA8D-B72F-3F4B-9F09-0FF9C2C6A696}"/>
    </a:ext>
  </a:extLst>
</a:theme>
</file>

<file path=ppt/theme/theme3.xml><?xml version="1.0" encoding="utf-8"?>
<a:theme xmlns:a="http://schemas.openxmlformats.org/drawingml/2006/main" name="imec - nerf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8AE684A7-E8D5-3849-A74E-7351C708E901}"/>
    </a:ext>
  </a:extLst>
</a:theme>
</file>

<file path=ppt/theme/theme4.xml><?xml version="1.0" encoding="utf-8"?>
<a:theme xmlns:a="http://schemas.openxmlformats.org/drawingml/2006/main" name="imec - sollia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F15C1DAF-F3B5-7B46-A2FB-C392B358A364}"/>
    </a:ext>
  </a:extLst>
</a:theme>
</file>

<file path=ppt/theme/theme5.xml><?xml version="1.0" encoding="utf-8"?>
<a:theme xmlns:a="http://schemas.openxmlformats.org/drawingml/2006/main" name="imec - exascienc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6BE4DE3-8399-6845-8205-00D8D63B48A2}"/>
    </a:ext>
  </a:extLst>
</a:theme>
</file>

<file path=ppt/theme/theme6.xml><?xml version="1.0" encoding="utf-8"?>
<a:theme xmlns:a="http://schemas.openxmlformats.org/drawingml/2006/main" name="imec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D1CB1A70-DD50-E745-B98D-C0C69681D556}"/>
    </a:ext>
  </a:extLst>
</a:theme>
</file>

<file path=ppt/theme/theme7.xml><?xml version="1.0" encoding="utf-8"?>
<a:theme xmlns:a="http://schemas.openxmlformats.org/drawingml/2006/main" name="imec - solliance - 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03939BB0-CEB2-C44E-AE5E-1F09C006C7FF}"/>
    </a:ext>
  </a:extLst>
</a:theme>
</file>

<file path=ppt/theme/theme8.xml><?xml version="1.0" encoding="utf-8"?>
<a:theme xmlns:a="http://schemas.openxmlformats.org/drawingml/2006/main" name="imec-imomec-solliance-energyville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2F469EB2-7E1D-3D45-ACCF-8195A9A22BAD}"/>
    </a:ext>
  </a:extLst>
</a:theme>
</file>

<file path=ppt/theme/theme9.xml><?xml version="1.0" encoding="utf-8"?>
<a:theme xmlns:a="http://schemas.openxmlformats.org/drawingml/2006/main" name="imec - one planet">
  <a:themeElements>
    <a:clrScheme name="imec 2021 3">
      <a:dk1>
        <a:srgbClr val="3C3C3B"/>
      </a:dk1>
      <a:lt1>
        <a:srgbClr val="FFFFFF"/>
      </a:lt1>
      <a:dk2>
        <a:srgbClr val="3F98BD"/>
      </a:dk2>
      <a:lt2>
        <a:srgbClr val="929497"/>
      </a:lt2>
      <a:accent1>
        <a:srgbClr val="3E98BD"/>
      </a:accent1>
      <a:accent2>
        <a:srgbClr val="52BDC1"/>
      </a:accent2>
      <a:accent3>
        <a:srgbClr val="90288D"/>
      </a:accent3>
      <a:accent4>
        <a:srgbClr val="1582BD"/>
      </a:accent4>
      <a:accent5>
        <a:srgbClr val="36337C"/>
      </a:accent5>
      <a:accent6>
        <a:srgbClr val="99BDE4"/>
      </a:accent6>
      <a:hlink>
        <a:srgbClr val="3F98BD"/>
      </a:hlink>
      <a:folHlink>
        <a:srgbClr val="2D6C85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 sz="900" b="1" dirty="0" smtClean="0">
            <a:latin typeface="Gill Sans MT"/>
            <a:cs typeface="Gill Sans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50" b="1" dirty="0" smtClean="0">
            <a:solidFill>
              <a:srgbClr val="464749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ec_confidential" id="{CFAB1493-EDDF-6747-BC85-678A5E87CB8A}" vid="{7322E81A-CD27-0B4A-BA53-BE47CA6882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11655</TotalTime>
  <Words>623</Words>
  <Application>Microsoft Office PowerPoint</Application>
  <PresentationFormat>On-screen Show (16:9)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Gill Sans MT</vt:lpstr>
      <vt:lpstr>Wingdings</vt:lpstr>
      <vt:lpstr>imec 2021 generic</vt:lpstr>
      <vt:lpstr>imec - holst</vt:lpstr>
      <vt:lpstr>imec - nerf</vt:lpstr>
      <vt:lpstr>imec - solliance</vt:lpstr>
      <vt:lpstr>imec - exascience</vt:lpstr>
      <vt:lpstr>imec - energyville</vt:lpstr>
      <vt:lpstr>imec - solliance - energyville</vt:lpstr>
      <vt:lpstr>imec-imomec-solliance-energyville</vt:lpstr>
      <vt:lpstr>imec - one planet</vt:lpstr>
      <vt:lpstr>Radar image reconstruction with raw ADC data</vt:lpstr>
      <vt:lpstr>Outline</vt:lpstr>
      <vt:lpstr>Radar data processing</vt:lpstr>
      <vt:lpstr>Literature review</vt:lpstr>
      <vt:lpstr>Possible future works</vt:lpstr>
      <vt:lpstr>Timetable</vt:lpstr>
      <vt:lpstr>Appendix</vt:lpstr>
      <vt:lpstr>Radar data pre-processing</vt:lpstr>
      <vt:lpstr>Radar data pre-processing</vt:lpstr>
      <vt:lpstr>Deep Learning Model</vt:lpstr>
      <vt:lpstr>Deep Learning Model</vt:lpstr>
    </vt:vector>
  </TitlesOfParts>
  <Company>imec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Ting-Ying Chu (UNIV AACHEN)</dc:creator>
  <cp:lastModifiedBy>Ting-Ying Chu (UNIV AACHEN)</cp:lastModifiedBy>
  <cp:revision>19</cp:revision>
  <dcterms:created xsi:type="dcterms:W3CDTF">2024-04-22T09:14:21Z</dcterms:created>
  <dcterms:modified xsi:type="dcterms:W3CDTF">2024-04-30T12:57:05Z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2024-04-22T09:16:31Z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455c1ade-4c41-4fcf-bafd-ef4e981566d3</vt:lpwstr>
  </property>
  <property fmtid="{D5CDD505-2E9C-101B-9397-08002B2CF9AE}" pid="8" name="MSIP_Label_f0eba32c-0974-4663-a3a1-3cd8c30938e9_ContentBits">
    <vt:lpwstr>0</vt:lpwstr>
  </property>
</Properties>
</file>