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6.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7.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8.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69" r:id="rId2"/>
    <p:sldMasterId id="2147483778" r:id="rId3"/>
    <p:sldMasterId id="2147483785" r:id="rId4"/>
    <p:sldMasterId id="2147483792" r:id="rId5"/>
    <p:sldMasterId id="2147483799" r:id="rId6"/>
    <p:sldMasterId id="2147483806" r:id="rId7"/>
    <p:sldMasterId id="2147483813" r:id="rId8"/>
    <p:sldMasterId id="2147483825" r:id="rId9"/>
  </p:sldMasterIdLst>
  <p:notesMasterIdLst>
    <p:notesMasterId r:id="rId22"/>
  </p:notesMasterIdLst>
  <p:sldIdLst>
    <p:sldId id="257" r:id="rId10"/>
    <p:sldId id="279" r:id="rId11"/>
    <p:sldId id="273" r:id="rId12"/>
    <p:sldId id="269" r:id="rId13"/>
    <p:sldId id="276" r:id="rId14"/>
    <p:sldId id="277" r:id="rId15"/>
    <p:sldId id="275" r:id="rId16"/>
    <p:sldId id="274" r:id="rId17"/>
    <p:sldId id="278" r:id="rId18"/>
    <p:sldId id="272" r:id="rId19"/>
    <p:sldId id="268" r:id="rId20"/>
    <p:sldId id="271" r:id="rId21"/>
  </p:sldIdLst>
  <p:sldSz cx="9144000" cy="5143500" type="screen16x9"/>
  <p:notesSz cx="6858000" cy="9144000"/>
  <p:defaultText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0">
          <p15:clr>
            <a:srgbClr val="A4A3A4"/>
          </p15:clr>
        </p15:guide>
        <p15:guide id="5" orient="horz" pos="2928">
          <p15:clr>
            <a:srgbClr val="A4A3A4"/>
          </p15:clr>
        </p15:guide>
        <p15:guide id="6"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9146C7-F6E4-4700-99F8-85BC75404733}" v="24" dt="2024-05-28T09:28:31.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4660"/>
  </p:normalViewPr>
  <p:slideViewPr>
    <p:cSldViewPr snapToGrid="0">
      <p:cViewPr varScale="1">
        <p:scale>
          <a:sx n="80" d="100"/>
          <a:sy n="80" d="100"/>
        </p:scale>
        <p:origin x="904" y="44"/>
      </p:cViewPr>
      <p:guideLst>
        <p:guide orient="horz" pos="3140"/>
        <p:guide orient="horz" pos="2928"/>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g-Ying Chu (UNIV AACHEN)" userId="b89442a8-869a-454d-bab6-7d25f886ec72" providerId="ADAL" clId="{5A9146C7-F6E4-4700-99F8-85BC75404733}"/>
    <pc:docChg chg="undo custSel addSld delSld modSld">
      <pc:chgData name="Ting-Ying Chu (UNIV AACHEN)" userId="b89442a8-869a-454d-bab6-7d25f886ec72" providerId="ADAL" clId="{5A9146C7-F6E4-4700-99F8-85BC75404733}" dt="2024-05-29T08:29:39.308" v="3290" actId="400"/>
      <pc:docMkLst>
        <pc:docMk/>
      </pc:docMkLst>
      <pc:sldChg chg="modSp mod">
        <pc:chgData name="Ting-Ying Chu (UNIV AACHEN)" userId="b89442a8-869a-454d-bab6-7d25f886ec72" providerId="ADAL" clId="{5A9146C7-F6E4-4700-99F8-85BC75404733}" dt="2024-05-28T09:07:39.148" v="2893" actId="20577"/>
        <pc:sldMkLst>
          <pc:docMk/>
          <pc:sldMk cId="899966280" sldId="257"/>
        </pc:sldMkLst>
        <pc:spChg chg="mod">
          <ac:chgData name="Ting-Ying Chu (UNIV AACHEN)" userId="b89442a8-869a-454d-bab6-7d25f886ec72" providerId="ADAL" clId="{5A9146C7-F6E4-4700-99F8-85BC75404733}" dt="2024-05-28T09:07:39.148" v="2893" actId="20577"/>
          <ac:spMkLst>
            <pc:docMk/>
            <pc:sldMk cId="899966280" sldId="257"/>
            <ac:spMk id="3" creationId="{DA67BA97-CE12-0541-E940-F1AF45075ADF}"/>
          </ac:spMkLst>
        </pc:spChg>
      </pc:sldChg>
      <pc:sldChg chg="modSp del mod">
        <pc:chgData name="Ting-Ying Chu (UNIV AACHEN)" userId="b89442a8-869a-454d-bab6-7d25f886ec72" providerId="ADAL" clId="{5A9146C7-F6E4-4700-99F8-85BC75404733}" dt="2024-05-28T09:08:01.002" v="2894" actId="47"/>
        <pc:sldMkLst>
          <pc:docMk/>
          <pc:sldMk cId="503218343" sldId="258"/>
        </pc:sldMkLst>
        <pc:spChg chg="mod">
          <ac:chgData name="Ting-Ying Chu (UNIV AACHEN)" userId="b89442a8-869a-454d-bab6-7d25f886ec72" providerId="ADAL" clId="{5A9146C7-F6E4-4700-99F8-85BC75404733}" dt="2024-05-28T07:57:10.901" v="1834" actId="20577"/>
          <ac:spMkLst>
            <pc:docMk/>
            <pc:sldMk cId="503218343" sldId="258"/>
            <ac:spMk id="3" creationId="{EFCC6EB7-3178-A0FA-C8AC-B7D34833C0A6}"/>
          </ac:spMkLst>
        </pc:spChg>
      </pc:sldChg>
      <pc:sldChg chg="addSp modSp mod">
        <pc:chgData name="Ting-Ying Chu (UNIV AACHEN)" userId="b89442a8-869a-454d-bab6-7d25f886ec72" providerId="ADAL" clId="{5A9146C7-F6E4-4700-99F8-85BC75404733}" dt="2024-05-28T09:36:36.663" v="2907" actId="1038"/>
        <pc:sldMkLst>
          <pc:docMk/>
          <pc:sldMk cId="2921116615" sldId="268"/>
        </pc:sldMkLst>
        <pc:spChg chg="mod ord">
          <ac:chgData name="Ting-Ying Chu (UNIV AACHEN)" userId="b89442a8-869a-454d-bab6-7d25f886ec72" providerId="ADAL" clId="{5A9146C7-F6E4-4700-99F8-85BC75404733}" dt="2024-05-28T09:36:33.517" v="2904" actId="1076"/>
          <ac:spMkLst>
            <pc:docMk/>
            <pc:sldMk cId="2921116615" sldId="268"/>
            <ac:spMk id="3" creationId="{956F198B-11AA-43BA-6AC2-FC43B4DF7951}"/>
          </ac:spMkLst>
        </pc:spChg>
        <pc:spChg chg="mod">
          <ac:chgData name="Ting-Ying Chu (UNIV AACHEN)" userId="b89442a8-869a-454d-bab6-7d25f886ec72" providerId="ADAL" clId="{5A9146C7-F6E4-4700-99F8-85BC75404733}" dt="2024-05-28T09:28:29.901" v="2895" actId="1076"/>
          <ac:spMkLst>
            <pc:docMk/>
            <pc:sldMk cId="2921116615" sldId="268"/>
            <ac:spMk id="9" creationId="{5037CA35-11E3-DE63-7939-E094A3B7A11C}"/>
          </ac:spMkLst>
        </pc:spChg>
        <pc:picChg chg="mod modCrop">
          <ac:chgData name="Ting-Ying Chu (UNIV AACHEN)" userId="b89442a8-869a-454d-bab6-7d25f886ec72" providerId="ADAL" clId="{5A9146C7-F6E4-4700-99F8-85BC75404733}" dt="2024-05-28T09:28:29.901" v="2895" actId="1076"/>
          <ac:picMkLst>
            <pc:docMk/>
            <pc:sldMk cId="2921116615" sldId="268"/>
            <ac:picMk id="8" creationId="{697E9CBF-6162-4997-EE5D-2796A68D9E90}"/>
          </ac:picMkLst>
        </pc:picChg>
        <pc:picChg chg="add mod">
          <ac:chgData name="Ting-Ying Chu (UNIV AACHEN)" userId="b89442a8-869a-454d-bab6-7d25f886ec72" providerId="ADAL" clId="{5A9146C7-F6E4-4700-99F8-85BC75404733}" dt="2024-05-28T09:36:36.663" v="2907" actId="1038"/>
          <ac:picMkLst>
            <pc:docMk/>
            <pc:sldMk cId="2921116615" sldId="268"/>
            <ac:picMk id="10" creationId="{7F61E3AE-0834-98D3-2815-0C98D22127F8}"/>
          </ac:picMkLst>
        </pc:picChg>
      </pc:sldChg>
      <pc:sldChg chg="addSp delSp modSp mod">
        <pc:chgData name="Ting-Ying Chu (UNIV AACHEN)" userId="b89442a8-869a-454d-bab6-7d25f886ec72" providerId="ADAL" clId="{5A9146C7-F6E4-4700-99F8-85BC75404733}" dt="2024-05-28T08:55:41.980" v="2863" actId="1076"/>
        <pc:sldMkLst>
          <pc:docMk/>
          <pc:sldMk cId="3288171619" sldId="269"/>
        </pc:sldMkLst>
        <pc:spChg chg="mod">
          <ac:chgData name="Ting-Ying Chu (UNIV AACHEN)" userId="b89442a8-869a-454d-bab6-7d25f886ec72" providerId="ADAL" clId="{5A9146C7-F6E4-4700-99F8-85BC75404733}" dt="2024-05-28T08:15:59.945" v="2253" actId="14100"/>
          <ac:spMkLst>
            <pc:docMk/>
            <pc:sldMk cId="3288171619" sldId="269"/>
            <ac:spMk id="3" creationId="{956F198B-11AA-43BA-6AC2-FC43B4DF7951}"/>
          </ac:spMkLst>
        </pc:spChg>
        <pc:spChg chg="mod ord">
          <ac:chgData name="Ting-Ying Chu (UNIV AACHEN)" userId="b89442a8-869a-454d-bab6-7d25f886ec72" providerId="ADAL" clId="{5A9146C7-F6E4-4700-99F8-85BC75404733}" dt="2024-05-28T08:06:43.984" v="1968" actId="166"/>
          <ac:spMkLst>
            <pc:docMk/>
            <pc:sldMk cId="3288171619" sldId="269"/>
            <ac:spMk id="13" creationId="{0F2BCF23-8B7E-ECE9-0184-8813736510BF}"/>
          </ac:spMkLst>
        </pc:spChg>
        <pc:spChg chg="mod ord">
          <ac:chgData name="Ting-Ying Chu (UNIV AACHEN)" userId="b89442a8-869a-454d-bab6-7d25f886ec72" providerId="ADAL" clId="{5A9146C7-F6E4-4700-99F8-85BC75404733}" dt="2024-05-28T08:06:48.568" v="1970" actId="166"/>
          <ac:spMkLst>
            <pc:docMk/>
            <pc:sldMk cId="3288171619" sldId="269"/>
            <ac:spMk id="14" creationId="{B63898F7-1EE6-989D-92E0-5698D828FB3B}"/>
          </ac:spMkLst>
        </pc:spChg>
        <pc:spChg chg="add mod">
          <ac:chgData name="Ting-Ying Chu (UNIV AACHEN)" userId="b89442a8-869a-454d-bab6-7d25f886ec72" providerId="ADAL" clId="{5A9146C7-F6E4-4700-99F8-85BC75404733}" dt="2024-05-27T16:18:46.406" v="1016" actId="20577"/>
          <ac:spMkLst>
            <pc:docMk/>
            <pc:sldMk cId="3288171619" sldId="269"/>
            <ac:spMk id="20" creationId="{7F8E495A-4D75-B1BC-EA95-3C470D24D789}"/>
          </ac:spMkLst>
        </pc:spChg>
        <pc:spChg chg="add mod">
          <ac:chgData name="Ting-Ying Chu (UNIV AACHEN)" userId="b89442a8-869a-454d-bab6-7d25f886ec72" providerId="ADAL" clId="{5A9146C7-F6E4-4700-99F8-85BC75404733}" dt="2024-05-27T16:18:55.990" v="1022" actId="20577"/>
          <ac:spMkLst>
            <pc:docMk/>
            <pc:sldMk cId="3288171619" sldId="269"/>
            <ac:spMk id="21" creationId="{F91B7268-72DD-76C8-E0CE-73F3D91827F2}"/>
          </ac:spMkLst>
        </pc:spChg>
        <pc:spChg chg="add mod">
          <ac:chgData name="Ting-Ying Chu (UNIV AACHEN)" userId="b89442a8-869a-454d-bab6-7d25f886ec72" providerId="ADAL" clId="{5A9146C7-F6E4-4700-99F8-85BC75404733}" dt="2024-05-28T08:07:04.534" v="1975" actId="1076"/>
          <ac:spMkLst>
            <pc:docMk/>
            <pc:sldMk cId="3288171619" sldId="269"/>
            <ac:spMk id="23" creationId="{5FED0FC0-C97F-01B0-AE08-F28DA4C2C6D1}"/>
          </ac:spMkLst>
        </pc:spChg>
        <pc:spChg chg="add mod">
          <ac:chgData name="Ting-Ying Chu (UNIV AACHEN)" userId="b89442a8-869a-454d-bab6-7d25f886ec72" providerId="ADAL" clId="{5A9146C7-F6E4-4700-99F8-85BC75404733}" dt="2024-05-28T08:55:06.881" v="2853" actId="14100"/>
          <ac:spMkLst>
            <pc:docMk/>
            <pc:sldMk cId="3288171619" sldId="269"/>
            <ac:spMk id="24" creationId="{22187C8D-6EC5-CEE1-453E-818836319F83}"/>
          </ac:spMkLst>
        </pc:spChg>
        <pc:spChg chg="add mod">
          <ac:chgData name="Ting-Ying Chu (UNIV AACHEN)" userId="b89442a8-869a-454d-bab6-7d25f886ec72" providerId="ADAL" clId="{5A9146C7-F6E4-4700-99F8-85BC75404733}" dt="2024-05-28T08:55:22.672" v="2856" actId="1076"/>
          <ac:spMkLst>
            <pc:docMk/>
            <pc:sldMk cId="3288171619" sldId="269"/>
            <ac:spMk id="25" creationId="{74757A5F-BC12-E7A2-9A28-2530163FDA04}"/>
          </ac:spMkLst>
        </pc:spChg>
        <pc:spChg chg="add mod">
          <ac:chgData name="Ting-Ying Chu (UNIV AACHEN)" userId="b89442a8-869a-454d-bab6-7d25f886ec72" providerId="ADAL" clId="{5A9146C7-F6E4-4700-99F8-85BC75404733}" dt="2024-05-28T08:55:30.541" v="2858" actId="1076"/>
          <ac:spMkLst>
            <pc:docMk/>
            <pc:sldMk cId="3288171619" sldId="269"/>
            <ac:spMk id="26" creationId="{7C78E91D-4268-0FD6-1B41-D11E867A4E77}"/>
          </ac:spMkLst>
        </pc:spChg>
        <pc:spChg chg="add mod">
          <ac:chgData name="Ting-Ying Chu (UNIV AACHEN)" userId="b89442a8-869a-454d-bab6-7d25f886ec72" providerId="ADAL" clId="{5A9146C7-F6E4-4700-99F8-85BC75404733}" dt="2024-05-28T08:55:30.541" v="2858" actId="1076"/>
          <ac:spMkLst>
            <pc:docMk/>
            <pc:sldMk cId="3288171619" sldId="269"/>
            <ac:spMk id="27" creationId="{8EC72D0E-C0D0-A933-8E40-6BF33384914F}"/>
          </ac:spMkLst>
        </pc:spChg>
        <pc:spChg chg="add mod">
          <ac:chgData name="Ting-Ying Chu (UNIV AACHEN)" userId="b89442a8-869a-454d-bab6-7d25f886ec72" providerId="ADAL" clId="{5A9146C7-F6E4-4700-99F8-85BC75404733}" dt="2024-05-28T08:55:36.143" v="2860" actId="1076"/>
          <ac:spMkLst>
            <pc:docMk/>
            <pc:sldMk cId="3288171619" sldId="269"/>
            <ac:spMk id="28" creationId="{D9F22B89-5755-0B56-4885-2AD15C2D147C}"/>
          </ac:spMkLst>
        </pc:spChg>
        <pc:spChg chg="add mod">
          <ac:chgData name="Ting-Ying Chu (UNIV AACHEN)" userId="b89442a8-869a-454d-bab6-7d25f886ec72" providerId="ADAL" clId="{5A9146C7-F6E4-4700-99F8-85BC75404733}" dt="2024-05-28T08:55:36.143" v="2860" actId="1076"/>
          <ac:spMkLst>
            <pc:docMk/>
            <pc:sldMk cId="3288171619" sldId="269"/>
            <ac:spMk id="29" creationId="{51AD3FEB-39A0-57B5-1D67-72C725C76F3D}"/>
          </ac:spMkLst>
        </pc:spChg>
        <pc:spChg chg="add mod">
          <ac:chgData name="Ting-Ying Chu (UNIV AACHEN)" userId="b89442a8-869a-454d-bab6-7d25f886ec72" providerId="ADAL" clId="{5A9146C7-F6E4-4700-99F8-85BC75404733}" dt="2024-05-28T08:55:41.980" v="2863" actId="1076"/>
          <ac:spMkLst>
            <pc:docMk/>
            <pc:sldMk cId="3288171619" sldId="269"/>
            <ac:spMk id="30" creationId="{848BA884-FE7C-04DA-7669-A8011D749601}"/>
          </ac:spMkLst>
        </pc:spChg>
        <pc:spChg chg="add mod">
          <ac:chgData name="Ting-Ying Chu (UNIV AACHEN)" userId="b89442a8-869a-454d-bab6-7d25f886ec72" providerId="ADAL" clId="{5A9146C7-F6E4-4700-99F8-85BC75404733}" dt="2024-05-28T08:55:41.980" v="2863" actId="1076"/>
          <ac:spMkLst>
            <pc:docMk/>
            <pc:sldMk cId="3288171619" sldId="269"/>
            <ac:spMk id="31" creationId="{9AAB248E-0D1A-092E-5AA9-50909801DFFD}"/>
          </ac:spMkLst>
        </pc:spChg>
        <pc:picChg chg="del">
          <ac:chgData name="Ting-Ying Chu (UNIV AACHEN)" userId="b89442a8-869a-454d-bab6-7d25f886ec72" providerId="ADAL" clId="{5A9146C7-F6E4-4700-99F8-85BC75404733}" dt="2024-05-27T16:17:35.200" v="968" actId="478"/>
          <ac:picMkLst>
            <pc:docMk/>
            <pc:sldMk cId="3288171619" sldId="269"/>
            <ac:picMk id="11" creationId="{02311275-3108-6297-DE49-5D98BD13B2B8}"/>
          </ac:picMkLst>
        </pc:picChg>
        <pc:picChg chg="add mod modCrop">
          <ac:chgData name="Ting-Ying Chu (UNIV AACHEN)" userId="b89442a8-869a-454d-bab6-7d25f886ec72" providerId="ADAL" clId="{5A9146C7-F6E4-4700-99F8-85BC75404733}" dt="2024-05-28T08:06:37.208" v="1966" actId="1076"/>
          <ac:picMkLst>
            <pc:docMk/>
            <pc:sldMk cId="3288171619" sldId="269"/>
            <ac:picMk id="17" creationId="{EE5F85EA-99D9-D3FE-72BC-9CD9BC1EF0D4}"/>
          </ac:picMkLst>
        </pc:picChg>
        <pc:picChg chg="add mod modCrop">
          <ac:chgData name="Ting-Ying Chu (UNIV AACHEN)" userId="b89442a8-869a-454d-bab6-7d25f886ec72" providerId="ADAL" clId="{5A9146C7-F6E4-4700-99F8-85BC75404733}" dt="2024-05-27T16:18:32.921" v="995" actId="14100"/>
          <ac:picMkLst>
            <pc:docMk/>
            <pc:sldMk cId="3288171619" sldId="269"/>
            <ac:picMk id="19" creationId="{DAB0F96A-BDA1-3889-6F38-809D31F98DB4}"/>
          </ac:picMkLst>
        </pc:picChg>
      </pc:sldChg>
      <pc:sldChg chg="delSp modSp add mod">
        <pc:chgData name="Ting-Ying Chu (UNIV AACHEN)" userId="b89442a8-869a-454d-bab6-7d25f886ec72" providerId="ADAL" clId="{5A9146C7-F6E4-4700-99F8-85BC75404733}" dt="2024-05-29T08:29:39.308" v="3290" actId="400"/>
        <pc:sldMkLst>
          <pc:docMk/>
          <pc:sldMk cId="2618430648" sldId="270"/>
        </pc:sldMkLst>
        <pc:spChg chg="mod">
          <ac:chgData name="Ting-Ying Chu (UNIV AACHEN)" userId="b89442a8-869a-454d-bab6-7d25f886ec72" providerId="ADAL" clId="{5A9146C7-F6E4-4700-99F8-85BC75404733}" dt="2024-05-29T08:29:39.308" v="3290" actId="400"/>
          <ac:spMkLst>
            <pc:docMk/>
            <pc:sldMk cId="2618430648" sldId="270"/>
            <ac:spMk id="3" creationId="{956F198B-11AA-43BA-6AC2-FC43B4DF7951}"/>
          </ac:spMkLst>
        </pc:spChg>
        <pc:spChg chg="mod">
          <ac:chgData name="Ting-Ying Chu (UNIV AACHEN)" userId="b89442a8-869a-454d-bab6-7d25f886ec72" providerId="ADAL" clId="{5A9146C7-F6E4-4700-99F8-85BC75404733}" dt="2024-05-27T12:13:24.645" v="185" actId="20577"/>
          <ac:spMkLst>
            <pc:docMk/>
            <pc:sldMk cId="2618430648" sldId="270"/>
            <ac:spMk id="5" creationId="{7CE25F73-9B2B-C63D-6D07-DF8EB75DE994}"/>
          </ac:spMkLst>
        </pc:spChg>
        <pc:spChg chg="del">
          <ac:chgData name="Ting-Ying Chu (UNIV AACHEN)" userId="b89442a8-869a-454d-bab6-7d25f886ec72" providerId="ADAL" clId="{5A9146C7-F6E4-4700-99F8-85BC75404733}" dt="2024-05-27T12:12:38.384" v="152" actId="478"/>
          <ac:spMkLst>
            <pc:docMk/>
            <pc:sldMk cId="2618430648" sldId="270"/>
            <ac:spMk id="9" creationId="{5037CA35-11E3-DE63-7939-E094A3B7A11C}"/>
          </ac:spMkLst>
        </pc:spChg>
        <pc:picChg chg="del">
          <ac:chgData name="Ting-Ying Chu (UNIV AACHEN)" userId="b89442a8-869a-454d-bab6-7d25f886ec72" providerId="ADAL" clId="{5A9146C7-F6E4-4700-99F8-85BC75404733}" dt="2024-05-27T12:12:37.043" v="151" actId="478"/>
          <ac:picMkLst>
            <pc:docMk/>
            <pc:sldMk cId="2618430648" sldId="270"/>
            <ac:picMk id="8" creationId="{697E9CBF-6162-4997-EE5D-2796A68D9E90}"/>
          </ac:picMkLst>
        </pc:picChg>
      </pc:sldChg>
      <pc:sldChg chg="modSp add mod">
        <pc:chgData name="Ting-Ying Chu (UNIV AACHEN)" userId="b89442a8-869a-454d-bab6-7d25f886ec72" providerId="ADAL" clId="{5A9146C7-F6E4-4700-99F8-85BC75404733}" dt="2024-05-28T08:01:06.814" v="1882" actId="20577"/>
        <pc:sldMkLst>
          <pc:docMk/>
          <pc:sldMk cId="1312287502" sldId="271"/>
        </pc:sldMkLst>
        <pc:spChg chg="mod">
          <ac:chgData name="Ting-Ying Chu (UNIV AACHEN)" userId="b89442a8-869a-454d-bab6-7d25f886ec72" providerId="ADAL" clId="{5A9146C7-F6E4-4700-99F8-85BC75404733}" dt="2024-05-27T15:01:53.345" v="799" actId="20577"/>
          <ac:spMkLst>
            <pc:docMk/>
            <pc:sldMk cId="1312287502" sldId="271"/>
            <ac:spMk id="2" creationId="{9E0DB336-9AD9-B61F-0D57-C2BA6D36D4D9}"/>
          </ac:spMkLst>
        </pc:spChg>
        <pc:spChg chg="mod">
          <ac:chgData name="Ting-Ying Chu (UNIV AACHEN)" userId="b89442a8-869a-454d-bab6-7d25f886ec72" providerId="ADAL" clId="{5A9146C7-F6E4-4700-99F8-85BC75404733}" dt="2024-05-28T08:01:06.814" v="1882" actId="20577"/>
          <ac:spMkLst>
            <pc:docMk/>
            <pc:sldMk cId="1312287502" sldId="271"/>
            <ac:spMk id="3" creationId="{956F198B-11AA-43BA-6AC2-FC43B4DF7951}"/>
          </ac:spMkLst>
        </pc:spChg>
        <pc:spChg chg="mod">
          <ac:chgData name="Ting-Ying Chu (UNIV AACHEN)" userId="b89442a8-869a-454d-bab6-7d25f886ec72" providerId="ADAL" clId="{5A9146C7-F6E4-4700-99F8-85BC75404733}" dt="2024-05-27T15:01:56.064" v="800" actId="20577"/>
          <ac:spMkLst>
            <pc:docMk/>
            <pc:sldMk cId="1312287502" sldId="271"/>
            <ac:spMk id="5" creationId="{7CE25F73-9B2B-C63D-6D07-DF8EB75DE994}"/>
          </ac:spMkLst>
        </pc:spChg>
      </pc:sldChg>
      <pc:sldChg chg="addSp delSp modSp add mod">
        <pc:chgData name="Ting-Ying Chu (UNIV AACHEN)" userId="b89442a8-869a-454d-bab6-7d25f886ec72" providerId="ADAL" clId="{5A9146C7-F6E4-4700-99F8-85BC75404733}" dt="2024-05-28T08:02:23.198" v="1887" actId="1076"/>
        <pc:sldMkLst>
          <pc:docMk/>
          <pc:sldMk cId="1115847097" sldId="272"/>
        </pc:sldMkLst>
        <pc:spChg chg="del">
          <ac:chgData name="Ting-Ying Chu (UNIV AACHEN)" userId="b89442a8-869a-454d-bab6-7d25f886ec72" providerId="ADAL" clId="{5A9146C7-F6E4-4700-99F8-85BC75404733}" dt="2024-05-27T16:21:29.098" v="1141" actId="478"/>
          <ac:spMkLst>
            <pc:docMk/>
            <pc:sldMk cId="1115847097" sldId="272"/>
            <ac:spMk id="3" creationId="{956F198B-11AA-43BA-6AC2-FC43B4DF7951}"/>
          </ac:spMkLst>
        </pc:spChg>
        <pc:spChg chg="add del mod">
          <ac:chgData name="Ting-Ying Chu (UNIV AACHEN)" userId="b89442a8-869a-454d-bab6-7d25f886ec72" providerId="ADAL" clId="{5A9146C7-F6E4-4700-99F8-85BC75404733}" dt="2024-05-27T16:22:16.984" v="1149" actId="22"/>
          <ac:spMkLst>
            <pc:docMk/>
            <pc:sldMk cId="1115847097" sldId="272"/>
            <ac:spMk id="7" creationId="{014187FC-89C7-0733-84F9-D2482B74FF02}"/>
          </ac:spMkLst>
        </pc:spChg>
        <pc:spChg chg="add mod">
          <ac:chgData name="Ting-Ying Chu (UNIV AACHEN)" userId="b89442a8-869a-454d-bab6-7d25f886ec72" providerId="ADAL" clId="{5A9146C7-F6E4-4700-99F8-85BC75404733}" dt="2024-05-27T16:22:52.866" v="1160" actId="1076"/>
          <ac:spMkLst>
            <pc:docMk/>
            <pc:sldMk cId="1115847097" sldId="272"/>
            <ac:spMk id="12" creationId="{BCE4DC0C-8FE3-6D53-B388-702E4E26629D}"/>
          </ac:spMkLst>
        </pc:spChg>
        <pc:spChg chg="add mod">
          <ac:chgData name="Ting-Ying Chu (UNIV AACHEN)" userId="b89442a8-869a-454d-bab6-7d25f886ec72" providerId="ADAL" clId="{5A9146C7-F6E4-4700-99F8-85BC75404733}" dt="2024-05-27T16:22:59.778" v="1163" actId="14100"/>
          <ac:spMkLst>
            <pc:docMk/>
            <pc:sldMk cId="1115847097" sldId="272"/>
            <ac:spMk id="13" creationId="{71235290-33E9-38DB-5AEA-D35E9048D150}"/>
          </ac:spMkLst>
        </pc:spChg>
        <pc:spChg chg="add mod">
          <ac:chgData name="Ting-Ying Chu (UNIV AACHEN)" userId="b89442a8-869a-454d-bab6-7d25f886ec72" providerId="ADAL" clId="{5A9146C7-F6E4-4700-99F8-85BC75404733}" dt="2024-05-27T16:23:39.710" v="1216" actId="1076"/>
          <ac:spMkLst>
            <pc:docMk/>
            <pc:sldMk cId="1115847097" sldId="272"/>
            <ac:spMk id="14" creationId="{3D764287-8854-E54E-8B68-AD18FF520ED9}"/>
          </ac:spMkLst>
        </pc:spChg>
        <pc:picChg chg="add mod">
          <ac:chgData name="Ting-Ying Chu (UNIV AACHEN)" userId="b89442a8-869a-454d-bab6-7d25f886ec72" providerId="ADAL" clId="{5A9146C7-F6E4-4700-99F8-85BC75404733}" dt="2024-05-27T16:22:25.907" v="1154" actId="1076"/>
          <ac:picMkLst>
            <pc:docMk/>
            <pc:sldMk cId="1115847097" sldId="272"/>
            <ac:picMk id="9" creationId="{14CCCB61-889B-9C6F-373A-8FF7FDDBA836}"/>
          </ac:picMkLst>
        </pc:picChg>
        <pc:picChg chg="add mod ord">
          <ac:chgData name="Ting-Ying Chu (UNIV AACHEN)" userId="b89442a8-869a-454d-bab6-7d25f886ec72" providerId="ADAL" clId="{5A9146C7-F6E4-4700-99F8-85BC75404733}" dt="2024-05-27T16:22:34.872" v="1157" actId="14100"/>
          <ac:picMkLst>
            <pc:docMk/>
            <pc:sldMk cId="1115847097" sldId="272"/>
            <ac:picMk id="11" creationId="{F3A35D29-8411-9A7B-6C02-9AE3EB0AB464}"/>
          </ac:picMkLst>
        </pc:picChg>
        <pc:picChg chg="add mod modCrop">
          <ac:chgData name="Ting-Ying Chu (UNIV AACHEN)" userId="b89442a8-869a-454d-bab6-7d25f886ec72" providerId="ADAL" clId="{5A9146C7-F6E4-4700-99F8-85BC75404733}" dt="2024-05-28T08:02:23.198" v="1887" actId="1076"/>
          <ac:picMkLst>
            <pc:docMk/>
            <pc:sldMk cId="1115847097" sldId="272"/>
            <ac:picMk id="18" creationId="{5548E4FB-17E0-B461-04A7-6E53577DB57E}"/>
          </ac:picMkLst>
        </pc:picChg>
        <pc:cxnChg chg="add">
          <ac:chgData name="Ting-Ying Chu (UNIV AACHEN)" userId="b89442a8-869a-454d-bab6-7d25f886ec72" providerId="ADAL" clId="{5A9146C7-F6E4-4700-99F8-85BC75404733}" dt="2024-05-27T16:23:36.811" v="1215" actId="11529"/>
          <ac:cxnSpMkLst>
            <pc:docMk/>
            <pc:sldMk cId="1115847097" sldId="272"/>
            <ac:cxnSpMk id="16" creationId="{44E42218-753E-4B25-E042-5688D9A4EC38}"/>
          </ac:cxnSpMkLst>
        </pc:cxnChg>
      </pc:sldChg>
      <pc:sldChg chg="modSp add del mod">
        <pc:chgData name="Ting-Ying Chu (UNIV AACHEN)" userId="b89442a8-869a-454d-bab6-7d25f886ec72" providerId="ADAL" clId="{5A9146C7-F6E4-4700-99F8-85BC75404733}" dt="2024-05-27T14:44:25.665" v="755" actId="47"/>
        <pc:sldMkLst>
          <pc:docMk/>
          <pc:sldMk cId="1452902903" sldId="272"/>
        </pc:sldMkLst>
        <pc:spChg chg="mod">
          <ac:chgData name="Ting-Ying Chu (UNIV AACHEN)" userId="b89442a8-869a-454d-bab6-7d25f886ec72" providerId="ADAL" clId="{5A9146C7-F6E4-4700-99F8-85BC75404733}" dt="2024-05-27T14:44:19.381" v="752" actId="21"/>
          <ac:spMkLst>
            <pc:docMk/>
            <pc:sldMk cId="1452902903" sldId="272"/>
            <ac:spMk id="3" creationId="{956F198B-11AA-43BA-6AC2-FC43B4DF7951}"/>
          </ac:spMkLst>
        </pc:spChg>
      </pc:sldChg>
      <pc:sldChg chg="add del">
        <pc:chgData name="Ting-Ying Chu (UNIV AACHEN)" userId="b89442a8-869a-454d-bab6-7d25f886ec72" providerId="ADAL" clId="{5A9146C7-F6E4-4700-99F8-85BC75404733}" dt="2024-05-27T16:21:32.519" v="1143"/>
        <pc:sldMkLst>
          <pc:docMk/>
          <pc:sldMk cId="1113207930" sldId="273"/>
        </pc:sldMkLst>
      </pc:sldChg>
      <pc:sldChg chg="modSp add mod">
        <pc:chgData name="Ting-Ying Chu (UNIV AACHEN)" userId="b89442a8-869a-454d-bab6-7d25f886ec72" providerId="ADAL" clId="{5A9146C7-F6E4-4700-99F8-85BC75404733}" dt="2024-05-29T08:28:21.590" v="3231" actId="400"/>
        <pc:sldMkLst>
          <pc:docMk/>
          <pc:sldMk cId="1257328988" sldId="273"/>
        </pc:sldMkLst>
        <pc:spChg chg="mod">
          <ac:chgData name="Ting-Ying Chu (UNIV AACHEN)" userId="b89442a8-869a-454d-bab6-7d25f886ec72" providerId="ADAL" clId="{5A9146C7-F6E4-4700-99F8-85BC75404733}" dt="2024-05-27T16:25:30.391" v="1239" actId="20577"/>
          <ac:spMkLst>
            <pc:docMk/>
            <pc:sldMk cId="1257328988" sldId="273"/>
            <ac:spMk id="2" creationId="{9E0DB336-9AD9-B61F-0D57-C2BA6D36D4D9}"/>
          </ac:spMkLst>
        </pc:spChg>
        <pc:spChg chg="mod">
          <ac:chgData name="Ting-Ying Chu (UNIV AACHEN)" userId="b89442a8-869a-454d-bab6-7d25f886ec72" providerId="ADAL" clId="{5A9146C7-F6E4-4700-99F8-85BC75404733}" dt="2024-05-29T08:28:21.590" v="3231" actId="400"/>
          <ac:spMkLst>
            <pc:docMk/>
            <pc:sldMk cId="1257328988" sldId="273"/>
            <ac:spMk id="3" creationId="{956F198B-11AA-43BA-6AC2-FC43B4DF7951}"/>
          </ac:spMkLst>
        </pc:spChg>
        <pc:spChg chg="mod">
          <ac:chgData name="Ting-Ying Chu (UNIV AACHEN)" userId="b89442a8-869a-454d-bab6-7d25f886ec72" providerId="ADAL" clId="{5A9146C7-F6E4-4700-99F8-85BC75404733}" dt="2024-05-27T16:25:32.812" v="1240" actId="20577"/>
          <ac:spMkLst>
            <pc:docMk/>
            <pc:sldMk cId="1257328988" sldId="273"/>
            <ac:spMk id="5" creationId="{7CE25F73-9B2B-C63D-6D07-DF8EB75DE994}"/>
          </ac:spMkLst>
        </pc:spChg>
      </pc:sldChg>
      <pc:sldChg chg="addSp delSp modSp add mod">
        <pc:chgData name="Ting-Ying Chu (UNIV AACHEN)" userId="b89442a8-869a-454d-bab6-7d25f886ec72" providerId="ADAL" clId="{5A9146C7-F6E4-4700-99F8-85BC75404733}" dt="2024-05-28T07:56:17.018" v="1778" actId="14100"/>
        <pc:sldMkLst>
          <pc:docMk/>
          <pc:sldMk cId="2841795504" sldId="274"/>
        </pc:sldMkLst>
        <pc:spChg chg="del mod">
          <ac:chgData name="Ting-Ying Chu (UNIV AACHEN)" userId="b89442a8-869a-454d-bab6-7d25f886ec72" providerId="ADAL" clId="{5A9146C7-F6E4-4700-99F8-85BC75404733}" dt="2024-05-28T07:55:32.114" v="1758"/>
          <ac:spMkLst>
            <pc:docMk/>
            <pc:sldMk cId="2841795504" sldId="274"/>
            <ac:spMk id="3" creationId="{956F198B-11AA-43BA-6AC2-FC43B4DF7951}"/>
          </ac:spMkLst>
        </pc:spChg>
        <pc:spChg chg="mod">
          <ac:chgData name="Ting-Ying Chu (UNIV AACHEN)" userId="b89442a8-869a-454d-bab6-7d25f886ec72" providerId="ADAL" clId="{5A9146C7-F6E4-4700-99F8-85BC75404733}" dt="2024-05-28T07:55:13.817" v="1757" actId="20577"/>
          <ac:spMkLst>
            <pc:docMk/>
            <pc:sldMk cId="2841795504" sldId="274"/>
            <ac:spMk id="5" creationId="{7CE25F73-9B2B-C63D-6D07-DF8EB75DE994}"/>
          </ac:spMkLst>
        </pc:spChg>
        <pc:spChg chg="add del mod">
          <ac:chgData name="Ting-Ying Chu (UNIV AACHEN)" userId="b89442a8-869a-454d-bab6-7d25f886ec72" providerId="ADAL" clId="{5A9146C7-F6E4-4700-99F8-85BC75404733}" dt="2024-05-28T07:56:09.553" v="1772"/>
          <ac:spMkLst>
            <pc:docMk/>
            <pc:sldMk cId="2841795504" sldId="274"/>
            <ac:spMk id="11" creationId="{9724DD2D-D6B3-C503-E378-9D06F97B7576}"/>
          </ac:spMkLst>
        </pc:spChg>
        <pc:picChg chg="add del mod">
          <ac:chgData name="Ting-Ying Chu (UNIV AACHEN)" userId="b89442a8-869a-454d-bab6-7d25f886ec72" providerId="ADAL" clId="{5A9146C7-F6E4-4700-99F8-85BC75404733}" dt="2024-05-28T07:56:08.014" v="1771" actId="478"/>
          <ac:picMkLst>
            <pc:docMk/>
            <pc:sldMk cId="2841795504" sldId="274"/>
            <ac:picMk id="7" creationId="{09AD03F1-841F-A8B9-96B9-4C7DE5F5270E}"/>
          </ac:picMkLst>
        </pc:picChg>
        <pc:picChg chg="add mod">
          <ac:chgData name="Ting-Ying Chu (UNIV AACHEN)" userId="b89442a8-869a-454d-bab6-7d25f886ec72" providerId="ADAL" clId="{5A9146C7-F6E4-4700-99F8-85BC75404733}" dt="2024-05-28T07:55:45.715" v="1769" actId="1076"/>
          <ac:picMkLst>
            <pc:docMk/>
            <pc:sldMk cId="2841795504" sldId="274"/>
            <ac:picMk id="9" creationId="{1E976F8C-6DFE-5AA8-D700-7D06821B2066}"/>
          </ac:picMkLst>
        </pc:picChg>
        <pc:picChg chg="add mod">
          <ac:chgData name="Ting-Ying Chu (UNIV AACHEN)" userId="b89442a8-869a-454d-bab6-7d25f886ec72" providerId="ADAL" clId="{5A9146C7-F6E4-4700-99F8-85BC75404733}" dt="2024-05-28T07:56:17.018" v="1778" actId="14100"/>
          <ac:picMkLst>
            <pc:docMk/>
            <pc:sldMk cId="2841795504" sldId="274"/>
            <ac:picMk id="13" creationId="{0AEBB0CB-2470-4936-AFF5-C68278D67276}"/>
          </ac:picMkLst>
        </pc:picChg>
      </pc:sldChg>
      <pc:sldChg chg="modSp add mod">
        <pc:chgData name="Ting-Ying Chu (UNIV AACHEN)" userId="b89442a8-869a-454d-bab6-7d25f886ec72" providerId="ADAL" clId="{5A9146C7-F6E4-4700-99F8-85BC75404733}" dt="2024-05-28T07:56:50.047" v="1794" actId="20577"/>
        <pc:sldMkLst>
          <pc:docMk/>
          <pc:sldMk cId="2251434303" sldId="275"/>
        </pc:sldMkLst>
        <pc:spChg chg="mod">
          <ac:chgData name="Ting-Ying Chu (UNIV AACHEN)" userId="b89442a8-869a-454d-bab6-7d25f886ec72" providerId="ADAL" clId="{5A9146C7-F6E4-4700-99F8-85BC75404733}" dt="2024-05-28T07:56:47.778" v="1793" actId="20577"/>
          <ac:spMkLst>
            <pc:docMk/>
            <pc:sldMk cId="2251434303" sldId="275"/>
            <ac:spMk id="2" creationId="{0906445C-B1D3-39C0-984A-154F8B99F0BB}"/>
          </ac:spMkLst>
        </pc:spChg>
        <pc:spChg chg="mod">
          <ac:chgData name="Ting-Ying Chu (UNIV AACHEN)" userId="b89442a8-869a-454d-bab6-7d25f886ec72" providerId="ADAL" clId="{5A9146C7-F6E4-4700-99F8-85BC75404733}" dt="2024-05-28T07:56:50.047" v="1794" actId="20577"/>
          <ac:spMkLst>
            <pc:docMk/>
            <pc:sldMk cId="2251434303" sldId="275"/>
            <ac:spMk id="3" creationId="{EFCC6EB7-3178-A0FA-C8AC-B7D34833C0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5A776-8BD1-40B0-8611-22EE28E6BC10}"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90C10-9862-45C9-929F-2E808FBB4BE2}" type="slidenum">
              <a:rPr lang="en-US" smtClean="0"/>
              <a:t>‹#›</a:t>
            </a:fld>
            <a:endParaRPr lang="en-US"/>
          </a:p>
        </p:txBody>
      </p:sp>
    </p:spTree>
    <p:extLst>
      <p:ext uri="{BB962C8B-B14F-4D97-AF65-F5344CB8AC3E}">
        <p14:creationId xmlns:p14="http://schemas.microsoft.com/office/powerpoint/2010/main" val="426959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2</a:t>
            </a:fld>
            <a:endParaRPr lang="en-US"/>
          </a:p>
        </p:txBody>
      </p:sp>
    </p:spTree>
    <p:extLst>
      <p:ext uri="{BB962C8B-B14F-4D97-AF65-F5344CB8AC3E}">
        <p14:creationId xmlns:p14="http://schemas.microsoft.com/office/powerpoint/2010/main" val="3726889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3</a:t>
            </a:fld>
            <a:endParaRPr lang="en-US"/>
          </a:p>
        </p:txBody>
      </p:sp>
    </p:spTree>
    <p:extLst>
      <p:ext uri="{BB962C8B-B14F-4D97-AF65-F5344CB8AC3E}">
        <p14:creationId xmlns:p14="http://schemas.microsoft.com/office/powerpoint/2010/main" val="89268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4</a:t>
            </a:fld>
            <a:endParaRPr lang="en-US"/>
          </a:p>
        </p:txBody>
      </p:sp>
    </p:spTree>
    <p:extLst>
      <p:ext uri="{BB962C8B-B14F-4D97-AF65-F5344CB8AC3E}">
        <p14:creationId xmlns:p14="http://schemas.microsoft.com/office/powerpoint/2010/main" val="3726889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5</a:t>
            </a:fld>
            <a:endParaRPr lang="en-US"/>
          </a:p>
        </p:txBody>
      </p:sp>
    </p:spTree>
    <p:extLst>
      <p:ext uri="{BB962C8B-B14F-4D97-AF65-F5344CB8AC3E}">
        <p14:creationId xmlns:p14="http://schemas.microsoft.com/office/powerpoint/2010/main" val="4277499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6</a:t>
            </a:fld>
            <a:endParaRPr lang="en-US"/>
          </a:p>
        </p:txBody>
      </p:sp>
    </p:spTree>
    <p:extLst>
      <p:ext uri="{BB962C8B-B14F-4D97-AF65-F5344CB8AC3E}">
        <p14:creationId xmlns:p14="http://schemas.microsoft.com/office/powerpoint/2010/main" val="971534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8</a:t>
            </a:fld>
            <a:endParaRPr lang="en-US"/>
          </a:p>
        </p:txBody>
      </p:sp>
    </p:spTree>
    <p:extLst>
      <p:ext uri="{BB962C8B-B14F-4D97-AF65-F5344CB8AC3E}">
        <p14:creationId xmlns:p14="http://schemas.microsoft.com/office/powerpoint/2010/main" val="2481980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10</a:t>
            </a:fld>
            <a:endParaRPr lang="en-US"/>
          </a:p>
        </p:txBody>
      </p:sp>
    </p:spTree>
    <p:extLst>
      <p:ext uri="{BB962C8B-B14F-4D97-AF65-F5344CB8AC3E}">
        <p14:creationId xmlns:p14="http://schemas.microsoft.com/office/powerpoint/2010/main" val="2465322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11</a:t>
            </a:fld>
            <a:endParaRPr lang="en-US"/>
          </a:p>
        </p:txBody>
      </p:sp>
    </p:spTree>
    <p:extLst>
      <p:ext uri="{BB962C8B-B14F-4D97-AF65-F5344CB8AC3E}">
        <p14:creationId xmlns:p14="http://schemas.microsoft.com/office/powerpoint/2010/main" val="2298687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12</a:t>
            </a:fld>
            <a:endParaRPr lang="en-US"/>
          </a:p>
        </p:txBody>
      </p:sp>
    </p:spTree>
    <p:extLst>
      <p:ext uri="{BB962C8B-B14F-4D97-AF65-F5344CB8AC3E}">
        <p14:creationId xmlns:p14="http://schemas.microsoft.com/office/powerpoint/2010/main" val="4146854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2" Type="http://schemas.openxmlformats.org/officeDocument/2006/relationships/hyperlink" Target="http://www.energyville.be/" TargetMode="External"/><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www.energyville.be/" TargetMode="External"/><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www.solliance.eu/" TargetMode="External"/><Relationship Id="rId2" Type="http://schemas.openxmlformats.org/officeDocument/2006/relationships/hyperlink" Target="http://www.energyville.be/" TargetMode="External"/><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2" Type="http://schemas.openxmlformats.org/officeDocument/2006/relationships/hyperlink" Target="http://www.energyville.be/" TargetMode="External"/><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3" Type="http://schemas.openxmlformats.org/officeDocument/2006/relationships/hyperlink" Target="http://www.solliance.eu/" TargetMode="External"/><Relationship Id="rId2" Type="http://schemas.openxmlformats.org/officeDocument/2006/relationships/hyperlink" Target="http://www.energyville.be/" TargetMode="External"/><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61457" y="3042176"/>
            <a:ext cx="8421086" cy="430887"/>
          </a:xfrm>
        </p:spPr>
        <p:txBody>
          <a:bodyPr wrap="square" lIns="108000" rIns="0" anchor="b">
            <a:spAutoFit/>
          </a:bodyPr>
          <a:lstStyle>
            <a:lvl1pPr algn="ctr">
              <a:defRPr sz="2200" b="0" i="0" baseline="0">
                <a:solidFill>
                  <a:schemeClr val="tx2"/>
                </a:solidFill>
              </a:defRPr>
            </a:lvl1pPr>
          </a:lstStyle>
          <a:p>
            <a:r>
              <a:rPr lang="nl-BE" dirty="0"/>
              <a:t>A short teasing title can be put here</a:t>
            </a:r>
            <a:endParaRPr lang="en-US" dirty="0"/>
          </a:p>
        </p:txBody>
      </p:sp>
      <p:sp>
        <p:nvSpPr>
          <p:cNvPr id="5" name="Subtitle 2"/>
          <p:cNvSpPr>
            <a:spLocks noGrp="1"/>
          </p:cNvSpPr>
          <p:nvPr>
            <p:ph type="subTitle" idx="1" hasCustomPrompt="1"/>
          </p:nvPr>
        </p:nvSpPr>
        <p:spPr>
          <a:xfrm>
            <a:off x="361456" y="3398767"/>
            <a:ext cx="8421089" cy="369332"/>
          </a:xfrm>
        </p:spPr>
        <p:txBody>
          <a:bodyPr wrap="square" lIns="108000" rIns="0" anchor="t">
            <a:spAutoFit/>
          </a:bodyPr>
          <a:lstStyle>
            <a:lvl1pPr marL="0" indent="0" algn="ctr">
              <a:buNone/>
              <a:defRPr sz="1800" b="0" i="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Your name here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400" y="1568566"/>
            <a:ext cx="4021004" cy="1201589"/>
          </a:xfrm>
          <a:prstGeom prst="rect">
            <a:avLst/>
          </a:prstGeom>
        </p:spPr>
      </p:pic>
    </p:spTree>
    <p:extLst>
      <p:ext uri="{BB962C8B-B14F-4D97-AF65-F5344CB8AC3E}">
        <p14:creationId xmlns:p14="http://schemas.microsoft.com/office/powerpoint/2010/main" val="90957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 Divider Whit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1" y="2345535"/>
            <a:ext cx="8753475" cy="461665"/>
          </a:xfrm>
        </p:spPr>
        <p:txBody>
          <a:bodyPr anchor="ctr"/>
          <a:lstStyle>
            <a:lvl1pPr algn="ctr">
              <a:defRPr b="0" i="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0795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Title">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712" y="1276898"/>
            <a:ext cx="5142576" cy="2567860"/>
          </a:xfrm>
          <a:prstGeom prst="rect">
            <a:avLst/>
          </a:prstGeom>
        </p:spPr>
      </p:pic>
    </p:spTree>
    <p:extLst>
      <p:ext uri="{BB962C8B-B14F-4D97-AF65-F5344CB8AC3E}">
        <p14:creationId xmlns:p14="http://schemas.microsoft.com/office/powerpoint/2010/main" val="160136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79959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206351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25041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27457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3635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207250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all"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160220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59580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238935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16723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69914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62754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31084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54022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40892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40476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01242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148840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99322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457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185609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sz="1800"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48068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86789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87552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17085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58094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176056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58358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43112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80696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348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67817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i="0"/>
            </a:lvl1pPr>
          </a:lstStyle>
          <a:p>
            <a:r>
              <a:rPr lang="nl-BE" dirty="0"/>
              <a:t>About EnergyVille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3" name="TextBox 2">
            <a:extLst>
              <a:ext uri="{FF2B5EF4-FFF2-40B4-BE49-F238E27FC236}">
                <a16:creationId xmlns:a16="http://schemas.microsoft.com/office/drawing/2014/main" id="{8532ACA1-CF5C-6941-A572-638638276BFF}"/>
              </a:ext>
            </a:extLst>
          </p:cNvPr>
          <p:cNvSpPr txBox="1"/>
          <p:nvPr/>
        </p:nvSpPr>
        <p:spPr>
          <a:xfrm>
            <a:off x="160631" y="2051002"/>
            <a:ext cx="8753475" cy="840230"/>
          </a:xfrm>
          <a:prstGeom prst="rect">
            <a:avLst/>
          </a:prstGeom>
          <a:noFill/>
        </p:spPr>
        <p:txBody>
          <a:bodyPr wrap="square" rtlCol="0">
            <a:spAutoFit/>
          </a:bodyPr>
          <a:lstStyle/>
          <a:p>
            <a:pPr algn="l"/>
            <a:r>
              <a:rPr lang="en-US" sz="1620" b="0" i="0" u="none" strike="noStrike" kern="1200" dirty="0">
                <a:solidFill>
                  <a:schemeClr val="tx1"/>
                </a:solidFill>
                <a:effectLst/>
                <a:latin typeface="Gill Sans MT" panose="020B0502020104020203" pitchFamily="34" charset="77"/>
                <a:ea typeface="+mn-ea"/>
                <a:cs typeface="+mn-cs"/>
              </a:rPr>
              <a:t>Imec is a partner in </a:t>
            </a:r>
            <a:r>
              <a:rPr lang="en-US" sz="1620" b="0" i="0" u="none" strike="noStrike" kern="1200" dirty="0" err="1">
                <a:solidFill>
                  <a:schemeClr val="tx1"/>
                </a:solidFill>
                <a:effectLst/>
                <a:latin typeface="Gill Sans MT" panose="020B0502020104020203" pitchFamily="34" charset="77"/>
                <a:ea typeface="+mn-ea"/>
                <a:cs typeface="+mn-cs"/>
              </a:rPr>
              <a:t>EnergyVille</a:t>
            </a:r>
            <a:r>
              <a:rPr lang="en-US" sz="1620" b="0" i="0" u="none" strike="noStrike" kern="1200" dirty="0">
                <a:solidFill>
                  <a:schemeClr val="tx1"/>
                </a:solidFill>
                <a:effectLst/>
                <a:latin typeface="Gill Sans MT" panose="020B0502020104020203" pitchFamily="34" charset="77"/>
                <a:ea typeface="+mn-ea"/>
                <a:cs typeface="+mn-cs"/>
              </a:rPr>
              <a:t> (</a:t>
            </a:r>
            <a:r>
              <a:rPr lang="en-US" sz="1620" b="0" i="0" u="none" strike="noStrike" kern="1200" dirty="0">
                <a:solidFill>
                  <a:schemeClr val="tx1"/>
                </a:solidFill>
                <a:effectLst/>
                <a:latin typeface="Gill Sans MT" panose="020B0502020104020203" pitchFamily="34" charset="77"/>
                <a:ea typeface="+mn-ea"/>
                <a:cs typeface="+mn-cs"/>
                <a:hlinkClick r:id="rId2"/>
              </a:rPr>
              <a:t>www.energyville.be</a:t>
            </a:r>
            <a:r>
              <a:rPr lang="en-US" sz="1620" b="0" i="0" u="none" strike="noStrike" kern="1200" dirty="0">
                <a:solidFill>
                  <a:schemeClr val="tx1"/>
                </a:solidFill>
                <a:effectLst/>
                <a:latin typeface="Gill Sans MT" panose="020B0502020104020203" pitchFamily="34" charset="77"/>
                <a:ea typeface="+mn-ea"/>
                <a:cs typeface="+mn-cs"/>
              </a:rPr>
              <a:t>), a collaboration between the Flemish research partners KU Leuven, VITO, imec and </a:t>
            </a:r>
            <a:r>
              <a:rPr lang="en-US" sz="1620" b="0" i="0" u="none" strike="noStrike" kern="1200" dirty="0" err="1">
                <a:solidFill>
                  <a:schemeClr val="tx1"/>
                </a:solidFill>
                <a:effectLst/>
                <a:latin typeface="Gill Sans MT" panose="020B0502020104020203" pitchFamily="34" charset="77"/>
                <a:ea typeface="+mn-ea"/>
                <a:cs typeface="+mn-cs"/>
              </a:rPr>
              <a:t>UHasselt</a:t>
            </a:r>
            <a:r>
              <a:rPr lang="en-US" sz="1620" b="0" i="0" u="none" strike="noStrike" kern="1200" dirty="0">
                <a:solidFill>
                  <a:schemeClr val="tx1"/>
                </a:solidFill>
                <a:effectLst/>
                <a:latin typeface="Gill Sans MT" panose="020B0502020104020203" pitchFamily="34" charset="77"/>
                <a:ea typeface="+mn-ea"/>
                <a:cs typeface="+mn-cs"/>
              </a:rPr>
              <a:t> in the field of sustainable energy and intelligent energy systems. </a:t>
            </a:r>
            <a:endParaRPr lang="en-US" sz="1050" b="0" i="0" dirty="0">
              <a:solidFill>
                <a:srgbClr val="464749"/>
              </a:solidFill>
              <a:latin typeface="Gill Sans MT" panose="020B0502020104020203" pitchFamily="34" charset="77"/>
            </a:endParaRPr>
          </a:p>
        </p:txBody>
      </p:sp>
    </p:spTree>
    <p:extLst>
      <p:ext uri="{BB962C8B-B14F-4D97-AF65-F5344CB8AC3E}">
        <p14:creationId xmlns:p14="http://schemas.microsoft.com/office/powerpoint/2010/main" val="148892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17832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190789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15174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61255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24793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198938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i="0"/>
            </a:lvl1pPr>
          </a:lstStyle>
          <a:p>
            <a:r>
              <a:rPr lang="nl-BE" dirty="0"/>
              <a:t>About EnergyVille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3" name="TextBox 2">
            <a:extLst>
              <a:ext uri="{FF2B5EF4-FFF2-40B4-BE49-F238E27FC236}">
                <a16:creationId xmlns:a16="http://schemas.microsoft.com/office/drawing/2014/main" id="{8532ACA1-CF5C-6941-A572-638638276BFF}"/>
              </a:ext>
            </a:extLst>
          </p:cNvPr>
          <p:cNvSpPr txBox="1"/>
          <p:nvPr/>
        </p:nvSpPr>
        <p:spPr>
          <a:xfrm>
            <a:off x="160631" y="2051002"/>
            <a:ext cx="8753475" cy="840230"/>
          </a:xfrm>
          <a:prstGeom prst="rect">
            <a:avLst/>
          </a:prstGeom>
          <a:noFill/>
        </p:spPr>
        <p:txBody>
          <a:bodyPr wrap="square" rtlCol="0">
            <a:spAutoFit/>
          </a:bodyPr>
          <a:lstStyle/>
          <a:p>
            <a:pPr algn="l"/>
            <a:r>
              <a:rPr lang="en-US" sz="1620" b="0" i="0" u="none" strike="noStrike" kern="1200" dirty="0">
                <a:solidFill>
                  <a:schemeClr val="tx1"/>
                </a:solidFill>
                <a:effectLst/>
                <a:latin typeface="Gill Sans MT" panose="020B0502020104020203" pitchFamily="34" charset="77"/>
                <a:ea typeface="+mn-ea"/>
                <a:cs typeface="+mn-cs"/>
              </a:rPr>
              <a:t>Imec is a partner in </a:t>
            </a:r>
            <a:r>
              <a:rPr lang="en-US" sz="1620" b="0" i="0" u="none" strike="noStrike" kern="1200" dirty="0" err="1">
                <a:solidFill>
                  <a:schemeClr val="tx1"/>
                </a:solidFill>
                <a:effectLst/>
                <a:latin typeface="Gill Sans MT" panose="020B0502020104020203" pitchFamily="34" charset="77"/>
                <a:ea typeface="+mn-ea"/>
                <a:cs typeface="+mn-cs"/>
              </a:rPr>
              <a:t>EnergyVille</a:t>
            </a:r>
            <a:r>
              <a:rPr lang="en-US" sz="1620" b="0" i="0" u="none" strike="noStrike" kern="1200" dirty="0">
                <a:solidFill>
                  <a:schemeClr val="tx1"/>
                </a:solidFill>
                <a:effectLst/>
                <a:latin typeface="Gill Sans MT" panose="020B0502020104020203" pitchFamily="34" charset="77"/>
                <a:ea typeface="+mn-ea"/>
                <a:cs typeface="+mn-cs"/>
              </a:rPr>
              <a:t> (</a:t>
            </a:r>
            <a:r>
              <a:rPr lang="en-US" sz="1620" b="0" i="0" u="none" strike="noStrike" kern="1200" dirty="0">
                <a:solidFill>
                  <a:schemeClr val="tx1"/>
                </a:solidFill>
                <a:effectLst/>
                <a:latin typeface="Gill Sans MT" panose="020B0502020104020203" pitchFamily="34" charset="77"/>
                <a:ea typeface="+mn-ea"/>
                <a:cs typeface="+mn-cs"/>
                <a:hlinkClick r:id="rId2"/>
              </a:rPr>
              <a:t>www.energyville.be</a:t>
            </a:r>
            <a:r>
              <a:rPr lang="en-US" sz="1620" b="0" i="0" u="none" strike="noStrike" kern="1200" dirty="0">
                <a:solidFill>
                  <a:schemeClr val="tx1"/>
                </a:solidFill>
                <a:effectLst/>
                <a:latin typeface="Gill Sans MT" panose="020B0502020104020203" pitchFamily="34" charset="77"/>
                <a:ea typeface="+mn-ea"/>
                <a:cs typeface="+mn-cs"/>
              </a:rPr>
              <a:t>), a collaboration between the Flemish research partners KU Leuven, VITO, imec and </a:t>
            </a:r>
            <a:r>
              <a:rPr lang="en-US" sz="1620" b="0" i="0" u="none" strike="noStrike" kern="1200" dirty="0" err="1">
                <a:solidFill>
                  <a:schemeClr val="tx1"/>
                </a:solidFill>
                <a:effectLst/>
                <a:latin typeface="Gill Sans MT" panose="020B0502020104020203" pitchFamily="34" charset="77"/>
                <a:ea typeface="+mn-ea"/>
                <a:cs typeface="+mn-cs"/>
              </a:rPr>
              <a:t>UHasselt</a:t>
            </a:r>
            <a:r>
              <a:rPr lang="en-US" sz="1620" b="0" i="0" u="none" strike="noStrike" kern="1200" dirty="0">
                <a:solidFill>
                  <a:schemeClr val="tx1"/>
                </a:solidFill>
                <a:effectLst/>
                <a:latin typeface="Gill Sans MT" panose="020B0502020104020203" pitchFamily="34" charset="77"/>
                <a:ea typeface="+mn-ea"/>
                <a:cs typeface="+mn-cs"/>
              </a:rPr>
              <a:t> in the field of sustainable energy and intelligent energy systems. </a:t>
            </a:r>
            <a:endParaRPr lang="en-US" sz="1050" b="0" i="0" dirty="0">
              <a:solidFill>
                <a:srgbClr val="464749"/>
              </a:solidFill>
              <a:latin typeface="Gill Sans MT" panose="020B0502020104020203" pitchFamily="34" charset="77"/>
            </a:endParaRPr>
          </a:p>
        </p:txBody>
      </p:sp>
    </p:spTree>
    <p:extLst>
      <p:ext uri="{BB962C8B-B14F-4D97-AF65-F5344CB8AC3E}">
        <p14:creationId xmlns:p14="http://schemas.microsoft.com/office/powerpoint/2010/main" val="28723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sclaimer Energyville Sollia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3" name="TextBox 2">
            <a:extLst>
              <a:ext uri="{FF2B5EF4-FFF2-40B4-BE49-F238E27FC236}">
                <a16:creationId xmlns:a16="http://schemas.microsoft.com/office/drawing/2014/main" id="{8532ACA1-CF5C-6941-A572-638638276BFF}"/>
              </a:ext>
            </a:extLst>
          </p:cNvPr>
          <p:cNvSpPr txBox="1"/>
          <p:nvPr/>
        </p:nvSpPr>
        <p:spPr>
          <a:xfrm>
            <a:off x="160631" y="1720802"/>
            <a:ext cx="8753475" cy="2142125"/>
          </a:xfrm>
          <a:prstGeom prst="rect">
            <a:avLst/>
          </a:prstGeom>
          <a:noFill/>
        </p:spPr>
        <p:txBody>
          <a:bodyPr wrap="square" rtlCol="0">
            <a:spAutoFit/>
          </a:bodyPr>
          <a:lstStyle/>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Imec is a partner in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EnergyVille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and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Solliance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p>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EnergyVille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hlinkClick r:id="rId2"/>
              </a:rPr>
              <a:t>http://www.energyville.be/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is a collaboration of the Flemish research centers KU Leuven, VITO, imec and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UHasselt</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in the field of sustainable energy and intelligent energy systems. </a:t>
            </a:r>
          </a:p>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Solliance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hlinkClick r:id="rId3"/>
              </a:rPr>
              <a:t>http://www.solliance.eu/</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is a collaboration between research centers and universities in The Netherlands, Belgium and Germany working in thin film photovoltaic solar energy.”</a:t>
            </a:r>
          </a:p>
        </p:txBody>
      </p:sp>
    </p:spTree>
    <p:extLst>
      <p:ext uri="{BB962C8B-B14F-4D97-AF65-F5344CB8AC3E}">
        <p14:creationId xmlns:p14="http://schemas.microsoft.com/office/powerpoint/2010/main" val="248442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9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37624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37006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49192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27475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363461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24987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i="0"/>
            </a:lvl1pPr>
          </a:lstStyle>
          <a:p>
            <a:r>
              <a:rPr lang="nl-BE" dirty="0"/>
              <a:t>About EnergyVille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3" name="TextBox 2">
            <a:extLst>
              <a:ext uri="{FF2B5EF4-FFF2-40B4-BE49-F238E27FC236}">
                <a16:creationId xmlns:a16="http://schemas.microsoft.com/office/drawing/2014/main" id="{8532ACA1-CF5C-6941-A572-638638276BFF}"/>
              </a:ext>
            </a:extLst>
          </p:cNvPr>
          <p:cNvSpPr txBox="1"/>
          <p:nvPr/>
        </p:nvSpPr>
        <p:spPr>
          <a:xfrm>
            <a:off x="160631" y="2051002"/>
            <a:ext cx="8753475" cy="840230"/>
          </a:xfrm>
          <a:prstGeom prst="rect">
            <a:avLst/>
          </a:prstGeom>
          <a:noFill/>
        </p:spPr>
        <p:txBody>
          <a:bodyPr wrap="square" rtlCol="0">
            <a:spAutoFit/>
          </a:bodyPr>
          <a:lstStyle/>
          <a:p>
            <a:pPr algn="l"/>
            <a:r>
              <a:rPr lang="en-US" sz="1620" b="0" i="0" u="none" strike="noStrike" kern="1200" dirty="0">
                <a:solidFill>
                  <a:schemeClr val="tx1"/>
                </a:solidFill>
                <a:effectLst/>
                <a:latin typeface="Gill Sans MT" panose="020B0502020104020203" pitchFamily="34" charset="77"/>
                <a:ea typeface="+mn-ea"/>
                <a:cs typeface="+mn-cs"/>
              </a:rPr>
              <a:t>Imec is a partner in </a:t>
            </a:r>
            <a:r>
              <a:rPr lang="en-US" sz="1620" b="0" i="0" u="none" strike="noStrike" kern="1200" dirty="0" err="1">
                <a:solidFill>
                  <a:schemeClr val="tx1"/>
                </a:solidFill>
                <a:effectLst/>
                <a:latin typeface="Gill Sans MT" panose="020B0502020104020203" pitchFamily="34" charset="77"/>
                <a:ea typeface="+mn-ea"/>
                <a:cs typeface="+mn-cs"/>
              </a:rPr>
              <a:t>EnergyVille</a:t>
            </a:r>
            <a:r>
              <a:rPr lang="en-US" sz="1620" b="0" i="0" u="none" strike="noStrike" kern="1200" dirty="0">
                <a:solidFill>
                  <a:schemeClr val="tx1"/>
                </a:solidFill>
                <a:effectLst/>
                <a:latin typeface="Gill Sans MT" panose="020B0502020104020203" pitchFamily="34" charset="77"/>
                <a:ea typeface="+mn-ea"/>
                <a:cs typeface="+mn-cs"/>
              </a:rPr>
              <a:t> (</a:t>
            </a:r>
            <a:r>
              <a:rPr lang="en-US" sz="1620" b="0" i="0" u="none" strike="noStrike" kern="1200" dirty="0">
                <a:solidFill>
                  <a:schemeClr val="tx1"/>
                </a:solidFill>
                <a:effectLst/>
                <a:latin typeface="Gill Sans MT" panose="020B0502020104020203" pitchFamily="34" charset="77"/>
                <a:ea typeface="+mn-ea"/>
                <a:cs typeface="+mn-cs"/>
                <a:hlinkClick r:id="rId2"/>
              </a:rPr>
              <a:t>www.energyville.be</a:t>
            </a:r>
            <a:r>
              <a:rPr lang="en-US" sz="1620" b="0" i="0" u="none" strike="noStrike" kern="1200" dirty="0">
                <a:solidFill>
                  <a:schemeClr val="tx1"/>
                </a:solidFill>
                <a:effectLst/>
                <a:latin typeface="Gill Sans MT" panose="020B0502020104020203" pitchFamily="34" charset="77"/>
                <a:ea typeface="+mn-ea"/>
                <a:cs typeface="+mn-cs"/>
              </a:rPr>
              <a:t>), a collaboration between the Flemish research partners KU Leuven, VITO, imec and </a:t>
            </a:r>
            <a:r>
              <a:rPr lang="en-US" sz="1620" b="0" i="0" u="none" strike="noStrike" kern="1200" dirty="0" err="1">
                <a:solidFill>
                  <a:schemeClr val="tx1"/>
                </a:solidFill>
                <a:effectLst/>
                <a:latin typeface="Gill Sans MT" panose="020B0502020104020203" pitchFamily="34" charset="77"/>
                <a:ea typeface="+mn-ea"/>
                <a:cs typeface="+mn-cs"/>
              </a:rPr>
              <a:t>UHasselt</a:t>
            </a:r>
            <a:r>
              <a:rPr lang="en-US" sz="1620" b="0" i="0" u="none" strike="noStrike" kern="1200" dirty="0">
                <a:solidFill>
                  <a:schemeClr val="tx1"/>
                </a:solidFill>
                <a:effectLst/>
                <a:latin typeface="Gill Sans MT" panose="020B0502020104020203" pitchFamily="34" charset="77"/>
                <a:ea typeface="+mn-ea"/>
                <a:cs typeface="+mn-cs"/>
              </a:rPr>
              <a:t> in the field of sustainable energy and intelligent energy systems. </a:t>
            </a:r>
            <a:endParaRPr lang="en-US" sz="1050" b="0" i="0" dirty="0">
              <a:solidFill>
                <a:srgbClr val="464749"/>
              </a:solidFill>
              <a:latin typeface="Gill Sans MT" panose="020B0502020104020203" pitchFamily="34" charset="77"/>
            </a:endParaRPr>
          </a:p>
        </p:txBody>
      </p:sp>
    </p:spTree>
    <p:extLst>
      <p:ext uri="{BB962C8B-B14F-4D97-AF65-F5344CB8AC3E}">
        <p14:creationId xmlns:p14="http://schemas.microsoft.com/office/powerpoint/2010/main" val="129269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isclaimer Energyville Sollia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3" name="TextBox 2">
            <a:extLst>
              <a:ext uri="{FF2B5EF4-FFF2-40B4-BE49-F238E27FC236}">
                <a16:creationId xmlns:a16="http://schemas.microsoft.com/office/drawing/2014/main" id="{8532ACA1-CF5C-6941-A572-638638276BFF}"/>
              </a:ext>
            </a:extLst>
          </p:cNvPr>
          <p:cNvSpPr txBox="1"/>
          <p:nvPr/>
        </p:nvSpPr>
        <p:spPr>
          <a:xfrm>
            <a:off x="160631" y="1720802"/>
            <a:ext cx="8753475" cy="2142125"/>
          </a:xfrm>
          <a:prstGeom prst="rect">
            <a:avLst/>
          </a:prstGeom>
          <a:noFill/>
        </p:spPr>
        <p:txBody>
          <a:bodyPr wrap="square" rtlCol="0">
            <a:spAutoFit/>
          </a:bodyPr>
          <a:lstStyle/>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Imec is a partner in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EnergyVille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and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Solliance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p>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EnergyVille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hlinkClick r:id="rId2"/>
              </a:rPr>
              <a:t>http://www.energyville.be/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is a collaboration of the Flemish research centers KU Leuven, VITO, imec and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UHasselt</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in the field of sustainable energy and intelligent energy systems. </a:t>
            </a:r>
          </a:p>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Solliance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hlinkClick r:id="rId3"/>
              </a:rPr>
              <a:t>http://www.solliance.eu/</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is a collaboration between research centers and universities in The Netherlands, Belgium and Germany working in thin film photovoltaic solar energy.”</a:t>
            </a:r>
          </a:p>
        </p:txBody>
      </p:sp>
    </p:spTree>
    <p:extLst>
      <p:ext uri="{BB962C8B-B14F-4D97-AF65-F5344CB8AC3E}">
        <p14:creationId xmlns:p14="http://schemas.microsoft.com/office/powerpoint/2010/main" val="229645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76081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232965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38618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409501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24388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99653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69322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44617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lour divider">
    <p:bg>
      <p:bgPr>
        <a:gradFill>
          <a:gsLst>
            <a:gs pos="0">
              <a:schemeClr val="accent6"/>
            </a:gs>
            <a:gs pos="60000">
              <a:schemeClr val="tx2"/>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1" y="2339919"/>
            <a:ext cx="8839200" cy="461665"/>
          </a:xfrm>
        </p:spPr>
        <p:txBody>
          <a:bodyPr anchor="ctr"/>
          <a:lstStyle>
            <a:lvl1pPr algn="ctr">
              <a:defRPr b="0" i="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0855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423468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Image Divider Blu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1" y="2345535"/>
            <a:ext cx="8753475" cy="461665"/>
          </a:xfrm>
        </p:spPr>
        <p:txBody>
          <a:bodyPr anchor="ctr"/>
          <a:lstStyle>
            <a:lvl1pPr algn="ctr">
              <a:defRPr b="0" i="0"/>
            </a:lvl1pPr>
          </a:lstStyle>
          <a:p>
            <a:r>
              <a:rPr lang="en-US"/>
              <a:t>Click to edit Master title style</a:t>
            </a:r>
            <a:endParaRPr lang="en-US" dirty="0"/>
          </a:p>
        </p:txBody>
      </p:sp>
    </p:spTree>
    <p:extLst>
      <p:ext uri="{BB962C8B-B14F-4D97-AF65-F5344CB8AC3E}">
        <p14:creationId xmlns:p14="http://schemas.microsoft.com/office/powerpoint/2010/main" val="41675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png"/><Relationship Id="rId4" Type="http://schemas.openxmlformats.org/officeDocument/2006/relationships/slideLayout" Target="../slideLayouts/slideLayout21.xml"/><Relationship Id="rId9" Type="http://schemas.microsoft.com/office/2007/relationships/hdphoto" Target="../media/hdphoto1.wdp"/></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26.xml"/><Relationship Id="rId7"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image" Target="../media/image1.png"/><Relationship Id="rId4" Type="http://schemas.openxmlformats.org/officeDocument/2006/relationships/slideLayout" Target="../slideLayouts/slideLayout27.xml"/><Relationship Id="rId9" Type="http://schemas.microsoft.com/office/2007/relationships/hdphoto" Target="../media/hdphoto2.wdp"/></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2.xml"/><Relationship Id="rId7" Type="http://schemas.openxmlformats.org/officeDocument/2006/relationships/theme" Target="../theme/theme5.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9"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image" Target="../media/image1.png"/><Relationship Id="rId5" Type="http://schemas.openxmlformats.org/officeDocument/2006/relationships/slideLayout" Target="../slideLayouts/slideLayout40.xml"/><Relationship Id="rId10" Type="http://schemas.microsoft.com/office/2007/relationships/hdphoto" Target="../media/hdphoto3.wdp"/><Relationship Id="rId4" Type="http://schemas.openxmlformats.org/officeDocument/2006/relationships/slideLayout" Target="../slideLayouts/slideLayout39.xml"/><Relationship Id="rId9"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microsoft.com/office/2007/relationships/hdphoto" Target="../media/hdphoto2.wdp"/><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image" Target="../media/image5.jpe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microsoft.com/office/2007/relationships/hdphoto" Target="../media/hdphoto3.wdp"/><Relationship Id="rId5" Type="http://schemas.openxmlformats.org/officeDocument/2006/relationships/slideLayout" Target="../slideLayouts/slideLayout47.xml"/><Relationship Id="rId10" Type="http://schemas.openxmlformats.org/officeDocument/2006/relationships/image" Target="../media/image7.png"/><Relationship Id="rId4" Type="http://schemas.openxmlformats.org/officeDocument/2006/relationships/slideLayout" Target="../slideLayouts/slideLayout46.xml"/><Relationship Id="rId9" Type="http://schemas.openxmlformats.org/officeDocument/2006/relationships/theme" Target="../theme/theme7.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5.jpe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microsoft.com/office/2007/relationships/hdphoto" Target="../media/hdphoto3.wdp"/><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image" Target="../media/image7.png"/><Relationship Id="rId5" Type="http://schemas.openxmlformats.org/officeDocument/2006/relationships/slideLayout" Target="../slideLayouts/slideLayout55.xml"/><Relationship Id="rId15" Type="http://schemas.openxmlformats.org/officeDocument/2006/relationships/image" Target="../media/image8.png"/><Relationship Id="rId10" Type="http://schemas.openxmlformats.org/officeDocument/2006/relationships/image" Target="../media/image1.png"/><Relationship Id="rId4" Type="http://schemas.openxmlformats.org/officeDocument/2006/relationships/slideLayout" Target="../slideLayouts/slideLayout54.xml"/><Relationship Id="rId9" Type="http://schemas.openxmlformats.org/officeDocument/2006/relationships/theme" Target="../theme/theme8.xml"/><Relationship Id="rId14" Type="http://schemas.microsoft.com/office/2007/relationships/hdphoto" Target="../media/hdphoto2.wdp"/></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theme" Target="../theme/theme9.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 Id="rId9"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4" name="Picture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7" name="TextBox 6">
            <a:extLst>
              <a:ext uri="{FF2B5EF4-FFF2-40B4-BE49-F238E27FC236}">
                <a16:creationId xmlns:a16="http://schemas.microsoft.com/office/drawing/2014/main" id="{8867BB8C-D318-7920-277A-67CD9A6C890F}"/>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2871181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6" r:id="rId3"/>
    <p:sldLayoutId id="2147483656" r:id="rId4"/>
    <p:sldLayoutId id="2147483659" r:id="rId5"/>
    <p:sldLayoutId id="2147483654" r:id="rId6"/>
    <p:sldLayoutId id="2147483657" r:id="rId7"/>
    <p:sldLayoutId id="2147483655" r:id="rId8"/>
    <p:sldLayoutId id="2147483687" r:id="rId9"/>
    <p:sldLayoutId id="2147483688" r:id="rId10"/>
    <p:sldLayoutId id="214748371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875825" y="4926301"/>
            <a:ext cx="792136" cy="210116"/>
          </a:xfrm>
          <a:prstGeom prst="rect">
            <a:avLst/>
          </a:prstGeom>
          <a:noFill/>
          <a:ln>
            <a:noFill/>
          </a:ln>
        </p:spPr>
      </p:pic>
      <p:sp>
        <p:nvSpPr>
          <p:cNvPr id="7" name="TextBox 6">
            <a:extLst>
              <a:ext uri="{FF2B5EF4-FFF2-40B4-BE49-F238E27FC236}">
                <a16:creationId xmlns:a16="http://schemas.microsoft.com/office/drawing/2014/main" id="{7CCCA03F-F621-FC19-E24C-CB71A94BDABA}"/>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184544591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7"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9" name="Picture 8"/>
          <p:cNvPicPr>
            <a:picLocks noChangeAspect="1"/>
          </p:cNvPicPr>
          <p:nvPr/>
        </p:nvPicPr>
        <p:blipFill>
          <a:blip r:embed="rId8" cstate="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tretch>
            <a:fillRect/>
          </a:stretch>
        </p:blipFill>
        <p:spPr>
          <a:xfrm>
            <a:off x="875824" y="4762607"/>
            <a:ext cx="400711" cy="303451"/>
          </a:xfrm>
          <a:prstGeom prst="rect">
            <a:avLst/>
          </a:prstGeom>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5" name="TextBox 4">
            <a:extLst>
              <a:ext uri="{FF2B5EF4-FFF2-40B4-BE49-F238E27FC236}">
                <a16:creationId xmlns:a16="http://schemas.microsoft.com/office/drawing/2014/main" id="{D0213A3F-9473-F72A-89FC-956B80066701}"/>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167400256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8" name="Picture 7" descr="Solliance_high.jpg"/>
          <p:cNvPicPr>
            <a:picLocks noChangeAspect="1"/>
          </p:cNvPicPr>
          <p:nvPr/>
        </p:nvPicPr>
        <p:blipFill rotWithShape="1">
          <a:blip r:embed="rId8" cstate="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rcRect/>
          <a:stretch/>
        </p:blipFill>
        <p:spPr>
          <a:xfrm>
            <a:off x="884980" y="4859287"/>
            <a:ext cx="445910" cy="245002"/>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5" name="TextBox 4">
            <a:extLst>
              <a:ext uri="{FF2B5EF4-FFF2-40B4-BE49-F238E27FC236}">
                <a16:creationId xmlns:a16="http://schemas.microsoft.com/office/drawing/2014/main" id="{CCA4EAE6-014D-2DBC-0B7B-01FAD43C983E}"/>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159769223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8" name="Picture 7" descr="4-Exascience.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75824" y="4873805"/>
            <a:ext cx="464996" cy="225074"/>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5" name="TextBox 4">
            <a:extLst>
              <a:ext uri="{FF2B5EF4-FFF2-40B4-BE49-F238E27FC236}">
                <a16:creationId xmlns:a16="http://schemas.microsoft.com/office/drawing/2014/main" id="{807668C6-DCAB-B7A0-8140-C0DE2222B60B}"/>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52534053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9" name="Picture 8" descr="5-energyville.png"/>
          <p:cNvPicPr>
            <a:picLocks noChangeAspect="1"/>
          </p:cNvPicPr>
          <p:nvPr/>
        </p:nvPicPr>
        <p:blipFill>
          <a:blip r:embed="rId9" cstate="print">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a:ext>
            </a:extLst>
          </a:blip>
          <a:stretch>
            <a:fillRect/>
          </a:stretch>
        </p:blipFill>
        <p:spPr>
          <a:xfrm>
            <a:off x="875825" y="4874328"/>
            <a:ext cx="514398" cy="213028"/>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5" name="TextBox 4">
            <a:extLst>
              <a:ext uri="{FF2B5EF4-FFF2-40B4-BE49-F238E27FC236}">
                <a16:creationId xmlns:a16="http://schemas.microsoft.com/office/drawing/2014/main" id="{2A450E78-FD13-BD6C-D82F-A781C5726DAE}"/>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24243643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20" r:id="rId6"/>
    <p:sldLayoutId id="214748380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8" name="Picture 7" descr="5-energyville.png"/>
          <p:cNvPicPr>
            <a:picLocks noChangeAspect="1"/>
          </p:cNvPicPr>
          <p:nvPr/>
        </p:nvPicPr>
        <p:blipFill>
          <a:blip r:embed="rId10" cstate="print">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a:ext>
            </a:extLst>
          </a:blip>
          <a:stretch>
            <a:fillRect/>
          </a:stretch>
        </p:blipFill>
        <p:spPr>
          <a:xfrm>
            <a:off x="1475512" y="4874328"/>
            <a:ext cx="514398" cy="213028"/>
          </a:xfrm>
          <a:prstGeom prst="rect">
            <a:avLst/>
          </a:prstGeom>
        </p:spPr>
      </p:pic>
      <p:pic>
        <p:nvPicPr>
          <p:cNvPr id="10" name="Picture 9" descr="Solliance_high.jpg"/>
          <p:cNvPicPr>
            <a:picLocks noChangeAspect="1"/>
          </p:cNvPicPr>
          <p:nvPr/>
        </p:nvPicPr>
        <p:blipFill rotWithShape="1">
          <a:blip r:embed="rId12" cstate="print">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a:ext>
            </a:extLst>
          </a:blip>
          <a:srcRect/>
          <a:stretch/>
        </p:blipFill>
        <p:spPr>
          <a:xfrm>
            <a:off x="878495" y="4859287"/>
            <a:ext cx="445910" cy="245002"/>
          </a:xfrm>
          <a:prstGeom prst="rect">
            <a:avLst/>
          </a:prstGeom>
        </p:spPr>
      </p:pic>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5" name="TextBox 4">
            <a:extLst>
              <a:ext uri="{FF2B5EF4-FFF2-40B4-BE49-F238E27FC236}">
                <a16:creationId xmlns:a16="http://schemas.microsoft.com/office/drawing/2014/main" id="{D7037C93-7D64-CE40-0DDA-9F843C080170}"/>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771822389"/>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21" r:id="rId6"/>
    <p:sldLayoutId id="2147483823" r:id="rId7"/>
    <p:sldLayoutId id="214748381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pic>
        <p:nvPicPr>
          <p:cNvPr id="12" name="Picture 11" descr="5-energyville.png">
            <a:extLst>
              <a:ext uri="{FF2B5EF4-FFF2-40B4-BE49-F238E27FC236}">
                <a16:creationId xmlns:a16="http://schemas.microsoft.com/office/drawing/2014/main" id="{961D7E66-DD77-DD4E-A2F9-0EB1AE8B635D}"/>
              </a:ext>
            </a:extLst>
          </p:cNvPr>
          <p:cNvPicPr>
            <a:picLocks noChangeAspect="1"/>
          </p:cNvPicPr>
          <p:nvPr/>
        </p:nvPicPr>
        <p:blipFill>
          <a:blip r:embed="rId11" cstate="print">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a:ext>
            </a:extLst>
          </a:blip>
          <a:stretch>
            <a:fillRect/>
          </a:stretch>
        </p:blipFill>
        <p:spPr>
          <a:xfrm>
            <a:off x="2044255" y="4874328"/>
            <a:ext cx="514398" cy="213028"/>
          </a:xfrm>
          <a:prstGeom prst="rect">
            <a:avLst/>
          </a:prstGeom>
        </p:spPr>
      </p:pic>
      <p:pic>
        <p:nvPicPr>
          <p:cNvPr id="13" name="Picture 12" descr="Solliance_high.jpg">
            <a:extLst>
              <a:ext uri="{FF2B5EF4-FFF2-40B4-BE49-F238E27FC236}">
                <a16:creationId xmlns:a16="http://schemas.microsoft.com/office/drawing/2014/main" id="{F1A2C11F-E412-1842-A554-3B31C2E27AA9}"/>
              </a:ext>
            </a:extLst>
          </p:cNvPr>
          <p:cNvPicPr>
            <a:picLocks noChangeAspect="1"/>
          </p:cNvPicPr>
          <p:nvPr/>
        </p:nvPicPr>
        <p:blipFill rotWithShape="1">
          <a:blip r:embed="rId13" cstate="print">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a:ext>
            </a:extLst>
          </a:blip>
          <a:srcRect/>
          <a:stretch/>
        </p:blipFill>
        <p:spPr>
          <a:xfrm>
            <a:off x="2699860" y="4859287"/>
            <a:ext cx="445910" cy="245002"/>
          </a:xfrm>
          <a:prstGeom prst="rect">
            <a:avLst/>
          </a:prstGeom>
        </p:spPr>
      </p:pic>
      <p:pic>
        <p:nvPicPr>
          <p:cNvPr id="14" name="Picture 13">
            <a:extLst>
              <a:ext uri="{FF2B5EF4-FFF2-40B4-BE49-F238E27FC236}">
                <a16:creationId xmlns:a16="http://schemas.microsoft.com/office/drawing/2014/main" id="{1BEDFC20-D3E9-D441-9C1B-849D8E81C6A7}"/>
              </a:ext>
            </a:extLst>
          </p:cNvPr>
          <p:cNvPicPr>
            <a:picLocks noChangeAspect="1"/>
          </p:cNvPicPr>
          <p:nvPr/>
        </p:nvPicPr>
        <p:blipFill>
          <a:blip r:embed="rId15"/>
          <a:stretch>
            <a:fillRect/>
          </a:stretch>
        </p:blipFill>
        <p:spPr>
          <a:xfrm>
            <a:off x="849720" y="4948516"/>
            <a:ext cx="1052076" cy="86061"/>
          </a:xfrm>
          <a:prstGeom prst="rect">
            <a:avLst/>
          </a:prstGeom>
        </p:spPr>
      </p:pic>
      <p:sp>
        <p:nvSpPr>
          <p:cNvPr id="5" name="TextBox 4">
            <a:extLst>
              <a:ext uri="{FF2B5EF4-FFF2-40B4-BE49-F238E27FC236}">
                <a16:creationId xmlns:a16="http://schemas.microsoft.com/office/drawing/2014/main" id="{A3FCC2B7-3AF3-BEB8-B642-1732FA0E4235}"/>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2431659178"/>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22" r:id="rId6"/>
    <p:sldLayoutId id="2147483824" r:id="rId7"/>
    <p:sldLayoutId id="2147483819"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pic>
        <p:nvPicPr>
          <p:cNvPr id="7" name="Picture 6">
            <a:extLst>
              <a:ext uri="{FF2B5EF4-FFF2-40B4-BE49-F238E27FC236}">
                <a16:creationId xmlns:a16="http://schemas.microsoft.com/office/drawing/2014/main" id="{02B3D6AF-C774-FF48-87E9-79B547A4F59C}"/>
              </a:ext>
            </a:extLst>
          </p:cNvPr>
          <p:cNvPicPr>
            <a:picLocks noChangeAspect="1"/>
          </p:cNvPicPr>
          <p:nvPr/>
        </p:nvPicPr>
        <p:blipFill rotWithShape="1">
          <a:blip r:embed="rId9"/>
          <a:srcRect l="16414" t="26009" r="16414" b="26009"/>
          <a:stretch/>
        </p:blipFill>
        <p:spPr>
          <a:xfrm>
            <a:off x="938572" y="4875265"/>
            <a:ext cx="552836" cy="222129"/>
          </a:xfrm>
          <a:prstGeom prst="rect">
            <a:avLst/>
          </a:prstGeom>
        </p:spPr>
      </p:pic>
      <p:sp>
        <p:nvSpPr>
          <p:cNvPr id="5" name="TextBox 4">
            <a:extLst>
              <a:ext uri="{FF2B5EF4-FFF2-40B4-BE49-F238E27FC236}">
                <a16:creationId xmlns:a16="http://schemas.microsoft.com/office/drawing/2014/main" id="{7D472B78-7D8D-33DE-DE21-30AFA2E8BDD5}"/>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632156302"/>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3"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hyperlink" Target="https://valeoai.github.io/blo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3B21-1287-F41E-7F24-16DED7FB4603}"/>
              </a:ext>
            </a:extLst>
          </p:cNvPr>
          <p:cNvSpPr>
            <a:spLocks noGrp="1"/>
          </p:cNvSpPr>
          <p:nvPr>
            <p:ph type="ctrTitle"/>
          </p:nvPr>
        </p:nvSpPr>
        <p:spPr/>
        <p:txBody>
          <a:bodyPr/>
          <a:lstStyle/>
          <a:p>
            <a:r>
              <a:rPr lang="en-US" dirty="0"/>
              <a:t>Radar image reconstruction with raw ADC data</a:t>
            </a:r>
          </a:p>
        </p:txBody>
      </p:sp>
      <p:sp>
        <p:nvSpPr>
          <p:cNvPr id="3" name="Subtitle 2">
            <a:extLst>
              <a:ext uri="{FF2B5EF4-FFF2-40B4-BE49-F238E27FC236}">
                <a16:creationId xmlns:a16="http://schemas.microsoft.com/office/drawing/2014/main" id="{DA67BA97-CE12-0541-E940-F1AF45075ADF}"/>
              </a:ext>
            </a:extLst>
          </p:cNvPr>
          <p:cNvSpPr>
            <a:spLocks noGrp="1"/>
          </p:cNvSpPr>
          <p:nvPr>
            <p:ph type="subTitle" idx="1"/>
          </p:nvPr>
        </p:nvSpPr>
        <p:spPr/>
        <p:txBody>
          <a:bodyPr/>
          <a:lstStyle/>
          <a:p>
            <a:r>
              <a:rPr lang="en-US" dirty="0" err="1"/>
              <a:t>TingYing</a:t>
            </a:r>
            <a:r>
              <a:rPr lang="en-US" dirty="0"/>
              <a:t> Chu – Report 05</a:t>
            </a:r>
          </a:p>
        </p:txBody>
      </p:sp>
    </p:spTree>
    <p:extLst>
      <p:ext uri="{BB962C8B-B14F-4D97-AF65-F5344CB8AC3E}">
        <p14:creationId xmlns:p14="http://schemas.microsoft.com/office/powerpoint/2010/main" val="89996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T-</a:t>
            </a:r>
            <a:r>
              <a:rPr lang="en-US" dirty="0" err="1"/>
              <a:t>FFTRadNet</a:t>
            </a:r>
            <a:endParaRPr lang="en-US" dirty="0"/>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10</a:t>
            </a:fld>
            <a:endParaRPr lang="en-US"/>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endParaRPr lang="en-US" dirty="0"/>
          </a:p>
        </p:txBody>
      </p:sp>
      <p:pic>
        <p:nvPicPr>
          <p:cNvPr id="9" name="Picture 8">
            <a:extLst>
              <a:ext uri="{FF2B5EF4-FFF2-40B4-BE49-F238E27FC236}">
                <a16:creationId xmlns:a16="http://schemas.microsoft.com/office/drawing/2014/main" id="{14CCCB61-889B-9C6F-373A-8FF7FDDBA836}"/>
              </a:ext>
            </a:extLst>
          </p:cNvPr>
          <p:cNvPicPr>
            <a:picLocks noChangeAspect="1"/>
          </p:cNvPicPr>
          <p:nvPr/>
        </p:nvPicPr>
        <p:blipFill>
          <a:blip r:embed="rId3"/>
          <a:stretch>
            <a:fillRect/>
          </a:stretch>
        </p:blipFill>
        <p:spPr>
          <a:xfrm>
            <a:off x="62099" y="576315"/>
            <a:ext cx="5901338" cy="3373559"/>
          </a:xfrm>
          <a:prstGeom prst="rect">
            <a:avLst/>
          </a:prstGeom>
        </p:spPr>
      </p:pic>
      <p:pic>
        <p:nvPicPr>
          <p:cNvPr id="11" name="Content Placeholder 10">
            <a:extLst>
              <a:ext uri="{FF2B5EF4-FFF2-40B4-BE49-F238E27FC236}">
                <a16:creationId xmlns:a16="http://schemas.microsoft.com/office/drawing/2014/main" id="{F3A35D29-8411-9A7B-6C02-9AE3EB0AB464}"/>
              </a:ext>
            </a:extLst>
          </p:cNvPr>
          <p:cNvPicPr>
            <a:picLocks noGrp="1" noChangeAspect="1"/>
          </p:cNvPicPr>
          <p:nvPr>
            <p:ph idx="1"/>
          </p:nvPr>
        </p:nvPicPr>
        <p:blipFill>
          <a:blip r:embed="rId4"/>
          <a:stretch>
            <a:fillRect/>
          </a:stretch>
        </p:blipFill>
        <p:spPr>
          <a:xfrm>
            <a:off x="3949593" y="3058631"/>
            <a:ext cx="5132308" cy="2004644"/>
          </a:xfrm>
        </p:spPr>
      </p:pic>
      <p:sp>
        <p:nvSpPr>
          <p:cNvPr id="12" name="Rectangle: Rounded Corners 11">
            <a:extLst>
              <a:ext uri="{FF2B5EF4-FFF2-40B4-BE49-F238E27FC236}">
                <a16:creationId xmlns:a16="http://schemas.microsoft.com/office/drawing/2014/main" id="{BCE4DC0C-8FE3-6D53-B388-702E4E26629D}"/>
              </a:ext>
            </a:extLst>
          </p:cNvPr>
          <p:cNvSpPr/>
          <p:nvPr/>
        </p:nvSpPr>
        <p:spPr>
          <a:xfrm>
            <a:off x="4572000" y="3336519"/>
            <a:ext cx="668511" cy="76840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3" name="Rectangle: Rounded Corners 12">
            <a:extLst>
              <a:ext uri="{FF2B5EF4-FFF2-40B4-BE49-F238E27FC236}">
                <a16:creationId xmlns:a16="http://schemas.microsoft.com/office/drawing/2014/main" id="{71235290-33E9-38DB-5AEA-D35E9048D150}"/>
              </a:ext>
            </a:extLst>
          </p:cNvPr>
          <p:cNvSpPr/>
          <p:nvPr/>
        </p:nvSpPr>
        <p:spPr>
          <a:xfrm>
            <a:off x="968188" y="561445"/>
            <a:ext cx="1037345" cy="92157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4" name="TextBox 13">
            <a:extLst>
              <a:ext uri="{FF2B5EF4-FFF2-40B4-BE49-F238E27FC236}">
                <a16:creationId xmlns:a16="http://schemas.microsoft.com/office/drawing/2014/main" id="{3D764287-8854-E54E-8B68-AD18FF520ED9}"/>
              </a:ext>
            </a:extLst>
          </p:cNvPr>
          <p:cNvSpPr txBox="1"/>
          <p:nvPr/>
        </p:nvSpPr>
        <p:spPr>
          <a:xfrm>
            <a:off x="5398259" y="2712642"/>
            <a:ext cx="3399970" cy="338554"/>
          </a:xfrm>
          <a:prstGeom prst="rect">
            <a:avLst/>
          </a:prstGeom>
          <a:noFill/>
        </p:spPr>
        <p:txBody>
          <a:bodyPr wrap="none" rtlCol="0">
            <a:spAutoFit/>
          </a:bodyPr>
          <a:lstStyle/>
          <a:p>
            <a:pPr algn="ctr"/>
            <a:r>
              <a:rPr lang="en-US" sz="1600" dirty="0"/>
              <a:t>To deal with the special MIMO setting </a:t>
            </a:r>
          </a:p>
        </p:txBody>
      </p:sp>
      <p:cxnSp>
        <p:nvCxnSpPr>
          <p:cNvPr id="16" name="Straight Arrow Connector 15">
            <a:extLst>
              <a:ext uri="{FF2B5EF4-FFF2-40B4-BE49-F238E27FC236}">
                <a16:creationId xmlns:a16="http://schemas.microsoft.com/office/drawing/2014/main" id="{44E42218-753E-4B25-E042-5688D9A4EC38}"/>
              </a:ext>
            </a:extLst>
          </p:cNvPr>
          <p:cNvCxnSpPr/>
          <p:nvPr/>
        </p:nvCxnSpPr>
        <p:spPr>
          <a:xfrm flipV="1">
            <a:off x="5240511" y="3058631"/>
            <a:ext cx="498275" cy="277888"/>
          </a:xfrm>
          <a:prstGeom prst="straightConnector1">
            <a:avLst/>
          </a:prstGeom>
          <a:ln w="31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5548E4FB-17E0-B461-04A7-6E53577DB57E}"/>
              </a:ext>
            </a:extLst>
          </p:cNvPr>
          <p:cNvPicPr>
            <a:picLocks noChangeAspect="1"/>
          </p:cNvPicPr>
          <p:nvPr/>
        </p:nvPicPr>
        <p:blipFill rotWithShape="1">
          <a:blip r:embed="rId5"/>
          <a:srcRect t="2968"/>
          <a:stretch/>
        </p:blipFill>
        <p:spPr>
          <a:xfrm>
            <a:off x="6350593" y="89750"/>
            <a:ext cx="2632776" cy="2622892"/>
          </a:xfrm>
          <a:prstGeom prst="rect">
            <a:avLst/>
          </a:prstGeom>
        </p:spPr>
      </p:pic>
    </p:spTree>
    <p:extLst>
      <p:ext uri="{BB962C8B-B14F-4D97-AF65-F5344CB8AC3E}">
        <p14:creationId xmlns:p14="http://schemas.microsoft.com/office/powerpoint/2010/main" val="111584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FFT-</a:t>
            </a:r>
            <a:r>
              <a:rPr lang="en-US" dirty="0" err="1"/>
              <a:t>RadNet</a:t>
            </a:r>
            <a:endParaRPr lang="en-US" dirty="0"/>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11</a:t>
            </a:fld>
            <a:endParaRPr lang="en-US"/>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r>
              <a:rPr lang="en-US" dirty="0"/>
              <a:t>model implementation</a:t>
            </a:r>
          </a:p>
        </p:txBody>
      </p:sp>
      <p:pic>
        <p:nvPicPr>
          <p:cNvPr id="8" name="Picture 7">
            <a:extLst>
              <a:ext uri="{FF2B5EF4-FFF2-40B4-BE49-F238E27FC236}">
                <a16:creationId xmlns:a16="http://schemas.microsoft.com/office/drawing/2014/main" id="{697E9CBF-6162-4997-EE5D-2796A68D9E90}"/>
              </a:ext>
            </a:extLst>
          </p:cNvPr>
          <p:cNvPicPr>
            <a:picLocks noChangeAspect="1"/>
          </p:cNvPicPr>
          <p:nvPr/>
        </p:nvPicPr>
        <p:blipFill rotWithShape="1">
          <a:blip r:embed="rId3"/>
          <a:srcRect l="4566" r="3816"/>
          <a:stretch/>
        </p:blipFill>
        <p:spPr>
          <a:xfrm>
            <a:off x="5252307" y="1194592"/>
            <a:ext cx="3855318" cy="1078758"/>
          </a:xfrm>
          <a:prstGeom prst="rect">
            <a:avLst/>
          </a:prstGeom>
        </p:spPr>
      </p:pic>
      <p:sp>
        <p:nvSpPr>
          <p:cNvPr id="9" name="TextBox 8">
            <a:extLst>
              <a:ext uri="{FF2B5EF4-FFF2-40B4-BE49-F238E27FC236}">
                <a16:creationId xmlns:a16="http://schemas.microsoft.com/office/drawing/2014/main" id="{5037CA35-11E3-DE63-7939-E094A3B7A11C}"/>
              </a:ext>
            </a:extLst>
          </p:cNvPr>
          <p:cNvSpPr txBox="1"/>
          <p:nvPr/>
        </p:nvSpPr>
        <p:spPr>
          <a:xfrm>
            <a:off x="5128053" y="931866"/>
            <a:ext cx="1290739" cy="338554"/>
          </a:xfrm>
          <a:prstGeom prst="rect">
            <a:avLst/>
          </a:prstGeom>
          <a:noFill/>
        </p:spPr>
        <p:txBody>
          <a:bodyPr wrap="none" rtlCol="0">
            <a:spAutoFit/>
          </a:bodyPr>
          <a:lstStyle/>
          <a:p>
            <a:pPr algn="ctr"/>
            <a:r>
              <a:rPr lang="en-US" sz="1600" dirty="0"/>
              <a:t>Loss function</a:t>
            </a:r>
          </a:p>
        </p:txBody>
      </p:sp>
      <p:pic>
        <p:nvPicPr>
          <p:cNvPr id="10" name="Content Placeholder 10">
            <a:extLst>
              <a:ext uri="{FF2B5EF4-FFF2-40B4-BE49-F238E27FC236}">
                <a16:creationId xmlns:a16="http://schemas.microsoft.com/office/drawing/2014/main" id="{7F61E3AE-0834-98D3-2815-0C98D22127F8}"/>
              </a:ext>
            </a:extLst>
          </p:cNvPr>
          <p:cNvPicPr>
            <a:picLocks noChangeAspect="1"/>
          </p:cNvPicPr>
          <p:nvPr/>
        </p:nvPicPr>
        <p:blipFill>
          <a:blip r:embed="rId4"/>
          <a:stretch>
            <a:fillRect/>
          </a:stretch>
        </p:blipFill>
        <p:spPr>
          <a:xfrm>
            <a:off x="4411211" y="2888513"/>
            <a:ext cx="4718716" cy="1843098"/>
          </a:xfrm>
          <a:prstGeom prst="rect">
            <a:avLst/>
          </a:prstGeom>
        </p:spPr>
      </p:pic>
      <p:sp>
        <p:nvSpPr>
          <p:cNvPr id="3" name="Content Placeholder 2">
            <a:extLst>
              <a:ext uri="{FF2B5EF4-FFF2-40B4-BE49-F238E27FC236}">
                <a16:creationId xmlns:a16="http://schemas.microsoft.com/office/drawing/2014/main" id="{956F198B-11AA-43BA-6AC2-FC43B4DF7951}"/>
              </a:ext>
            </a:extLst>
          </p:cNvPr>
          <p:cNvSpPr>
            <a:spLocks noGrp="1"/>
          </p:cNvSpPr>
          <p:nvPr>
            <p:ph idx="1"/>
          </p:nvPr>
        </p:nvSpPr>
        <p:spPr>
          <a:xfrm>
            <a:off x="36375" y="931866"/>
            <a:ext cx="4671566" cy="4162186"/>
          </a:xfrm>
        </p:spPr>
        <p:txBody>
          <a:bodyPr>
            <a:noAutofit/>
          </a:bodyPr>
          <a:lstStyle/>
          <a:p>
            <a:r>
              <a:rPr lang="en-US" sz="1700" dirty="0"/>
              <a:t>Dataset</a:t>
            </a:r>
          </a:p>
          <a:p>
            <a:pPr lvl="1"/>
            <a:r>
              <a:rPr lang="en-US" sz="1700" dirty="0"/>
              <a:t>Original dataset: </a:t>
            </a:r>
            <a:r>
              <a:rPr lang="en-US" sz="1700" dirty="0" err="1"/>
              <a:t>RADIal</a:t>
            </a:r>
            <a:r>
              <a:rPr lang="en-US" sz="1700" dirty="0"/>
              <a:t> dataset (currently not available)</a:t>
            </a:r>
          </a:p>
          <a:p>
            <a:pPr lvl="1"/>
            <a:r>
              <a:rPr lang="en-US" sz="1700" dirty="0"/>
              <a:t>Implementation dataset: Using our MATLAB code (MATLAB-RADAR-AUTOMOTIVE) to simulate the input data</a:t>
            </a:r>
          </a:p>
          <a:p>
            <a:r>
              <a:rPr lang="en-US" sz="1700" dirty="0"/>
              <a:t>Model:</a:t>
            </a:r>
          </a:p>
          <a:p>
            <a:pPr lvl="1"/>
            <a:r>
              <a:rPr lang="en-US" sz="1700" dirty="0"/>
              <a:t>Input data: RD cube</a:t>
            </a:r>
          </a:p>
          <a:p>
            <a:pPr lvl="1"/>
            <a:r>
              <a:rPr lang="en-US" sz="1700" dirty="0"/>
              <a:t>Output data</a:t>
            </a:r>
          </a:p>
          <a:p>
            <a:pPr lvl="2"/>
            <a:r>
              <a:rPr lang="en-US" sz="1700" dirty="0"/>
              <a:t>Binary classification: each “pixel” (RA map) as occupied or not by a vehicle </a:t>
            </a:r>
          </a:p>
          <a:p>
            <a:pPr lvl="2"/>
            <a:r>
              <a:rPr lang="en-US" sz="1700" dirty="0"/>
              <a:t>Regression: finely predicts the range and azimuth values corresponding to the detected object.</a:t>
            </a:r>
          </a:p>
        </p:txBody>
      </p:sp>
    </p:spTree>
    <p:extLst>
      <p:ext uri="{BB962C8B-B14F-4D97-AF65-F5344CB8AC3E}">
        <p14:creationId xmlns:p14="http://schemas.microsoft.com/office/powerpoint/2010/main" val="292111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T-</a:t>
            </a:r>
            <a:r>
              <a:rPr lang="en-US" dirty="0" err="1"/>
              <a:t>FFTRadNet</a:t>
            </a:r>
            <a:endParaRPr lang="en-US" dirty="0"/>
          </a:p>
        </p:txBody>
      </p:sp>
      <p:sp>
        <p:nvSpPr>
          <p:cNvPr id="3" name="Content Placeholder 2">
            <a:extLst>
              <a:ext uri="{FF2B5EF4-FFF2-40B4-BE49-F238E27FC236}">
                <a16:creationId xmlns:a16="http://schemas.microsoft.com/office/drawing/2014/main" id="{956F198B-11AA-43BA-6AC2-FC43B4DF7951}"/>
              </a:ext>
            </a:extLst>
          </p:cNvPr>
          <p:cNvSpPr>
            <a:spLocks noGrp="1"/>
          </p:cNvSpPr>
          <p:nvPr>
            <p:ph idx="1"/>
          </p:nvPr>
        </p:nvSpPr>
        <p:spPr>
          <a:xfrm>
            <a:off x="160630" y="1181951"/>
            <a:ext cx="8279036" cy="3712046"/>
          </a:xfrm>
        </p:spPr>
        <p:txBody>
          <a:bodyPr>
            <a:noAutofit/>
          </a:bodyPr>
          <a:lstStyle/>
          <a:p>
            <a:r>
              <a:rPr lang="en-US" sz="1500" dirty="0"/>
              <a:t>T-</a:t>
            </a:r>
            <a:r>
              <a:rPr lang="en-US" sz="1500" dirty="0" err="1"/>
              <a:t>FFTRadNet</a:t>
            </a:r>
            <a:endParaRPr lang="en-US" sz="1500" dirty="0"/>
          </a:p>
          <a:p>
            <a:pPr lvl="1"/>
            <a:r>
              <a:rPr lang="en-US" sz="1500" dirty="0" err="1"/>
              <a:t>RadIal</a:t>
            </a:r>
            <a:r>
              <a:rPr lang="en-US" sz="1500" dirty="0"/>
              <a:t>: use raw ADC, RD matrices</a:t>
            </a:r>
          </a:p>
          <a:p>
            <a:pPr lvl="1"/>
            <a:r>
              <a:rPr lang="en-US" sz="1500" dirty="0" err="1"/>
              <a:t>RADDet</a:t>
            </a:r>
            <a:r>
              <a:rPr lang="en-US" sz="1500" dirty="0"/>
              <a:t>: use raw ADC, RD matrices. RAD cube (processed raw ADC to get RD and RAD )</a:t>
            </a:r>
          </a:p>
          <a:p>
            <a:pPr lvl="1"/>
            <a:r>
              <a:rPr lang="en-US" sz="1500" dirty="0">
                <a:highlight>
                  <a:srgbClr val="FFFF00"/>
                </a:highlight>
              </a:rPr>
              <a:t>Advantage: pre-trained model available</a:t>
            </a:r>
          </a:p>
          <a:p>
            <a:r>
              <a:rPr lang="en-US" sz="1500" dirty="0" err="1"/>
              <a:t>RADDet</a:t>
            </a:r>
            <a:r>
              <a:rPr lang="en-US" sz="1500" dirty="0"/>
              <a:t> Dataset (Low definition)</a:t>
            </a:r>
          </a:p>
          <a:p>
            <a:pPr lvl="1"/>
            <a:r>
              <a:rPr lang="en-US" sz="1500" dirty="0">
                <a:latin typeface="+mn-lt"/>
              </a:rPr>
              <a:t>The sensor is composed of 2 Tx and 4 Rx, where the transmitters produce 64 chirps each sampled 256 times producing inputs of shape (256,64,Tx ·Rx) where a virtual array has been formed</a:t>
            </a:r>
          </a:p>
          <a:p>
            <a:pPr lvl="1"/>
            <a:r>
              <a:rPr lang="en-US" sz="1500" dirty="0">
                <a:latin typeface="+mn-lt"/>
              </a:rPr>
              <a:t>Available data: RAD cube </a:t>
            </a:r>
          </a:p>
          <a:p>
            <a:r>
              <a:rPr lang="en-US" sz="1500" dirty="0" err="1">
                <a:latin typeface="+mn-lt"/>
              </a:rPr>
              <a:t>RadIal</a:t>
            </a:r>
            <a:r>
              <a:rPr lang="en-US" sz="1500" dirty="0">
                <a:latin typeface="+mn-lt"/>
              </a:rPr>
              <a:t> dataset</a:t>
            </a:r>
          </a:p>
          <a:p>
            <a:pPr lvl="1"/>
            <a:r>
              <a:rPr lang="en-US" sz="1500" dirty="0">
                <a:latin typeface="+mn-lt"/>
              </a:rPr>
              <a:t>The HD radar sensor is composed of 12 transmitters (Tx) and 16 receivers (Rx), in which each Tx produces 256 chirps, each sampled with 512 points. The inputs to the model are either ADC, or RD matrices in which the complex components of the I/Q data are appended as additional channels for the </a:t>
            </a:r>
            <a:r>
              <a:rPr lang="en-US" sz="1500" dirty="0" err="1">
                <a:latin typeface="+mn-lt"/>
              </a:rPr>
              <a:t>Swin</a:t>
            </a:r>
            <a:r>
              <a:rPr lang="en-US" sz="1500" dirty="0">
                <a:latin typeface="+mn-lt"/>
              </a:rPr>
              <a:t> Transformer, producing inputs of shape (512,256,2Rx)</a:t>
            </a:r>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12</a:t>
            </a:fld>
            <a:endParaRPr lang="en-US"/>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31228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FFT-</a:t>
            </a:r>
            <a:r>
              <a:rPr lang="en-US" dirty="0" err="1"/>
              <a:t>RadNet</a:t>
            </a:r>
            <a:endParaRPr lang="en-US" dirty="0"/>
          </a:p>
        </p:txBody>
      </p:sp>
      <p:sp>
        <p:nvSpPr>
          <p:cNvPr id="3" name="Content Placeholder 2">
            <a:extLst>
              <a:ext uri="{FF2B5EF4-FFF2-40B4-BE49-F238E27FC236}">
                <a16:creationId xmlns:a16="http://schemas.microsoft.com/office/drawing/2014/main" id="{956F198B-11AA-43BA-6AC2-FC43B4DF7951}"/>
              </a:ext>
            </a:extLst>
          </p:cNvPr>
          <p:cNvSpPr>
            <a:spLocks noGrp="1"/>
          </p:cNvSpPr>
          <p:nvPr>
            <p:ph idx="1"/>
          </p:nvPr>
        </p:nvSpPr>
        <p:spPr>
          <a:xfrm>
            <a:off x="0" y="945646"/>
            <a:ext cx="2706138" cy="3991759"/>
          </a:xfrm>
        </p:spPr>
        <p:txBody>
          <a:bodyPr>
            <a:noAutofit/>
          </a:bodyPr>
          <a:lstStyle/>
          <a:p>
            <a:r>
              <a:rPr lang="en-US" sz="1400" dirty="0"/>
              <a:t>Training </a:t>
            </a:r>
            <a:r>
              <a:rPr lang="en-US" sz="1200" dirty="0"/>
              <a:t>(Pre-trained model not available)</a:t>
            </a:r>
          </a:p>
          <a:p>
            <a:pPr lvl="1"/>
            <a:r>
              <a:rPr lang="en-US" sz="1400" dirty="0"/>
              <a:t>Epoch:100, batch size:4, train: 350 samples</a:t>
            </a:r>
          </a:p>
          <a:p>
            <a:r>
              <a:rPr lang="en-US" sz="1400" dirty="0"/>
              <a:t>Adjustment</a:t>
            </a:r>
          </a:p>
          <a:p>
            <a:pPr lvl="1"/>
            <a:r>
              <a:rPr lang="en-US" sz="1400" dirty="0"/>
              <a:t>Increase dataset: 100 -&gt; 500 samples</a:t>
            </a:r>
          </a:p>
          <a:p>
            <a:pPr lvl="1"/>
            <a:r>
              <a:rPr lang="en-US" sz="1400" dirty="0"/>
              <a:t>Changing number of targets</a:t>
            </a:r>
          </a:p>
          <a:p>
            <a:pPr lvl="1"/>
            <a:r>
              <a:rPr lang="en-US" sz="1400" dirty="0"/>
              <a:t>Changing expand target (pixel) size</a:t>
            </a:r>
          </a:p>
          <a:p>
            <a:r>
              <a:rPr lang="en-US" sz="1400" dirty="0"/>
              <a:t>Prediction</a:t>
            </a:r>
          </a:p>
          <a:p>
            <a:pPr lvl="1"/>
            <a:r>
              <a:rPr lang="en-US" sz="1400" dirty="0"/>
              <a:t>No targets being predicted</a:t>
            </a:r>
          </a:p>
          <a:p>
            <a:pPr lvl="1"/>
            <a:r>
              <a:rPr lang="en-US" sz="1400" dirty="0"/>
              <a:t>Total loss: 2559 (classification+ regression loss)</a:t>
            </a:r>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2</a:t>
            </a:fld>
            <a:endParaRPr lang="en-US" dirty="0"/>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r>
              <a:rPr lang="en-US" dirty="0"/>
              <a:t>Previous MIMO setting</a:t>
            </a:r>
          </a:p>
        </p:txBody>
      </p:sp>
      <p:pic>
        <p:nvPicPr>
          <p:cNvPr id="7" name="Picture 6" descr="A graph of a blue rectangular object&#10;&#10;Description automatically generated with medium confidence">
            <a:extLst>
              <a:ext uri="{FF2B5EF4-FFF2-40B4-BE49-F238E27FC236}">
                <a16:creationId xmlns:a16="http://schemas.microsoft.com/office/drawing/2014/main" id="{4B99366A-820B-C899-C5E3-464519C2EFF8}"/>
              </a:ext>
            </a:extLst>
          </p:cNvPr>
          <p:cNvPicPr>
            <a:picLocks noChangeAspect="1"/>
          </p:cNvPicPr>
          <p:nvPr/>
        </p:nvPicPr>
        <p:blipFill rotWithShape="1">
          <a:blip r:embed="rId3"/>
          <a:srcRect l="24534" t="10039" r="26938" b="5622"/>
          <a:stretch/>
        </p:blipFill>
        <p:spPr>
          <a:xfrm>
            <a:off x="2824584" y="1326562"/>
            <a:ext cx="1618572" cy="2812902"/>
          </a:xfrm>
          <a:prstGeom prst="rect">
            <a:avLst/>
          </a:prstGeom>
        </p:spPr>
      </p:pic>
      <p:sp>
        <p:nvSpPr>
          <p:cNvPr id="12" name="TextBox 11">
            <a:extLst>
              <a:ext uri="{FF2B5EF4-FFF2-40B4-BE49-F238E27FC236}">
                <a16:creationId xmlns:a16="http://schemas.microsoft.com/office/drawing/2014/main" id="{6805BB22-E6B1-F2B8-F0CB-18A64B200049}"/>
              </a:ext>
            </a:extLst>
          </p:cNvPr>
          <p:cNvSpPr txBox="1"/>
          <p:nvPr/>
        </p:nvSpPr>
        <p:spPr>
          <a:xfrm>
            <a:off x="2761569" y="945647"/>
            <a:ext cx="1810431" cy="338554"/>
          </a:xfrm>
          <a:prstGeom prst="rect">
            <a:avLst/>
          </a:prstGeom>
          <a:noFill/>
        </p:spPr>
        <p:txBody>
          <a:bodyPr wrap="none" rtlCol="0">
            <a:spAutoFit/>
          </a:bodyPr>
          <a:lstStyle/>
          <a:p>
            <a:pPr algn="ctr"/>
            <a:r>
              <a:rPr lang="en-US" sz="1600" dirty="0"/>
              <a:t>Input: RD spectrum</a:t>
            </a:r>
          </a:p>
        </p:txBody>
      </p:sp>
      <p:pic>
        <p:nvPicPr>
          <p:cNvPr id="17" name="Picture 16" descr="A close-up of a graph&#10;&#10;Description automatically generated">
            <a:extLst>
              <a:ext uri="{FF2B5EF4-FFF2-40B4-BE49-F238E27FC236}">
                <a16:creationId xmlns:a16="http://schemas.microsoft.com/office/drawing/2014/main" id="{EE5F85EA-99D9-D3FE-72BC-9CD9BC1EF0D4}"/>
              </a:ext>
            </a:extLst>
          </p:cNvPr>
          <p:cNvPicPr>
            <a:picLocks noChangeAspect="1"/>
          </p:cNvPicPr>
          <p:nvPr/>
        </p:nvPicPr>
        <p:blipFill rotWithShape="1">
          <a:blip r:embed="rId4"/>
          <a:srcRect l="9455" t="10849" r="9286" b="8197"/>
          <a:stretch/>
        </p:blipFill>
        <p:spPr>
          <a:xfrm>
            <a:off x="4717218" y="2414905"/>
            <a:ext cx="4213259" cy="2098652"/>
          </a:xfrm>
          <a:prstGeom prst="rect">
            <a:avLst/>
          </a:prstGeom>
        </p:spPr>
      </p:pic>
      <p:pic>
        <p:nvPicPr>
          <p:cNvPr id="19" name="Picture 18" descr="A close-up of a graph&#10;&#10;Description automatically generated">
            <a:extLst>
              <a:ext uri="{FF2B5EF4-FFF2-40B4-BE49-F238E27FC236}">
                <a16:creationId xmlns:a16="http://schemas.microsoft.com/office/drawing/2014/main" id="{DAB0F96A-BDA1-3889-6F38-809D31F98DB4}"/>
              </a:ext>
            </a:extLst>
          </p:cNvPr>
          <p:cNvPicPr>
            <a:picLocks noChangeAspect="1"/>
          </p:cNvPicPr>
          <p:nvPr/>
        </p:nvPicPr>
        <p:blipFill rotWithShape="1">
          <a:blip r:embed="rId5"/>
          <a:srcRect l="9244" t="10893" r="9664" b="8155"/>
          <a:stretch/>
        </p:blipFill>
        <p:spPr>
          <a:xfrm>
            <a:off x="4731801" y="236953"/>
            <a:ext cx="4184094" cy="2088445"/>
          </a:xfrm>
          <a:prstGeom prst="rect">
            <a:avLst/>
          </a:prstGeom>
        </p:spPr>
      </p:pic>
      <p:sp>
        <p:nvSpPr>
          <p:cNvPr id="20" name="TextBox 19">
            <a:extLst>
              <a:ext uri="{FF2B5EF4-FFF2-40B4-BE49-F238E27FC236}">
                <a16:creationId xmlns:a16="http://schemas.microsoft.com/office/drawing/2014/main" id="{7F8E495A-4D75-B1BC-EA95-3C470D24D789}"/>
              </a:ext>
            </a:extLst>
          </p:cNvPr>
          <p:cNvSpPr txBox="1"/>
          <p:nvPr/>
        </p:nvSpPr>
        <p:spPr>
          <a:xfrm>
            <a:off x="4694167" y="2202288"/>
            <a:ext cx="1136851" cy="338554"/>
          </a:xfrm>
          <a:prstGeom prst="rect">
            <a:avLst/>
          </a:prstGeom>
          <a:noFill/>
        </p:spPr>
        <p:txBody>
          <a:bodyPr wrap="none" rtlCol="0">
            <a:spAutoFit/>
          </a:bodyPr>
          <a:lstStyle/>
          <a:p>
            <a:pPr algn="ctr"/>
            <a:r>
              <a:rPr lang="en-US" sz="1600" dirty="0"/>
              <a:t>Epoch = 90</a:t>
            </a:r>
          </a:p>
        </p:txBody>
      </p:sp>
      <p:sp>
        <p:nvSpPr>
          <p:cNvPr id="21" name="TextBox 20">
            <a:extLst>
              <a:ext uri="{FF2B5EF4-FFF2-40B4-BE49-F238E27FC236}">
                <a16:creationId xmlns:a16="http://schemas.microsoft.com/office/drawing/2014/main" id="{F91B7268-72DD-76C8-E0CE-73F3D91827F2}"/>
              </a:ext>
            </a:extLst>
          </p:cNvPr>
          <p:cNvSpPr txBox="1"/>
          <p:nvPr/>
        </p:nvSpPr>
        <p:spPr>
          <a:xfrm>
            <a:off x="4694166" y="33171"/>
            <a:ext cx="1136851" cy="338554"/>
          </a:xfrm>
          <a:prstGeom prst="rect">
            <a:avLst/>
          </a:prstGeom>
          <a:noFill/>
        </p:spPr>
        <p:txBody>
          <a:bodyPr wrap="none" rtlCol="0">
            <a:spAutoFit/>
          </a:bodyPr>
          <a:lstStyle/>
          <a:p>
            <a:pPr algn="ctr"/>
            <a:r>
              <a:rPr lang="en-US" sz="1600" dirty="0"/>
              <a:t>Epoch = 10</a:t>
            </a:r>
          </a:p>
        </p:txBody>
      </p:sp>
      <p:sp>
        <p:nvSpPr>
          <p:cNvPr id="13" name="TextBox 12">
            <a:extLst>
              <a:ext uri="{FF2B5EF4-FFF2-40B4-BE49-F238E27FC236}">
                <a16:creationId xmlns:a16="http://schemas.microsoft.com/office/drawing/2014/main" id="{0F2BCF23-8B7E-ECE9-0184-8813736510BF}"/>
              </a:ext>
            </a:extLst>
          </p:cNvPr>
          <p:cNvSpPr txBox="1"/>
          <p:nvPr/>
        </p:nvSpPr>
        <p:spPr>
          <a:xfrm>
            <a:off x="4156417" y="4224343"/>
            <a:ext cx="2227213" cy="584775"/>
          </a:xfrm>
          <a:prstGeom prst="rect">
            <a:avLst/>
          </a:prstGeom>
          <a:noFill/>
        </p:spPr>
        <p:txBody>
          <a:bodyPr wrap="none" rtlCol="0">
            <a:spAutoFit/>
          </a:bodyPr>
          <a:lstStyle/>
          <a:p>
            <a:pPr algn="ctr"/>
            <a:r>
              <a:rPr lang="en-US" sz="1600" dirty="0"/>
              <a:t>Detection head Output: </a:t>
            </a:r>
          </a:p>
          <a:p>
            <a:pPr algn="ctr"/>
            <a:r>
              <a:rPr lang="en-US" sz="1600" dirty="0" err="1"/>
              <a:t>softmax</a:t>
            </a:r>
            <a:r>
              <a:rPr lang="en-US" sz="1600" dirty="0"/>
              <a:t> (prob.)</a:t>
            </a:r>
          </a:p>
        </p:txBody>
      </p:sp>
      <p:sp>
        <p:nvSpPr>
          <p:cNvPr id="14" name="TextBox 13">
            <a:extLst>
              <a:ext uri="{FF2B5EF4-FFF2-40B4-BE49-F238E27FC236}">
                <a16:creationId xmlns:a16="http://schemas.microsoft.com/office/drawing/2014/main" id="{B63898F7-1EE6-989D-92E0-5698D828FB3B}"/>
              </a:ext>
            </a:extLst>
          </p:cNvPr>
          <p:cNvSpPr txBox="1"/>
          <p:nvPr/>
        </p:nvSpPr>
        <p:spPr>
          <a:xfrm>
            <a:off x="7055827" y="4322784"/>
            <a:ext cx="1319272" cy="338554"/>
          </a:xfrm>
          <a:prstGeom prst="rect">
            <a:avLst/>
          </a:prstGeom>
          <a:noFill/>
        </p:spPr>
        <p:txBody>
          <a:bodyPr wrap="none" rtlCol="0">
            <a:spAutoFit/>
          </a:bodyPr>
          <a:lstStyle/>
          <a:p>
            <a:pPr algn="ctr"/>
            <a:r>
              <a:rPr lang="en-US" sz="1600" dirty="0"/>
              <a:t>Ground truth</a:t>
            </a:r>
          </a:p>
        </p:txBody>
      </p:sp>
      <p:sp>
        <p:nvSpPr>
          <p:cNvPr id="23" name="TextBox 22">
            <a:extLst>
              <a:ext uri="{FF2B5EF4-FFF2-40B4-BE49-F238E27FC236}">
                <a16:creationId xmlns:a16="http://schemas.microsoft.com/office/drawing/2014/main" id="{5FED0FC0-C97F-01B0-AE08-F28DA4C2C6D1}"/>
              </a:ext>
            </a:extLst>
          </p:cNvPr>
          <p:cNvSpPr txBox="1"/>
          <p:nvPr/>
        </p:nvSpPr>
        <p:spPr>
          <a:xfrm>
            <a:off x="4269147" y="4786275"/>
            <a:ext cx="2450581" cy="276999"/>
          </a:xfrm>
          <a:prstGeom prst="rect">
            <a:avLst/>
          </a:prstGeom>
          <a:noFill/>
        </p:spPr>
        <p:txBody>
          <a:bodyPr wrap="square">
            <a:spAutoFit/>
          </a:bodyPr>
          <a:lstStyle/>
          <a:p>
            <a:pPr lvl="1"/>
            <a:r>
              <a:rPr lang="en-US" sz="1200" dirty="0"/>
              <a:t>Label =1 if Probability &gt; 0.5</a:t>
            </a:r>
          </a:p>
        </p:txBody>
      </p:sp>
      <p:sp>
        <p:nvSpPr>
          <p:cNvPr id="24" name="TextBox 23">
            <a:extLst>
              <a:ext uri="{FF2B5EF4-FFF2-40B4-BE49-F238E27FC236}">
                <a16:creationId xmlns:a16="http://schemas.microsoft.com/office/drawing/2014/main" id="{22187C8D-6EC5-CEE1-453E-818836319F83}"/>
              </a:ext>
            </a:extLst>
          </p:cNvPr>
          <p:cNvSpPr txBox="1"/>
          <p:nvPr/>
        </p:nvSpPr>
        <p:spPr>
          <a:xfrm>
            <a:off x="5417244" y="3983680"/>
            <a:ext cx="533517" cy="276999"/>
          </a:xfrm>
          <a:prstGeom prst="rect">
            <a:avLst/>
          </a:prstGeom>
          <a:noFill/>
        </p:spPr>
        <p:txBody>
          <a:bodyPr wrap="square">
            <a:spAutoFit/>
          </a:bodyPr>
          <a:lstStyle/>
          <a:p>
            <a:r>
              <a:rPr lang="en-US" sz="1200" dirty="0"/>
              <a:t>angle</a:t>
            </a:r>
          </a:p>
        </p:txBody>
      </p:sp>
      <p:sp>
        <p:nvSpPr>
          <p:cNvPr id="25" name="TextBox 24">
            <a:extLst>
              <a:ext uri="{FF2B5EF4-FFF2-40B4-BE49-F238E27FC236}">
                <a16:creationId xmlns:a16="http://schemas.microsoft.com/office/drawing/2014/main" id="{74757A5F-BC12-E7A2-9A28-2530163FDA04}"/>
              </a:ext>
            </a:extLst>
          </p:cNvPr>
          <p:cNvSpPr txBox="1"/>
          <p:nvPr/>
        </p:nvSpPr>
        <p:spPr>
          <a:xfrm rot="16200000">
            <a:off x="4270143" y="3325731"/>
            <a:ext cx="534447" cy="276999"/>
          </a:xfrm>
          <a:prstGeom prst="rect">
            <a:avLst/>
          </a:prstGeom>
          <a:noFill/>
        </p:spPr>
        <p:txBody>
          <a:bodyPr wrap="square">
            <a:spAutoFit/>
          </a:bodyPr>
          <a:lstStyle/>
          <a:p>
            <a:r>
              <a:rPr lang="en-US" sz="1200" dirty="0"/>
              <a:t>range</a:t>
            </a:r>
          </a:p>
        </p:txBody>
      </p:sp>
      <p:sp>
        <p:nvSpPr>
          <p:cNvPr id="26" name="TextBox 25">
            <a:extLst>
              <a:ext uri="{FF2B5EF4-FFF2-40B4-BE49-F238E27FC236}">
                <a16:creationId xmlns:a16="http://schemas.microsoft.com/office/drawing/2014/main" id="{7C78E91D-4268-0FD6-1B41-D11E867A4E77}"/>
              </a:ext>
            </a:extLst>
          </p:cNvPr>
          <p:cNvSpPr txBox="1"/>
          <p:nvPr/>
        </p:nvSpPr>
        <p:spPr>
          <a:xfrm>
            <a:off x="5475151" y="1716075"/>
            <a:ext cx="533517" cy="276999"/>
          </a:xfrm>
          <a:prstGeom prst="rect">
            <a:avLst/>
          </a:prstGeom>
          <a:noFill/>
        </p:spPr>
        <p:txBody>
          <a:bodyPr wrap="square">
            <a:spAutoFit/>
          </a:bodyPr>
          <a:lstStyle/>
          <a:p>
            <a:r>
              <a:rPr lang="en-US" sz="1200" dirty="0"/>
              <a:t>angle</a:t>
            </a:r>
          </a:p>
        </p:txBody>
      </p:sp>
      <p:sp>
        <p:nvSpPr>
          <p:cNvPr id="27" name="TextBox 26">
            <a:extLst>
              <a:ext uri="{FF2B5EF4-FFF2-40B4-BE49-F238E27FC236}">
                <a16:creationId xmlns:a16="http://schemas.microsoft.com/office/drawing/2014/main" id="{8EC72D0E-C0D0-A933-8E40-6BF33384914F}"/>
              </a:ext>
            </a:extLst>
          </p:cNvPr>
          <p:cNvSpPr txBox="1"/>
          <p:nvPr/>
        </p:nvSpPr>
        <p:spPr>
          <a:xfrm rot="16200000">
            <a:off x="4328050" y="1058126"/>
            <a:ext cx="534447" cy="276999"/>
          </a:xfrm>
          <a:prstGeom prst="rect">
            <a:avLst/>
          </a:prstGeom>
          <a:noFill/>
        </p:spPr>
        <p:txBody>
          <a:bodyPr wrap="square">
            <a:spAutoFit/>
          </a:bodyPr>
          <a:lstStyle/>
          <a:p>
            <a:r>
              <a:rPr lang="en-US" sz="1200" dirty="0"/>
              <a:t>range</a:t>
            </a:r>
          </a:p>
        </p:txBody>
      </p:sp>
      <p:sp>
        <p:nvSpPr>
          <p:cNvPr id="28" name="TextBox 27">
            <a:extLst>
              <a:ext uri="{FF2B5EF4-FFF2-40B4-BE49-F238E27FC236}">
                <a16:creationId xmlns:a16="http://schemas.microsoft.com/office/drawing/2014/main" id="{D9F22B89-5755-0B56-4885-2AD15C2D147C}"/>
              </a:ext>
            </a:extLst>
          </p:cNvPr>
          <p:cNvSpPr txBox="1"/>
          <p:nvPr/>
        </p:nvSpPr>
        <p:spPr>
          <a:xfrm>
            <a:off x="7682782" y="3956278"/>
            <a:ext cx="533517" cy="276999"/>
          </a:xfrm>
          <a:prstGeom prst="rect">
            <a:avLst/>
          </a:prstGeom>
          <a:noFill/>
        </p:spPr>
        <p:txBody>
          <a:bodyPr wrap="square">
            <a:spAutoFit/>
          </a:bodyPr>
          <a:lstStyle/>
          <a:p>
            <a:r>
              <a:rPr lang="en-US" sz="1200" dirty="0"/>
              <a:t>angle</a:t>
            </a:r>
          </a:p>
        </p:txBody>
      </p:sp>
      <p:sp>
        <p:nvSpPr>
          <p:cNvPr id="29" name="TextBox 28">
            <a:extLst>
              <a:ext uri="{FF2B5EF4-FFF2-40B4-BE49-F238E27FC236}">
                <a16:creationId xmlns:a16="http://schemas.microsoft.com/office/drawing/2014/main" id="{51AD3FEB-39A0-57B5-1D67-72C725C76F3D}"/>
              </a:ext>
            </a:extLst>
          </p:cNvPr>
          <p:cNvSpPr txBox="1"/>
          <p:nvPr/>
        </p:nvSpPr>
        <p:spPr>
          <a:xfrm rot="16200000">
            <a:off x="6535681" y="3298329"/>
            <a:ext cx="534447" cy="276999"/>
          </a:xfrm>
          <a:prstGeom prst="rect">
            <a:avLst/>
          </a:prstGeom>
          <a:noFill/>
        </p:spPr>
        <p:txBody>
          <a:bodyPr wrap="square">
            <a:spAutoFit/>
          </a:bodyPr>
          <a:lstStyle/>
          <a:p>
            <a:r>
              <a:rPr lang="en-US" sz="1200" dirty="0"/>
              <a:t>range</a:t>
            </a:r>
          </a:p>
        </p:txBody>
      </p:sp>
      <p:sp>
        <p:nvSpPr>
          <p:cNvPr id="30" name="TextBox 29">
            <a:extLst>
              <a:ext uri="{FF2B5EF4-FFF2-40B4-BE49-F238E27FC236}">
                <a16:creationId xmlns:a16="http://schemas.microsoft.com/office/drawing/2014/main" id="{848BA884-FE7C-04DA-7669-A8011D749601}"/>
              </a:ext>
            </a:extLst>
          </p:cNvPr>
          <p:cNvSpPr txBox="1"/>
          <p:nvPr/>
        </p:nvSpPr>
        <p:spPr>
          <a:xfrm>
            <a:off x="7706602" y="1709918"/>
            <a:ext cx="533517" cy="276999"/>
          </a:xfrm>
          <a:prstGeom prst="rect">
            <a:avLst/>
          </a:prstGeom>
          <a:noFill/>
        </p:spPr>
        <p:txBody>
          <a:bodyPr wrap="square">
            <a:spAutoFit/>
          </a:bodyPr>
          <a:lstStyle/>
          <a:p>
            <a:r>
              <a:rPr lang="en-US" sz="1200" dirty="0"/>
              <a:t>angle</a:t>
            </a:r>
          </a:p>
        </p:txBody>
      </p:sp>
      <p:sp>
        <p:nvSpPr>
          <p:cNvPr id="31" name="TextBox 30">
            <a:extLst>
              <a:ext uri="{FF2B5EF4-FFF2-40B4-BE49-F238E27FC236}">
                <a16:creationId xmlns:a16="http://schemas.microsoft.com/office/drawing/2014/main" id="{9AAB248E-0D1A-092E-5AA9-50909801DFFD}"/>
              </a:ext>
            </a:extLst>
          </p:cNvPr>
          <p:cNvSpPr txBox="1"/>
          <p:nvPr/>
        </p:nvSpPr>
        <p:spPr>
          <a:xfrm rot="16200000">
            <a:off x="6559501" y="1051969"/>
            <a:ext cx="534447" cy="276999"/>
          </a:xfrm>
          <a:prstGeom prst="rect">
            <a:avLst/>
          </a:prstGeom>
          <a:noFill/>
        </p:spPr>
        <p:txBody>
          <a:bodyPr wrap="square">
            <a:spAutoFit/>
          </a:bodyPr>
          <a:lstStyle/>
          <a:p>
            <a:r>
              <a:rPr lang="en-US" sz="1200" dirty="0"/>
              <a:t>range</a:t>
            </a:r>
          </a:p>
        </p:txBody>
      </p:sp>
    </p:spTree>
    <p:extLst>
      <p:ext uri="{BB962C8B-B14F-4D97-AF65-F5344CB8AC3E}">
        <p14:creationId xmlns:p14="http://schemas.microsoft.com/office/powerpoint/2010/main" val="422500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err="1"/>
              <a:t>RadIal</a:t>
            </a:r>
            <a:r>
              <a:rPr lang="en-US" dirty="0"/>
              <a:t> dataset</a:t>
            </a:r>
          </a:p>
        </p:txBody>
      </p:sp>
      <p:sp>
        <p:nvSpPr>
          <p:cNvPr id="3" name="Content Placeholder 2">
            <a:extLst>
              <a:ext uri="{FF2B5EF4-FFF2-40B4-BE49-F238E27FC236}">
                <a16:creationId xmlns:a16="http://schemas.microsoft.com/office/drawing/2014/main" id="{956F198B-11AA-43BA-6AC2-FC43B4DF7951}"/>
              </a:ext>
            </a:extLst>
          </p:cNvPr>
          <p:cNvSpPr>
            <a:spLocks noGrp="1"/>
          </p:cNvSpPr>
          <p:nvPr>
            <p:ph idx="1"/>
          </p:nvPr>
        </p:nvSpPr>
        <p:spPr>
          <a:xfrm>
            <a:off x="160630" y="1063097"/>
            <a:ext cx="8753474" cy="3874309"/>
          </a:xfrm>
        </p:spPr>
        <p:txBody>
          <a:bodyPr>
            <a:noAutofit/>
          </a:bodyPr>
          <a:lstStyle/>
          <a:p>
            <a:r>
              <a:rPr lang="en-US" sz="1600" dirty="0" err="1"/>
              <a:t>FFTRadNet</a:t>
            </a:r>
            <a:r>
              <a:rPr lang="en-US" sz="1600" dirty="0"/>
              <a:t> and T-</a:t>
            </a:r>
            <a:r>
              <a:rPr lang="en-US" sz="1600" dirty="0" err="1"/>
              <a:t>FFTRadNet</a:t>
            </a:r>
            <a:r>
              <a:rPr lang="en-US" sz="1600" dirty="0"/>
              <a:t> used </a:t>
            </a:r>
            <a:r>
              <a:rPr lang="en-US" sz="1600" dirty="0" err="1"/>
              <a:t>RadIal</a:t>
            </a:r>
            <a:r>
              <a:rPr lang="en-US" sz="1600" dirty="0"/>
              <a:t> dataset</a:t>
            </a:r>
          </a:p>
          <a:p>
            <a:r>
              <a:rPr lang="en-US" sz="1600" dirty="0"/>
              <a:t>Downloaded from valeo.ai </a:t>
            </a:r>
            <a:r>
              <a:rPr lang="en-US" sz="1000" dirty="0"/>
              <a:t>[1]</a:t>
            </a:r>
          </a:p>
          <a:p>
            <a:pPr lvl="1"/>
            <a:r>
              <a:rPr lang="en-US" sz="1600" dirty="0"/>
              <a:t>No raw ADC data available</a:t>
            </a:r>
          </a:p>
          <a:p>
            <a:pPr lvl="1"/>
            <a:r>
              <a:rPr lang="en-US" sz="1600" dirty="0"/>
              <a:t>RD data are unusable</a:t>
            </a:r>
          </a:p>
          <a:p>
            <a:pPr lvl="2"/>
            <a:r>
              <a:rPr lang="en-US" sz="1600" dirty="0"/>
              <a:t>All the input data (</a:t>
            </a:r>
            <a:r>
              <a:rPr lang="en-US" sz="1600" dirty="0" err="1"/>
              <a:t>numpy</a:t>
            </a:r>
            <a:r>
              <a:rPr lang="en-US" sz="1600" dirty="0"/>
              <a:t> </a:t>
            </a:r>
            <a:r>
              <a:rPr lang="en-US" sz="1600" dirty="0" err="1"/>
              <a:t>arrary</a:t>
            </a:r>
            <a:r>
              <a:rPr lang="en-US" sz="1600" dirty="0"/>
              <a:t>) are the same (the arrays are identical) -&gt; checking via randomly pick 50 inputs and check each pair of data</a:t>
            </a:r>
          </a:p>
          <a:p>
            <a:pPr lvl="1"/>
            <a:r>
              <a:rPr lang="en-US" sz="1600" b="1" dirty="0"/>
              <a:t>Still can’t use the </a:t>
            </a:r>
            <a:r>
              <a:rPr lang="en-US" sz="1600" b="1" dirty="0" err="1"/>
              <a:t>RadIal’s</a:t>
            </a:r>
            <a:r>
              <a:rPr lang="en-US" sz="1600" b="1" dirty="0"/>
              <a:t> dataset to train the </a:t>
            </a:r>
            <a:r>
              <a:rPr lang="en-US" sz="1600" b="1" dirty="0" err="1"/>
              <a:t>FFTRadNet</a:t>
            </a:r>
            <a:endParaRPr lang="en-US" sz="1600" b="1" dirty="0"/>
          </a:p>
          <a:p>
            <a:r>
              <a:rPr lang="en-US" sz="1600" dirty="0"/>
              <a:t>Current Solution</a:t>
            </a:r>
          </a:p>
          <a:p>
            <a:pPr lvl="1"/>
            <a:r>
              <a:rPr lang="en-US" sz="1600" b="1" dirty="0"/>
              <a:t>Continue using MATLAB simulation RD cube</a:t>
            </a:r>
            <a:r>
              <a:rPr lang="en-US" sz="1600" dirty="0"/>
              <a:t> (Updated the MATLAB radar setting, current implementation)</a:t>
            </a:r>
          </a:p>
          <a:p>
            <a:pPr lvl="1"/>
            <a:r>
              <a:rPr lang="en-US" sz="1600" dirty="0"/>
              <a:t>Tried to generate RD cube via the targets file (labels.csv) from </a:t>
            </a:r>
            <a:r>
              <a:rPr lang="en-US" sz="1600" dirty="0" err="1"/>
              <a:t>RadIal</a:t>
            </a:r>
            <a:r>
              <a:rPr lang="en-US" sz="1600" dirty="0"/>
              <a:t> dataset</a:t>
            </a:r>
          </a:p>
          <a:p>
            <a:pPr lvl="2"/>
            <a:r>
              <a:rPr lang="en-US" sz="1600" dirty="0"/>
              <a:t>Tried to find the correct label for the only input data -&gt; Can compare the MATLAB generate input with the </a:t>
            </a:r>
            <a:r>
              <a:rPr lang="en-US" sz="1600" dirty="0" err="1"/>
              <a:t>RadIal</a:t>
            </a:r>
            <a:r>
              <a:rPr lang="en-US" sz="1600" dirty="0"/>
              <a:t> dataset input</a:t>
            </a:r>
          </a:p>
          <a:p>
            <a:endParaRPr lang="en-US" sz="1600" dirty="0"/>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3</a:t>
            </a:fld>
            <a:endParaRPr lang="en-US"/>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endParaRPr lang="en-US" dirty="0"/>
          </a:p>
        </p:txBody>
      </p:sp>
      <p:sp>
        <p:nvSpPr>
          <p:cNvPr id="7" name="TextBox 6">
            <a:extLst>
              <a:ext uri="{FF2B5EF4-FFF2-40B4-BE49-F238E27FC236}">
                <a16:creationId xmlns:a16="http://schemas.microsoft.com/office/drawing/2014/main" id="{EF6B77B5-8AA5-CA37-D52E-82CF6D623EA9}"/>
              </a:ext>
            </a:extLst>
          </p:cNvPr>
          <p:cNvSpPr txBox="1"/>
          <p:nvPr/>
        </p:nvSpPr>
        <p:spPr>
          <a:xfrm>
            <a:off x="5554554" y="4848287"/>
            <a:ext cx="2981739" cy="246221"/>
          </a:xfrm>
          <a:prstGeom prst="rect">
            <a:avLst/>
          </a:prstGeom>
          <a:noFill/>
        </p:spPr>
        <p:txBody>
          <a:bodyPr wrap="square">
            <a:spAutoFit/>
          </a:bodyPr>
          <a:lstStyle/>
          <a:p>
            <a:r>
              <a:rPr lang="en-US" sz="1000" dirty="0">
                <a:solidFill>
                  <a:schemeClr val="tx1">
                    <a:lumMod val="50000"/>
                  </a:schemeClr>
                </a:solidFill>
              </a:rPr>
              <a:t>[1] </a:t>
            </a:r>
            <a:r>
              <a:rPr lang="x-none" sz="1000" dirty="0">
                <a:solidFill>
                  <a:schemeClr val="tx1">
                    <a:lumMod val="50000"/>
                  </a:schemeClr>
                </a:solidFill>
                <a:hlinkClick r:id="rId3">
                  <a:extLst>
                    <a:ext uri="{A12FA001-AC4F-418D-AE19-62706E023703}">
                      <ahyp:hlinkClr xmlns:ahyp="http://schemas.microsoft.com/office/drawing/2018/hyperlinkcolor" val="tx"/>
                    </a:ext>
                  </a:extLst>
                </a:hlinkClick>
              </a:rPr>
              <a:t>valeo.ai | valeo.ai research page (valeoai.github.io)</a:t>
            </a:r>
            <a:endParaRPr lang="x-none" sz="1000" dirty="0">
              <a:solidFill>
                <a:schemeClr val="tx1">
                  <a:lumMod val="50000"/>
                </a:schemeClr>
              </a:solidFill>
            </a:endParaRPr>
          </a:p>
        </p:txBody>
      </p:sp>
    </p:spTree>
    <p:extLst>
      <p:ext uri="{BB962C8B-B14F-4D97-AF65-F5344CB8AC3E}">
        <p14:creationId xmlns:p14="http://schemas.microsoft.com/office/powerpoint/2010/main" val="12573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FE70E046-A823-CCAA-9C13-BE2C3CD26302}"/>
              </a:ext>
            </a:extLst>
          </p:cNvPr>
          <p:cNvPicPr>
            <a:picLocks noChangeAspect="1"/>
          </p:cNvPicPr>
          <p:nvPr/>
        </p:nvPicPr>
        <p:blipFill rotWithShape="1">
          <a:blip r:embed="rId3"/>
          <a:srcRect l="50844"/>
          <a:stretch/>
        </p:blipFill>
        <p:spPr>
          <a:xfrm>
            <a:off x="5635850" y="2089877"/>
            <a:ext cx="3084745" cy="3042094"/>
          </a:xfrm>
          <a:prstGeom prst="rect">
            <a:avLst/>
          </a:prstGeom>
        </p:spPr>
      </p:pic>
      <p:pic>
        <p:nvPicPr>
          <p:cNvPr id="45" name="Picture 44">
            <a:extLst>
              <a:ext uri="{FF2B5EF4-FFF2-40B4-BE49-F238E27FC236}">
                <a16:creationId xmlns:a16="http://schemas.microsoft.com/office/drawing/2014/main" id="{AC40CE08-1B1B-1EAE-C1D3-3CCE092443A8}"/>
              </a:ext>
            </a:extLst>
          </p:cNvPr>
          <p:cNvPicPr>
            <a:picLocks noChangeAspect="1"/>
          </p:cNvPicPr>
          <p:nvPr/>
        </p:nvPicPr>
        <p:blipFill rotWithShape="1">
          <a:blip r:embed="rId3"/>
          <a:srcRect r="49709"/>
          <a:stretch/>
        </p:blipFill>
        <p:spPr>
          <a:xfrm>
            <a:off x="2403026" y="2100738"/>
            <a:ext cx="3084745" cy="2973397"/>
          </a:xfrm>
          <a:prstGeom prst="rect">
            <a:avLst/>
          </a:prstGeom>
        </p:spPr>
      </p:pic>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FFT-</a:t>
            </a:r>
            <a:r>
              <a:rPr lang="en-US" dirty="0" err="1"/>
              <a:t>RadNet</a:t>
            </a:r>
            <a:endParaRPr lang="en-US" dirty="0"/>
          </a:p>
        </p:txBody>
      </p:sp>
      <p:sp>
        <p:nvSpPr>
          <p:cNvPr id="3" name="Content Placeholder 2">
            <a:extLst>
              <a:ext uri="{FF2B5EF4-FFF2-40B4-BE49-F238E27FC236}">
                <a16:creationId xmlns:a16="http://schemas.microsoft.com/office/drawing/2014/main" id="{956F198B-11AA-43BA-6AC2-FC43B4DF7951}"/>
              </a:ext>
            </a:extLst>
          </p:cNvPr>
          <p:cNvSpPr>
            <a:spLocks noGrp="1"/>
          </p:cNvSpPr>
          <p:nvPr>
            <p:ph idx="1"/>
          </p:nvPr>
        </p:nvSpPr>
        <p:spPr>
          <a:xfrm>
            <a:off x="79514" y="931272"/>
            <a:ext cx="2555776" cy="4271907"/>
          </a:xfrm>
        </p:spPr>
        <p:txBody>
          <a:bodyPr>
            <a:noAutofit/>
          </a:bodyPr>
          <a:lstStyle/>
          <a:p>
            <a:r>
              <a:rPr lang="en-US" sz="1350" dirty="0"/>
              <a:t>Dataset: MATLAB simulation data</a:t>
            </a:r>
          </a:p>
          <a:p>
            <a:r>
              <a:rPr lang="en-US" sz="1350" dirty="0"/>
              <a:t>Training (Pre-trained model not available)</a:t>
            </a:r>
          </a:p>
          <a:p>
            <a:pPr lvl="1"/>
            <a:r>
              <a:rPr lang="en-US" sz="1350" dirty="0"/>
              <a:t>Epoch:300, batch size:4, train: 350 samples</a:t>
            </a:r>
          </a:p>
          <a:p>
            <a:pPr lvl="1"/>
            <a:r>
              <a:rPr lang="en-US" sz="1350" dirty="0"/>
              <a:t>Not changing other parameters</a:t>
            </a:r>
          </a:p>
          <a:p>
            <a:r>
              <a:rPr lang="en-US" sz="1350" dirty="0"/>
              <a:t>Prediction</a:t>
            </a:r>
          </a:p>
          <a:p>
            <a:pPr lvl="1"/>
            <a:r>
              <a:rPr lang="en-US" sz="1350" dirty="0"/>
              <a:t>Have prediction, but not correct</a:t>
            </a:r>
          </a:p>
          <a:p>
            <a:pPr lvl="1"/>
            <a:r>
              <a:rPr lang="en-US" sz="1350" dirty="0"/>
              <a:t>No True positive prediction -&gt; Unable to evaluate model with F1 score</a:t>
            </a:r>
          </a:p>
          <a:p>
            <a:pPr lvl="1"/>
            <a:r>
              <a:rPr lang="en-US" sz="1350" dirty="0"/>
              <a:t>Total loss: 4.37 (classification+ regression loss)</a:t>
            </a:r>
          </a:p>
          <a:p>
            <a:pPr lvl="1"/>
            <a:endParaRPr lang="en-US" sz="1350" dirty="0"/>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4</a:t>
            </a:fld>
            <a:endParaRPr lang="en-US" dirty="0"/>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r>
              <a:rPr lang="en-US" dirty="0"/>
              <a:t>model implementation</a:t>
            </a:r>
          </a:p>
        </p:txBody>
      </p:sp>
      <p:sp>
        <p:nvSpPr>
          <p:cNvPr id="21" name="TextBox 20">
            <a:extLst>
              <a:ext uri="{FF2B5EF4-FFF2-40B4-BE49-F238E27FC236}">
                <a16:creationId xmlns:a16="http://schemas.microsoft.com/office/drawing/2014/main" id="{F91B7268-72DD-76C8-E0CE-73F3D91827F2}"/>
              </a:ext>
            </a:extLst>
          </p:cNvPr>
          <p:cNvSpPr txBox="1"/>
          <p:nvPr/>
        </p:nvSpPr>
        <p:spPr>
          <a:xfrm>
            <a:off x="3234687" y="69365"/>
            <a:ext cx="1136851" cy="338554"/>
          </a:xfrm>
          <a:prstGeom prst="rect">
            <a:avLst/>
          </a:prstGeom>
          <a:noFill/>
        </p:spPr>
        <p:txBody>
          <a:bodyPr wrap="none" rtlCol="0">
            <a:spAutoFit/>
          </a:bodyPr>
          <a:lstStyle/>
          <a:p>
            <a:pPr algn="ctr"/>
            <a:r>
              <a:rPr lang="en-US" sz="1600" dirty="0"/>
              <a:t>Epoch = 20</a:t>
            </a:r>
          </a:p>
        </p:txBody>
      </p:sp>
      <p:sp>
        <p:nvSpPr>
          <p:cNvPr id="11" name="TextBox 10">
            <a:extLst>
              <a:ext uri="{FF2B5EF4-FFF2-40B4-BE49-F238E27FC236}">
                <a16:creationId xmlns:a16="http://schemas.microsoft.com/office/drawing/2014/main" id="{E0A02116-2180-8F35-ABFB-DAE830F85BB5}"/>
              </a:ext>
            </a:extLst>
          </p:cNvPr>
          <p:cNvSpPr txBox="1"/>
          <p:nvPr/>
        </p:nvSpPr>
        <p:spPr>
          <a:xfrm>
            <a:off x="6067993" y="69365"/>
            <a:ext cx="1239443" cy="338554"/>
          </a:xfrm>
          <a:prstGeom prst="rect">
            <a:avLst/>
          </a:prstGeom>
          <a:noFill/>
        </p:spPr>
        <p:txBody>
          <a:bodyPr wrap="none" rtlCol="0">
            <a:spAutoFit/>
          </a:bodyPr>
          <a:lstStyle/>
          <a:p>
            <a:pPr algn="ctr"/>
            <a:r>
              <a:rPr lang="en-US" sz="1600" dirty="0"/>
              <a:t>Epoch = 100</a:t>
            </a:r>
          </a:p>
        </p:txBody>
      </p:sp>
      <p:sp>
        <p:nvSpPr>
          <p:cNvPr id="33" name="TextBox 32">
            <a:extLst>
              <a:ext uri="{FF2B5EF4-FFF2-40B4-BE49-F238E27FC236}">
                <a16:creationId xmlns:a16="http://schemas.microsoft.com/office/drawing/2014/main" id="{8BCABFC6-0189-1647-7B32-AA18C59F52B5}"/>
              </a:ext>
            </a:extLst>
          </p:cNvPr>
          <p:cNvSpPr txBox="1"/>
          <p:nvPr/>
        </p:nvSpPr>
        <p:spPr>
          <a:xfrm>
            <a:off x="6344138" y="4703303"/>
            <a:ext cx="1172436" cy="307777"/>
          </a:xfrm>
          <a:prstGeom prst="rect">
            <a:avLst/>
          </a:prstGeom>
          <a:noFill/>
        </p:spPr>
        <p:txBody>
          <a:bodyPr wrap="none" rtlCol="0">
            <a:spAutoFit/>
          </a:bodyPr>
          <a:lstStyle/>
          <a:p>
            <a:pPr algn="ctr"/>
            <a:r>
              <a:rPr lang="en-US" sz="1400" dirty="0"/>
              <a:t>Ground truth</a:t>
            </a:r>
          </a:p>
        </p:txBody>
      </p:sp>
      <p:sp>
        <p:nvSpPr>
          <p:cNvPr id="20" name="TextBox 19">
            <a:extLst>
              <a:ext uri="{FF2B5EF4-FFF2-40B4-BE49-F238E27FC236}">
                <a16:creationId xmlns:a16="http://schemas.microsoft.com/office/drawing/2014/main" id="{7F8E495A-4D75-B1BC-EA95-3C470D24D789}"/>
              </a:ext>
            </a:extLst>
          </p:cNvPr>
          <p:cNvSpPr txBox="1"/>
          <p:nvPr/>
        </p:nvSpPr>
        <p:spPr>
          <a:xfrm>
            <a:off x="3183390" y="2378623"/>
            <a:ext cx="1239443" cy="338554"/>
          </a:xfrm>
          <a:prstGeom prst="rect">
            <a:avLst/>
          </a:prstGeom>
          <a:noFill/>
        </p:spPr>
        <p:txBody>
          <a:bodyPr wrap="none" rtlCol="0">
            <a:spAutoFit/>
          </a:bodyPr>
          <a:lstStyle/>
          <a:p>
            <a:pPr algn="ctr"/>
            <a:r>
              <a:rPr lang="en-US" sz="1600" dirty="0"/>
              <a:t>Epoch = 300</a:t>
            </a:r>
          </a:p>
        </p:txBody>
      </p:sp>
      <p:sp>
        <p:nvSpPr>
          <p:cNvPr id="32" name="TextBox 31">
            <a:extLst>
              <a:ext uri="{FF2B5EF4-FFF2-40B4-BE49-F238E27FC236}">
                <a16:creationId xmlns:a16="http://schemas.microsoft.com/office/drawing/2014/main" id="{72478AAC-FA35-E146-F80A-84A7155416E9}"/>
              </a:ext>
            </a:extLst>
          </p:cNvPr>
          <p:cNvSpPr txBox="1"/>
          <p:nvPr/>
        </p:nvSpPr>
        <p:spPr>
          <a:xfrm>
            <a:off x="1997409" y="4659826"/>
            <a:ext cx="3281526" cy="307777"/>
          </a:xfrm>
          <a:prstGeom prst="rect">
            <a:avLst/>
          </a:prstGeom>
          <a:noFill/>
        </p:spPr>
        <p:txBody>
          <a:bodyPr wrap="square" rtlCol="0">
            <a:spAutoFit/>
          </a:bodyPr>
          <a:lstStyle/>
          <a:p>
            <a:r>
              <a:rPr lang="en-US" sz="1400" dirty="0"/>
              <a:t>Detection head Output: </a:t>
            </a:r>
            <a:r>
              <a:rPr lang="en-US" sz="1400" dirty="0" err="1"/>
              <a:t>softmax</a:t>
            </a:r>
            <a:r>
              <a:rPr lang="en-US" sz="1400" dirty="0"/>
              <a:t> (prob.)</a:t>
            </a:r>
          </a:p>
        </p:txBody>
      </p:sp>
      <p:pic>
        <p:nvPicPr>
          <p:cNvPr id="39" name="Picture 38">
            <a:extLst>
              <a:ext uri="{FF2B5EF4-FFF2-40B4-BE49-F238E27FC236}">
                <a16:creationId xmlns:a16="http://schemas.microsoft.com/office/drawing/2014/main" id="{C448A587-2C9D-55D3-91E5-60BF553A9376}"/>
              </a:ext>
            </a:extLst>
          </p:cNvPr>
          <p:cNvPicPr>
            <a:picLocks noChangeAspect="1"/>
          </p:cNvPicPr>
          <p:nvPr/>
        </p:nvPicPr>
        <p:blipFill rotWithShape="1">
          <a:blip r:embed="rId4"/>
          <a:srcRect l="3156" t="24440" r="17287" b="20203"/>
          <a:stretch/>
        </p:blipFill>
        <p:spPr>
          <a:xfrm>
            <a:off x="2747391" y="451191"/>
            <a:ext cx="2555776" cy="1705592"/>
          </a:xfrm>
          <a:prstGeom prst="rect">
            <a:avLst/>
          </a:prstGeom>
        </p:spPr>
      </p:pic>
      <p:pic>
        <p:nvPicPr>
          <p:cNvPr id="40" name="Picture 39">
            <a:extLst>
              <a:ext uri="{FF2B5EF4-FFF2-40B4-BE49-F238E27FC236}">
                <a16:creationId xmlns:a16="http://schemas.microsoft.com/office/drawing/2014/main" id="{CDE9FE6F-57C4-5E1F-A8E1-2F2D123D6FF1}"/>
              </a:ext>
            </a:extLst>
          </p:cNvPr>
          <p:cNvPicPr>
            <a:picLocks noChangeAspect="1"/>
          </p:cNvPicPr>
          <p:nvPr/>
        </p:nvPicPr>
        <p:blipFill rotWithShape="1">
          <a:blip r:embed="rId4"/>
          <a:srcRect l="82242"/>
          <a:stretch/>
        </p:blipFill>
        <p:spPr>
          <a:xfrm>
            <a:off x="5463819" y="69365"/>
            <a:ext cx="505568" cy="2730479"/>
          </a:xfrm>
          <a:prstGeom prst="rect">
            <a:avLst/>
          </a:prstGeom>
        </p:spPr>
      </p:pic>
      <p:pic>
        <p:nvPicPr>
          <p:cNvPr id="42" name="Picture 41">
            <a:extLst>
              <a:ext uri="{FF2B5EF4-FFF2-40B4-BE49-F238E27FC236}">
                <a16:creationId xmlns:a16="http://schemas.microsoft.com/office/drawing/2014/main" id="{4F4FD26B-850A-AFF2-F9C1-2AF1A06BC9DF}"/>
              </a:ext>
            </a:extLst>
          </p:cNvPr>
          <p:cNvPicPr>
            <a:picLocks noChangeAspect="1"/>
          </p:cNvPicPr>
          <p:nvPr/>
        </p:nvPicPr>
        <p:blipFill rotWithShape="1">
          <a:blip r:embed="rId5"/>
          <a:srcRect l="3006" t="25151" r="17690" b="20286"/>
          <a:stretch/>
        </p:blipFill>
        <p:spPr>
          <a:xfrm>
            <a:off x="5900440" y="436926"/>
            <a:ext cx="2539363" cy="1644004"/>
          </a:xfrm>
          <a:prstGeom prst="rect">
            <a:avLst/>
          </a:prstGeom>
        </p:spPr>
      </p:pic>
      <p:pic>
        <p:nvPicPr>
          <p:cNvPr id="43" name="Picture 42">
            <a:extLst>
              <a:ext uri="{FF2B5EF4-FFF2-40B4-BE49-F238E27FC236}">
                <a16:creationId xmlns:a16="http://schemas.microsoft.com/office/drawing/2014/main" id="{B6D42C96-D2FE-F6EA-699A-831DF764CF25}"/>
              </a:ext>
            </a:extLst>
          </p:cNvPr>
          <p:cNvPicPr>
            <a:picLocks noChangeAspect="1"/>
          </p:cNvPicPr>
          <p:nvPr/>
        </p:nvPicPr>
        <p:blipFill rotWithShape="1">
          <a:blip r:embed="rId5"/>
          <a:srcRect l="81786"/>
          <a:stretch/>
        </p:blipFill>
        <p:spPr>
          <a:xfrm>
            <a:off x="8589604" y="82980"/>
            <a:ext cx="509918" cy="2634197"/>
          </a:xfrm>
          <a:prstGeom prst="rect">
            <a:avLst/>
          </a:prstGeom>
        </p:spPr>
      </p:pic>
    </p:spTree>
    <p:extLst>
      <p:ext uri="{BB962C8B-B14F-4D97-AF65-F5344CB8AC3E}">
        <p14:creationId xmlns:p14="http://schemas.microsoft.com/office/powerpoint/2010/main" val="328817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T-</a:t>
            </a:r>
            <a:r>
              <a:rPr lang="en-US" dirty="0" err="1"/>
              <a:t>FFTRadNet</a:t>
            </a:r>
            <a:endParaRPr lang="en-US" dirty="0"/>
          </a:p>
        </p:txBody>
      </p:sp>
      <p:sp>
        <p:nvSpPr>
          <p:cNvPr id="3" name="Content Placeholder 2">
            <a:extLst>
              <a:ext uri="{FF2B5EF4-FFF2-40B4-BE49-F238E27FC236}">
                <a16:creationId xmlns:a16="http://schemas.microsoft.com/office/drawing/2014/main" id="{956F198B-11AA-43BA-6AC2-FC43B4DF7951}"/>
              </a:ext>
            </a:extLst>
          </p:cNvPr>
          <p:cNvSpPr>
            <a:spLocks noGrp="1"/>
          </p:cNvSpPr>
          <p:nvPr>
            <p:ph idx="1"/>
          </p:nvPr>
        </p:nvSpPr>
        <p:spPr>
          <a:xfrm>
            <a:off x="0" y="1037146"/>
            <a:ext cx="2663687" cy="2984595"/>
          </a:xfrm>
        </p:spPr>
        <p:txBody>
          <a:bodyPr>
            <a:noAutofit/>
          </a:bodyPr>
          <a:lstStyle/>
          <a:p>
            <a:r>
              <a:rPr lang="en-US" sz="1500" dirty="0"/>
              <a:t>Dataset: MATLAB simulation data</a:t>
            </a:r>
          </a:p>
          <a:p>
            <a:r>
              <a:rPr lang="en-US" sz="1500" dirty="0"/>
              <a:t>Use Pre-trained model</a:t>
            </a:r>
          </a:p>
          <a:p>
            <a:r>
              <a:rPr lang="en-US" sz="1500" dirty="0"/>
              <a:t>Prediction</a:t>
            </a:r>
          </a:p>
          <a:p>
            <a:pPr lvl="1"/>
            <a:r>
              <a:rPr lang="en-US" sz="1500" dirty="0"/>
              <a:t>Have prediction, but not correct</a:t>
            </a:r>
          </a:p>
          <a:p>
            <a:pPr lvl="1"/>
            <a:r>
              <a:rPr lang="en-US" sz="1500" dirty="0"/>
              <a:t>No True positive prediction -&gt; Unable to evaluate model with F1 score</a:t>
            </a:r>
          </a:p>
          <a:p>
            <a:pPr lvl="1"/>
            <a:endParaRPr lang="en-US" sz="1500" dirty="0"/>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5</a:t>
            </a:fld>
            <a:endParaRPr lang="en-US" dirty="0"/>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r>
              <a:rPr lang="en-US" dirty="0"/>
              <a:t>model implementation</a:t>
            </a:r>
          </a:p>
        </p:txBody>
      </p:sp>
      <p:sp>
        <p:nvSpPr>
          <p:cNvPr id="13" name="TextBox 12">
            <a:extLst>
              <a:ext uri="{FF2B5EF4-FFF2-40B4-BE49-F238E27FC236}">
                <a16:creationId xmlns:a16="http://schemas.microsoft.com/office/drawing/2014/main" id="{0F2BCF23-8B7E-ECE9-0184-8813736510BF}"/>
              </a:ext>
            </a:extLst>
          </p:cNvPr>
          <p:cNvSpPr txBox="1"/>
          <p:nvPr/>
        </p:nvSpPr>
        <p:spPr>
          <a:xfrm>
            <a:off x="2217755" y="4148196"/>
            <a:ext cx="3844890" cy="338554"/>
          </a:xfrm>
          <a:prstGeom prst="rect">
            <a:avLst/>
          </a:prstGeom>
          <a:noFill/>
        </p:spPr>
        <p:txBody>
          <a:bodyPr wrap="square" rtlCol="0">
            <a:spAutoFit/>
          </a:bodyPr>
          <a:lstStyle/>
          <a:p>
            <a:r>
              <a:rPr lang="en-US" sz="1600" dirty="0"/>
              <a:t>Detection head Output: </a:t>
            </a:r>
            <a:r>
              <a:rPr lang="en-US" sz="1600" dirty="0" err="1"/>
              <a:t>softmax</a:t>
            </a:r>
            <a:r>
              <a:rPr lang="en-US" sz="1600" dirty="0"/>
              <a:t> (prob.)</a:t>
            </a:r>
          </a:p>
        </p:txBody>
      </p:sp>
      <p:sp>
        <p:nvSpPr>
          <p:cNvPr id="14" name="TextBox 13">
            <a:extLst>
              <a:ext uri="{FF2B5EF4-FFF2-40B4-BE49-F238E27FC236}">
                <a16:creationId xmlns:a16="http://schemas.microsoft.com/office/drawing/2014/main" id="{B63898F7-1EE6-989D-92E0-5698D828FB3B}"/>
              </a:ext>
            </a:extLst>
          </p:cNvPr>
          <p:cNvSpPr txBox="1"/>
          <p:nvPr/>
        </p:nvSpPr>
        <p:spPr>
          <a:xfrm>
            <a:off x="6659637" y="4148196"/>
            <a:ext cx="1319272" cy="338554"/>
          </a:xfrm>
          <a:prstGeom prst="rect">
            <a:avLst/>
          </a:prstGeom>
          <a:noFill/>
        </p:spPr>
        <p:txBody>
          <a:bodyPr wrap="none" rtlCol="0">
            <a:spAutoFit/>
          </a:bodyPr>
          <a:lstStyle/>
          <a:p>
            <a:pPr algn="ctr"/>
            <a:r>
              <a:rPr lang="en-US" sz="1600" dirty="0"/>
              <a:t>Ground truth</a:t>
            </a:r>
          </a:p>
        </p:txBody>
      </p:sp>
      <p:pic>
        <p:nvPicPr>
          <p:cNvPr id="9" name="Picture 8">
            <a:extLst>
              <a:ext uri="{FF2B5EF4-FFF2-40B4-BE49-F238E27FC236}">
                <a16:creationId xmlns:a16="http://schemas.microsoft.com/office/drawing/2014/main" id="{060FC111-4A1B-1F7A-39C8-187B97A23903}"/>
              </a:ext>
            </a:extLst>
          </p:cNvPr>
          <p:cNvPicPr>
            <a:picLocks noChangeAspect="1"/>
          </p:cNvPicPr>
          <p:nvPr/>
        </p:nvPicPr>
        <p:blipFill>
          <a:blip r:embed="rId3"/>
          <a:stretch>
            <a:fillRect/>
          </a:stretch>
        </p:blipFill>
        <p:spPr>
          <a:xfrm>
            <a:off x="2354752" y="576315"/>
            <a:ext cx="6789248" cy="3293993"/>
          </a:xfrm>
          <a:prstGeom prst="rect">
            <a:avLst/>
          </a:prstGeom>
        </p:spPr>
      </p:pic>
    </p:spTree>
    <p:extLst>
      <p:ext uri="{BB962C8B-B14F-4D97-AF65-F5344CB8AC3E}">
        <p14:creationId xmlns:p14="http://schemas.microsoft.com/office/powerpoint/2010/main" val="390176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Next step</a:t>
            </a:r>
          </a:p>
        </p:txBody>
      </p:sp>
      <p:sp>
        <p:nvSpPr>
          <p:cNvPr id="3" name="Content Placeholder 2">
            <a:extLst>
              <a:ext uri="{FF2B5EF4-FFF2-40B4-BE49-F238E27FC236}">
                <a16:creationId xmlns:a16="http://schemas.microsoft.com/office/drawing/2014/main" id="{956F198B-11AA-43BA-6AC2-FC43B4DF7951}"/>
              </a:ext>
            </a:extLst>
          </p:cNvPr>
          <p:cNvSpPr>
            <a:spLocks noGrp="1"/>
          </p:cNvSpPr>
          <p:nvPr>
            <p:ph idx="1"/>
          </p:nvPr>
        </p:nvSpPr>
        <p:spPr>
          <a:xfrm>
            <a:off x="177510" y="1034700"/>
            <a:ext cx="8279036" cy="3859297"/>
          </a:xfrm>
        </p:spPr>
        <p:txBody>
          <a:bodyPr>
            <a:noAutofit/>
          </a:bodyPr>
          <a:lstStyle/>
          <a:p>
            <a:r>
              <a:rPr lang="en-US" sz="1350" dirty="0" err="1"/>
              <a:t>Hichem</a:t>
            </a:r>
            <a:r>
              <a:rPr lang="en-US" sz="1350" dirty="0"/>
              <a:t> suggestion:  use MATLAB simulation data, increase the number of targets</a:t>
            </a:r>
          </a:p>
          <a:p>
            <a:pPr lvl="1"/>
            <a:r>
              <a:rPr lang="en-US" sz="1350" dirty="0"/>
              <a:t>Train on </a:t>
            </a:r>
            <a:r>
              <a:rPr lang="en-US" sz="1350" dirty="0" err="1"/>
              <a:t>FFTRadNet</a:t>
            </a:r>
            <a:endParaRPr lang="en-US" sz="1350" dirty="0"/>
          </a:p>
          <a:p>
            <a:pPr lvl="1"/>
            <a:r>
              <a:rPr lang="en-US" sz="1350" dirty="0"/>
              <a:t>After </a:t>
            </a:r>
            <a:r>
              <a:rPr lang="en-US" sz="1350" dirty="0" err="1"/>
              <a:t>FFTRadNet</a:t>
            </a:r>
            <a:r>
              <a:rPr lang="en-US" sz="1350" dirty="0"/>
              <a:t> works, replace the encoder layer with complex layer to avoid concatenate the real and </a:t>
            </a:r>
            <a:r>
              <a:rPr lang="en-US" sz="1350" dirty="0" err="1"/>
              <a:t>img</a:t>
            </a:r>
            <a:r>
              <a:rPr lang="en-US" sz="1350" dirty="0"/>
              <a:t> part</a:t>
            </a:r>
          </a:p>
          <a:p>
            <a:r>
              <a:rPr lang="en-US" sz="1000" dirty="0"/>
              <a:t>Option1:  Train the </a:t>
            </a:r>
            <a:r>
              <a:rPr lang="en-US" sz="1000" dirty="0" err="1"/>
              <a:t>FFTRadNet</a:t>
            </a:r>
            <a:r>
              <a:rPr lang="en-US" sz="1000" dirty="0"/>
              <a:t> with RD input to reach paper’s performance</a:t>
            </a:r>
          </a:p>
          <a:p>
            <a:pPr lvl="1"/>
            <a:r>
              <a:rPr lang="en-US" sz="1000" dirty="0"/>
              <a:t>Data</a:t>
            </a:r>
          </a:p>
          <a:p>
            <a:pPr lvl="2"/>
            <a:r>
              <a:rPr lang="en-US" sz="1000" dirty="0"/>
              <a:t>Use MATLAB simulation data, increase dataset (</a:t>
            </a:r>
            <a:r>
              <a:rPr lang="en-US" sz="1000" dirty="0" err="1"/>
              <a:t>FFTRadNet</a:t>
            </a:r>
            <a:r>
              <a:rPr lang="en-US" sz="1000" dirty="0"/>
              <a:t> trained on around 6k samples)</a:t>
            </a:r>
          </a:p>
          <a:p>
            <a:pPr lvl="2"/>
            <a:r>
              <a:rPr lang="en-US" sz="1000" dirty="0"/>
              <a:t>Use </a:t>
            </a:r>
            <a:r>
              <a:rPr lang="en-US" sz="1000" dirty="0" err="1"/>
              <a:t>RadIal’s</a:t>
            </a:r>
            <a:r>
              <a:rPr lang="en-US" sz="1000" dirty="0"/>
              <a:t> targets file and MATLAB to simulate RD cube</a:t>
            </a:r>
          </a:p>
          <a:p>
            <a:pPr lvl="1"/>
            <a:r>
              <a:rPr lang="en-US" sz="1000" dirty="0"/>
              <a:t>Model</a:t>
            </a:r>
          </a:p>
          <a:p>
            <a:pPr lvl="2"/>
            <a:r>
              <a:rPr lang="en-US" sz="1000" dirty="0"/>
              <a:t>Use </a:t>
            </a:r>
            <a:r>
              <a:rPr lang="en-US" sz="1000" dirty="0" err="1"/>
              <a:t>Optuna</a:t>
            </a:r>
            <a:r>
              <a:rPr lang="en-US" sz="1000" dirty="0"/>
              <a:t> to train the </a:t>
            </a:r>
            <a:r>
              <a:rPr lang="en-US" sz="1000" dirty="0" err="1"/>
              <a:t>FFTRadNet</a:t>
            </a:r>
            <a:endParaRPr lang="en-US" sz="1000" dirty="0"/>
          </a:p>
          <a:p>
            <a:r>
              <a:rPr lang="en-US" sz="1000" dirty="0"/>
              <a:t>Option2:  Train the T-</a:t>
            </a:r>
            <a:r>
              <a:rPr lang="en-US" sz="1000" dirty="0" err="1"/>
              <a:t>FFTRadNet</a:t>
            </a:r>
            <a:r>
              <a:rPr lang="en-US" sz="1000" dirty="0"/>
              <a:t> with raw ADC data</a:t>
            </a:r>
          </a:p>
          <a:p>
            <a:pPr lvl="1"/>
            <a:r>
              <a:rPr lang="en-US" sz="1000" dirty="0"/>
              <a:t>Data</a:t>
            </a:r>
          </a:p>
          <a:p>
            <a:pPr lvl="2"/>
            <a:r>
              <a:rPr lang="en-US" sz="1000" dirty="0"/>
              <a:t>Use MATLAB simulation data</a:t>
            </a:r>
          </a:p>
          <a:p>
            <a:pPr lvl="2"/>
            <a:r>
              <a:rPr lang="en-US" sz="1000" dirty="0"/>
              <a:t>Use real data</a:t>
            </a:r>
          </a:p>
          <a:p>
            <a:pPr lvl="1"/>
            <a:r>
              <a:rPr lang="en-US" sz="1000" dirty="0"/>
              <a:t>Model</a:t>
            </a:r>
          </a:p>
          <a:p>
            <a:pPr lvl="2"/>
            <a:r>
              <a:rPr lang="en-US" sz="1000" dirty="0"/>
              <a:t>Use </a:t>
            </a:r>
            <a:r>
              <a:rPr lang="en-US" sz="1000" dirty="0" err="1"/>
              <a:t>Optuna</a:t>
            </a:r>
            <a:r>
              <a:rPr lang="en-US" sz="1000" dirty="0"/>
              <a:t> to train the T-</a:t>
            </a:r>
            <a:r>
              <a:rPr lang="en-US" sz="1000" dirty="0" err="1"/>
              <a:t>FFTRadNet</a:t>
            </a:r>
            <a:endParaRPr lang="en-US" sz="1000" dirty="0"/>
          </a:p>
          <a:p>
            <a:pPr lvl="2"/>
            <a:r>
              <a:rPr lang="en-US" sz="1000" dirty="0"/>
              <a:t>Research on how to implement the pre-train and distillation technique which are used in </a:t>
            </a:r>
            <a:r>
              <a:rPr lang="en-US" sz="1000" dirty="0" err="1"/>
              <a:t>ADCNet</a:t>
            </a:r>
            <a:r>
              <a:rPr lang="en-US" sz="1000" dirty="0"/>
              <a:t> (No public code)</a:t>
            </a:r>
          </a:p>
          <a:p>
            <a:r>
              <a:rPr lang="en-US" sz="1500" dirty="0"/>
              <a:t>Schedule meeting with my professor (RWTH)</a:t>
            </a:r>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6</a:t>
            </a:fld>
            <a:endParaRPr lang="en-US"/>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72113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445C-B1D3-39C0-984A-154F8B99F0BB}"/>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FCC6EB7-3178-A0FA-C8AC-B7D34833C0A6}"/>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785341E-0E70-68C2-937C-6115BC3F3135}"/>
              </a:ext>
            </a:extLst>
          </p:cNvPr>
          <p:cNvSpPr>
            <a:spLocks noGrp="1"/>
          </p:cNvSpPr>
          <p:nvPr>
            <p:ph type="sldNum" sz="quarter" idx="12"/>
          </p:nvPr>
        </p:nvSpPr>
        <p:spPr/>
        <p:txBody>
          <a:bodyPr/>
          <a:lstStyle/>
          <a:p>
            <a:fld id="{8836216C-5BC3-7C44-80F8-E30864FFC228}" type="slidenum">
              <a:rPr lang="en-US" smtClean="0"/>
              <a:t>7</a:t>
            </a:fld>
            <a:endParaRPr lang="en-US"/>
          </a:p>
        </p:txBody>
      </p:sp>
      <p:sp>
        <p:nvSpPr>
          <p:cNvPr id="5" name="Text Placeholder 4">
            <a:extLst>
              <a:ext uri="{FF2B5EF4-FFF2-40B4-BE49-F238E27FC236}">
                <a16:creationId xmlns:a16="http://schemas.microsoft.com/office/drawing/2014/main" id="{FFC10D79-8B19-50F8-1E17-F2FCAAFEE7A0}"/>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25143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FFT-</a:t>
            </a:r>
            <a:r>
              <a:rPr lang="en-US" dirty="0" err="1"/>
              <a:t>RadNet</a:t>
            </a:r>
            <a:endParaRPr lang="en-US" dirty="0"/>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8</a:t>
            </a:fld>
            <a:endParaRPr lang="en-US"/>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r>
              <a:rPr lang="en-US" dirty="0"/>
              <a:t>Training Loss </a:t>
            </a:r>
          </a:p>
        </p:txBody>
      </p:sp>
      <p:pic>
        <p:nvPicPr>
          <p:cNvPr id="6" name="Picture 5">
            <a:extLst>
              <a:ext uri="{FF2B5EF4-FFF2-40B4-BE49-F238E27FC236}">
                <a16:creationId xmlns:a16="http://schemas.microsoft.com/office/drawing/2014/main" id="{30789B65-B61A-7344-AE85-87B43EFF6637}"/>
              </a:ext>
            </a:extLst>
          </p:cNvPr>
          <p:cNvPicPr>
            <a:picLocks noChangeAspect="1"/>
          </p:cNvPicPr>
          <p:nvPr/>
        </p:nvPicPr>
        <p:blipFill>
          <a:blip r:embed="rId3"/>
          <a:stretch>
            <a:fillRect/>
          </a:stretch>
        </p:blipFill>
        <p:spPr>
          <a:xfrm>
            <a:off x="4426768" y="1037980"/>
            <a:ext cx="4717232" cy="3469576"/>
          </a:xfrm>
          <a:prstGeom prst="rect">
            <a:avLst/>
          </a:prstGeom>
        </p:spPr>
      </p:pic>
      <p:pic>
        <p:nvPicPr>
          <p:cNvPr id="11" name="Picture 10">
            <a:extLst>
              <a:ext uri="{FF2B5EF4-FFF2-40B4-BE49-F238E27FC236}">
                <a16:creationId xmlns:a16="http://schemas.microsoft.com/office/drawing/2014/main" id="{5FBEDCEF-046A-D3BE-B155-7C3D21715954}"/>
              </a:ext>
            </a:extLst>
          </p:cNvPr>
          <p:cNvPicPr>
            <a:picLocks noChangeAspect="1"/>
          </p:cNvPicPr>
          <p:nvPr/>
        </p:nvPicPr>
        <p:blipFill>
          <a:blip r:embed="rId4"/>
          <a:stretch>
            <a:fillRect/>
          </a:stretch>
        </p:blipFill>
        <p:spPr>
          <a:xfrm>
            <a:off x="66792" y="1037980"/>
            <a:ext cx="4339428" cy="3469576"/>
          </a:xfrm>
          <a:prstGeom prst="rect">
            <a:avLst/>
          </a:prstGeom>
        </p:spPr>
      </p:pic>
    </p:spTree>
    <p:extLst>
      <p:ext uri="{BB962C8B-B14F-4D97-AF65-F5344CB8AC3E}">
        <p14:creationId xmlns:p14="http://schemas.microsoft.com/office/powerpoint/2010/main" val="284179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2D0A-CCBA-1F1B-D916-1F72F956B945}"/>
              </a:ext>
            </a:extLst>
          </p:cNvPr>
          <p:cNvSpPr>
            <a:spLocks noGrp="1"/>
          </p:cNvSpPr>
          <p:nvPr>
            <p:ph type="title"/>
          </p:nvPr>
        </p:nvSpPr>
        <p:spPr/>
        <p:txBody>
          <a:bodyPr/>
          <a:lstStyle/>
          <a:p>
            <a:r>
              <a:rPr lang="en-US" dirty="0"/>
              <a:t>T-</a:t>
            </a:r>
            <a:r>
              <a:rPr lang="en-US" dirty="0" err="1"/>
              <a:t>FFTRadNet</a:t>
            </a:r>
            <a:r>
              <a:rPr lang="en-US" dirty="0"/>
              <a:t> prediction</a:t>
            </a:r>
          </a:p>
        </p:txBody>
      </p:sp>
      <p:sp>
        <p:nvSpPr>
          <p:cNvPr id="3" name="Slide Number Placeholder 2">
            <a:extLst>
              <a:ext uri="{FF2B5EF4-FFF2-40B4-BE49-F238E27FC236}">
                <a16:creationId xmlns:a16="http://schemas.microsoft.com/office/drawing/2014/main" id="{3DF5BD28-8744-F0EC-1098-32D88892AA09}"/>
              </a:ext>
            </a:extLst>
          </p:cNvPr>
          <p:cNvSpPr>
            <a:spLocks noGrp="1"/>
          </p:cNvSpPr>
          <p:nvPr>
            <p:ph type="sldNum" sz="quarter" idx="12"/>
          </p:nvPr>
        </p:nvSpPr>
        <p:spPr/>
        <p:txBody>
          <a:bodyPr/>
          <a:lstStyle/>
          <a:p>
            <a:fld id="{8836216C-5BC3-7C44-80F8-E30864FFC228}" type="slidenum">
              <a:rPr lang="en-US" smtClean="0"/>
              <a:t>9</a:t>
            </a:fld>
            <a:endParaRPr lang="en-US"/>
          </a:p>
        </p:txBody>
      </p:sp>
      <p:sp>
        <p:nvSpPr>
          <p:cNvPr id="4" name="Text Placeholder 3">
            <a:extLst>
              <a:ext uri="{FF2B5EF4-FFF2-40B4-BE49-F238E27FC236}">
                <a16:creationId xmlns:a16="http://schemas.microsoft.com/office/drawing/2014/main" id="{59B1AC7F-E9AB-9F89-A42C-61661F2CB104}"/>
              </a:ext>
            </a:extLst>
          </p:cNvPr>
          <p:cNvSpPr>
            <a:spLocks noGrp="1"/>
          </p:cNvSpPr>
          <p:nvPr>
            <p:ph type="body" sz="quarter" idx="14"/>
          </p:nvPr>
        </p:nvSpPr>
        <p:spPr/>
        <p:txBody>
          <a:bodyPr/>
          <a:lstStyle/>
          <a:p>
            <a:endParaRPr lang="en-US"/>
          </a:p>
        </p:txBody>
      </p:sp>
      <p:pic>
        <p:nvPicPr>
          <p:cNvPr id="6" name="Picture 5">
            <a:extLst>
              <a:ext uri="{FF2B5EF4-FFF2-40B4-BE49-F238E27FC236}">
                <a16:creationId xmlns:a16="http://schemas.microsoft.com/office/drawing/2014/main" id="{4B552A9B-E3DB-D913-8B22-8E89CE1CE61B}"/>
              </a:ext>
            </a:extLst>
          </p:cNvPr>
          <p:cNvPicPr>
            <a:picLocks noChangeAspect="1"/>
          </p:cNvPicPr>
          <p:nvPr/>
        </p:nvPicPr>
        <p:blipFill>
          <a:blip r:embed="rId2"/>
          <a:stretch>
            <a:fillRect/>
          </a:stretch>
        </p:blipFill>
        <p:spPr>
          <a:xfrm>
            <a:off x="160630" y="1709894"/>
            <a:ext cx="4353573" cy="2336800"/>
          </a:xfrm>
          <a:prstGeom prst="rect">
            <a:avLst/>
          </a:prstGeom>
        </p:spPr>
      </p:pic>
      <p:pic>
        <p:nvPicPr>
          <p:cNvPr id="8" name="Picture 7">
            <a:extLst>
              <a:ext uri="{FF2B5EF4-FFF2-40B4-BE49-F238E27FC236}">
                <a16:creationId xmlns:a16="http://schemas.microsoft.com/office/drawing/2014/main" id="{9F046BE4-F904-6DDD-8213-6501A1537126}"/>
              </a:ext>
            </a:extLst>
          </p:cNvPr>
          <p:cNvPicPr>
            <a:picLocks noChangeAspect="1"/>
          </p:cNvPicPr>
          <p:nvPr/>
        </p:nvPicPr>
        <p:blipFill>
          <a:blip r:embed="rId3"/>
          <a:stretch>
            <a:fillRect/>
          </a:stretch>
        </p:blipFill>
        <p:spPr>
          <a:xfrm>
            <a:off x="4696220" y="1709894"/>
            <a:ext cx="4333433" cy="2336800"/>
          </a:xfrm>
          <a:prstGeom prst="rect">
            <a:avLst/>
          </a:prstGeom>
        </p:spPr>
      </p:pic>
      <p:sp>
        <p:nvSpPr>
          <p:cNvPr id="9" name="TextBox 8">
            <a:extLst>
              <a:ext uri="{FF2B5EF4-FFF2-40B4-BE49-F238E27FC236}">
                <a16:creationId xmlns:a16="http://schemas.microsoft.com/office/drawing/2014/main" id="{2F0EEC36-75B2-98C1-453D-BC229DE0908A}"/>
              </a:ext>
            </a:extLst>
          </p:cNvPr>
          <p:cNvSpPr txBox="1"/>
          <p:nvPr/>
        </p:nvSpPr>
        <p:spPr>
          <a:xfrm>
            <a:off x="160630" y="1371340"/>
            <a:ext cx="1903727" cy="338554"/>
          </a:xfrm>
          <a:prstGeom prst="rect">
            <a:avLst/>
          </a:prstGeom>
          <a:noFill/>
        </p:spPr>
        <p:txBody>
          <a:bodyPr wrap="none" rtlCol="0">
            <a:spAutoFit/>
          </a:bodyPr>
          <a:lstStyle/>
          <a:p>
            <a:pPr algn="ctr"/>
            <a:r>
              <a:rPr lang="en-US" sz="1600" dirty="0"/>
              <a:t>Lowest loss (overall)</a:t>
            </a:r>
          </a:p>
        </p:txBody>
      </p:sp>
      <p:sp>
        <p:nvSpPr>
          <p:cNvPr id="10" name="TextBox 9">
            <a:extLst>
              <a:ext uri="{FF2B5EF4-FFF2-40B4-BE49-F238E27FC236}">
                <a16:creationId xmlns:a16="http://schemas.microsoft.com/office/drawing/2014/main" id="{5AAC4D1B-6C8C-A612-E83E-FF9C959BE6B9}"/>
              </a:ext>
            </a:extLst>
          </p:cNvPr>
          <p:cNvSpPr txBox="1"/>
          <p:nvPr/>
        </p:nvSpPr>
        <p:spPr>
          <a:xfrm>
            <a:off x="4696220" y="1385594"/>
            <a:ext cx="2871492" cy="338554"/>
          </a:xfrm>
          <a:prstGeom prst="rect">
            <a:avLst/>
          </a:prstGeom>
          <a:noFill/>
        </p:spPr>
        <p:txBody>
          <a:bodyPr wrap="none" rtlCol="0">
            <a:spAutoFit/>
          </a:bodyPr>
          <a:lstStyle/>
          <a:p>
            <a:pPr algn="ctr"/>
            <a:r>
              <a:rPr lang="en-US" sz="1600" dirty="0"/>
              <a:t>Lowest loss (having two targets)</a:t>
            </a:r>
          </a:p>
        </p:txBody>
      </p:sp>
      <p:sp>
        <p:nvSpPr>
          <p:cNvPr id="11" name="TextBox 10">
            <a:extLst>
              <a:ext uri="{FF2B5EF4-FFF2-40B4-BE49-F238E27FC236}">
                <a16:creationId xmlns:a16="http://schemas.microsoft.com/office/drawing/2014/main" id="{625126DA-3489-F4DF-6A79-083830F75810}"/>
              </a:ext>
            </a:extLst>
          </p:cNvPr>
          <p:cNvSpPr txBox="1"/>
          <p:nvPr/>
        </p:nvSpPr>
        <p:spPr>
          <a:xfrm>
            <a:off x="233674" y="4215971"/>
            <a:ext cx="3661387" cy="338554"/>
          </a:xfrm>
          <a:prstGeom prst="rect">
            <a:avLst/>
          </a:prstGeom>
          <a:noFill/>
        </p:spPr>
        <p:txBody>
          <a:bodyPr wrap="none" rtlCol="0">
            <a:spAutoFit/>
          </a:bodyPr>
          <a:lstStyle/>
          <a:p>
            <a:pPr algn="ctr"/>
            <a:r>
              <a:rPr lang="en-US" sz="1600" dirty="0"/>
              <a:t>Loss = classification loss + regression loss</a:t>
            </a:r>
          </a:p>
        </p:txBody>
      </p:sp>
      <p:pic>
        <p:nvPicPr>
          <p:cNvPr id="12" name="Picture 11">
            <a:extLst>
              <a:ext uri="{FF2B5EF4-FFF2-40B4-BE49-F238E27FC236}">
                <a16:creationId xmlns:a16="http://schemas.microsoft.com/office/drawing/2014/main" id="{A29B90C7-3D00-EAB3-C332-C1B26B66D8FE}"/>
              </a:ext>
            </a:extLst>
          </p:cNvPr>
          <p:cNvPicPr>
            <a:picLocks noChangeAspect="1"/>
          </p:cNvPicPr>
          <p:nvPr/>
        </p:nvPicPr>
        <p:blipFill rotWithShape="1">
          <a:blip r:embed="rId4"/>
          <a:srcRect l="4566" r="3816"/>
          <a:stretch/>
        </p:blipFill>
        <p:spPr>
          <a:xfrm>
            <a:off x="4696220" y="4069410"/>
            <a:ext cx="3661387" cy="1024494"/>
          </a:xfrm>
          <a:prstGeom prst="rect">
            <a:avLst/>
          </a:prstGeom>
        </p:spPr>
      </p:pic>
    </p:spTree>
    <p:extLst>
      <p:ext uri="{BB962C8B-B14F-4D97-AF65-F5344CB8AC3E}">
        <p14:creationId xmlns:p14="http://schemas.microsoft.com/office/powerpoint/2010/main" val="229648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mec 2021 generic">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chemeClr val="accent6"/>
            </a:gs>
            <a:gs pos="60000">
              <a:schemeClr val="tx2"/>
            </a:gs>
          </a:gsLst>
          <a:lin ang="2700000" scaled="0"/>
        </a:gradFill>
        <a:ln>
          <a:noFill/>
        </a:ln>
        <a:effectLst/>
      </a:spPr>
      <a:bodyPr rtlCol="0" anchor="ctr"/>
      <a:lstStyle>
        <a:defPPr algn="ctr">
          <a:defRPr sz="1400" smtClean="0"/>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200" dirty="0" err="1" smtClean="0"/>
        </a:defPPr>
      </a:lstStyle>
    </a:txDef>
  </a:objectDefaults>
  <a:extraClrSchemeLst/>
  <a:extLst>
    <a:ext uri="{05A4C25C-085E-4340-85A3-A5531E510DB2}">
      <thm15:themeFamily xmlns:thm15="http://schemas.microsoft.com/office/thememl/2012/main" name="imec 2021 generic" id="{72757309-472F-954A-9C39-C2963272768C}" vid="{D2EB441C-F1C9-6948-ACC6-8833237756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imec - holst">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E0B1BA8D-B72F-3F4B-9F09-0FF9C2C6A696}"/>
    </a:ext>
  </a:extLst>
</a:theme>
</file>

<file path=ppt/theme/theme3.xml><?xml version="1.0" encoding="utf-8"?>
<a:theme xmlns:a="http://schemas.openxmlformats.org/drawingml/2006/main" name="imec - nerf">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8AE684A7-E8D5-3849-A74E-7351C708E901}"/>
    </a:ext>
  </a:extLst>
</a:theme>
</file>

<file path=ppt/theme/theme4.xml><?xml version="1.0" encoding="utf-8"?>
<a:theme xmlns:a="http://schemas.openxmlformats.org/drawingml/2006/main" name="imec - solliance">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F15C1DAF-F3B5-7B46-A2FB-C392B358A364}"/>
    </a:ext>
  </a:extLst>
</a:theme>
</file>

<file path=ppt/theme/theme5.xml><?xml version="1.0" encoding="utf-8"?>
<a:theme xmlns:a="http://schemas.openxmlformats.org/drawingml/2006/main" name="imec - exascience">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76BE4DE3-8399-6845-8205-00D8D63B48A2}"/>
    </a:ext>
  </a:extLst>
</a:theme>
</file>

<file path=ppt/theme/theme6.xml><?xml version="1.0" encoding="utf-8"?>
<a:theme xmlns:a="http://schemas.openxmlformats.org/drawingml/2006/main" name="imec - energyville">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D1CB1A70-DD50-E745-B98D-C0C69681D556}"/>
    </a:ext>
  </a:extLst>
</a:theme>
</file>

<file path=ppt/theme/theme7.xml><?xml version="1.0" encoding="utf-8"?>
<a:theme xmlns:a="http://schemas.openxmlformats.org/drawingml/2006/main" name="imec - solliance - energyville">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03939BB0-CEB2-C44E-AE5E-1F09C006C7FF}"/>
    </a:ext>
  </a:extLst>
</a:theme>
</file>

<file path=ppt/theme/theme8.xml><?xml version="1.0" encoding="utf-8"?>
<a:theme xmlns:a="http://schemas.openxmlformats.org/drawingml/2006/main" name="imec-imomec-solliance-energyville">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2F469EB2-7E1D-3D45-ACCF-8195A9A22BAD}"/>
    </a:ext>
  </a:extLst>
</a:theme>
</file>

<file path=ppt/theme/theme9.xml><?xml version="1.0" encoding="utf-8"?>
<a:theme xmlns:a="http://schemas.openxmlformats.org/drawingml/2006/main" name="imec - one planet">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7322E81A-CD27-0B4A-BA53-BE47CA688278}"/>
    </a:ext>
  </a:extLst>
</a:theme>
</file>

<file path=docProps/app.xml><?xml version="1.0" encoding="utf-8"?>
<Properties xmlns="http://schemas.openxmlformats.org/officeDocument/2006/extended-properties" xmlns:vt="http://schemas.openxmlformats.org/officeDocument/2006/docPropsVTypes">
  <Template>Default Theme</Template>
  <TotalTime>2739</TotalTime>
  <Words>1057</Words>
  <Application>Microsoft Office PowerPoint</Application>
  <PresentationFormat>On-screen Show (16:9)</PresentationFormat>
  <Paragraphs>150</Paragraphs>
  <Slides>12</Slides>
  <Notes>9</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12</vt:i4>
      </vt:variant>
    </vt:vector>
  </HeadingPairs>
  <TitlesOfParts>
    <vt:vector size="26" baseType="lpstr">
      <vt:lpstr>Aptos</vt:lpstr>
      <vt:lpstr>Arial</vt:lpstr>
      <vt:lpstr>Calibri</vt:lpstr>
      <vt:lpstr>Gill Sans MT</vt:lpstr>
      <vt:lpstr>Wingdings</vt:lpstr>
      <vt:lpstr>imec 2021 generic</vt:lpstr>
      <vt:lpstr>imec - holst</vt:lpstr>
      <vt:lpstr>imec - nerf</vt:lpstr>
      <vt:lpstr>imec - solliance</vt:lpstr>
      <vt:lpstr>imec - exascience</vt:lpstr>
      <vt:lpstr>imec - energyville</vt:lpstr>
      <vt:lpstr>imec - solliance - energyville</vt:lpstr>
      <vt:lpstr>imec-imomec-solliance-energyville</vt:lpstr>
      <vt:lpstr>imec - one planet</vt:lpstr>
      <vt:lpstr>Radar image reconstruction with raw ADC data</vt:lpstr>
      <vt:lpstr>FFT-RadNet</vt:lpstr>
      <vt:lpstr>RadIal dataset</vt:lpstr>
      <vt:lpstr>FFT-RadNet</vt:lpstr>
      <vt:lpstr>T-FFTRadNet</vt:lpstr>
      <vt:lpstr>Next step</vt:lpstr>
      <vt:lpstr>Appendix</vt:lpstr>
      <vt:lpstr>FFT-RadNet</vt:lpstr>
      <vt:lpstr>T-FFTRadNet prediction</vt:lpstr>
      <vt:lpstr>T-FFTRadNet</vt:lpstr>
      <vt:lpstr>FFT-RadNet</vt:lpstr>
      <vt:lpstr>T-FFTRadNet</vt:lpstr>
    </vt:vector>
  </TitlesOfParts>
  <Company>imec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Radar image reconstruction with raw ADC data</dc:title>
  <dc:creator>Ting-Ying Chu (UNIV AACHEN)</dc:creator>
  <cp:lastModifiedBy>Ting-Ying Chu (UNIV AACHEN)</cp:lastModifiedBy>
  <cp:revision>7</cp:revision>
  <dcterms:created xsi:type="dcterms:W3CDTF">2024-05-27T11:48:50Z</dcterms:created>
  <dcterms:modified xsi:type="dcterms:W3CDTF">2024-06-11T12:42:22Z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e79f05-e94b-49c9-8165-7ef349894441_Enabled">
    <vt:lpwstr>true</vt:lpwstr>
  </property>
  <property fmtid="{D5CDD505-2E9C-101B-9397-08002B2CF9AE}" pid="3" name="MSIP_Label_4fe79f05-e94b-49c9-8165-7ef349894441_SetDate">
    <vt:lpwstr>2024-05-27T12:07:30Z</vt:lpwstr>
  </property>
  <property fmtid="{D5CDD505-2E9C-101B-9397-08002B2CF9AE}" pid="4" name="MSIP_Label_4fe79f05-e94b-49c9-8165-7ef349894441_Method">
    <vt:lpwstr>Privileged</vt:lpwstr>
  </property>
  <property fmtid="{D5CDD505-2E9C-101B-9397-08002B2CF9AE}" pid="5" name="MSIP_Label_4fe79f05-e94b-49c9-8165-7ef349894441_Name">
    <vt:lpwstr>Confidential - General Use</vt:lpwstr>
  </property>
  <property fmtid="{D5CDD505-2E9C-101B-9397-08002B2CF9AE}" pid="6" name="MSIP_Label_4fe79f05-e94b-49c9-8165-7ef349894441_SiteId">
    <vt:lpwstr>a72d5a72-25ee-40f0-9bd1-067cb5b770d4</vt:lpwstr>
  </property>
  <property fmtid="{D5CDD505-2E9C-101B-9397-08002B2CF9AE}" pid="7" name="MSIP_Label_4fe79f05-e94b-49c9-8165-7ef349894441_ActionId">
    <vt:lpwstr>e38b459a-2cf1-471c-a5bb-e9cdc5ea3791</vt:lpwstr>
  </property>
  <property fmtid="{D5CDD505-2E9C-101B-9397-08002B2CF9AE}" pid="8" name="MSIP_Label_4fe79f05-e94b-49c9-8165-7ef349894441_ContentBits">
    <vt:lpwstr>2</vt:lpwstr>
  </property>
  <property fmtid="{D5CDD505-2E9C-101B-9397-08002B2CF9AE}" pid="9" name="ClassificationContentMarkingFooterLocations">
    <vt:lpwstr>imec 2021 generic:7\imec - holst:7\imec - nerf:5\imec - solliance:5\imec - exascience:5\imec - energyville:5\imec - solliance - energyville:5\imec-imomec-solliance-energyville:5\imec - one planet:5</vt:lpwstr>
  </property>
  <property fmtid="{D5CDD505-2E9C-101B-9397-08002B2CF9AE}" pid="10" name="ClassificationContentMarkingFooterText">
    <vt:lpwstr>confidential</vt:lpwstr>
  </property>
</Properties>
</file>