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7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8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69" r:id="rId2"/>
    <p:sldMasterId id="2147483778" r:id="rId3"/>
    <p:sldMasterId id="2147483785" r:id="rId4"/>
    <p:sldMasterId id="2147483792" r:id="rId5"/>
    <p:sldMasterId id="2147483799" r:id="rId6"/>
    <p:sldMasterId id="2147483806" r:id="rId7"/>
    <p:sldMasterId id="2147483813" r:id="rId8"/>
    <p:sldMasterId id="2147483825" r:id="rId9"/>
  </p:sldMasterIdLst>
  <p:notesMasterIdLst>
    <p:notesMasterId r:id="rId20"/>
  </p:notesMasterIdLst>
  <p:sldIdLst>
    <p:sldId id="257" r:id="rId10"/>
    <p:sldId id="273" r:id="rId11"/>
    <p:sldId id="281" r:id="rId12"/>
    <p:sldId id="269" r:id="rId13"/>
    <p:sldId id="279" r:id="rId14"/>
    <p:sldId id="280" r:id="rId15"/>
    <p:sldId id="277" r:id="rId16"/>
    <p:sldId id="275" r:id="rId17"/>
    <p:sldId id="268" r:id="rId18"/>
    <p:sldId id="272" r:id="rId19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>
          <p15:clr>
            <a:srgbClr val="A4A3A4"/>
          </p15:clr>
        </p15:guide>
        <p15:guide id="5" orient="horz" pos="292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146C7-F6E4-4700-99F8-85BC75404733}" v="24" dt="2024-05-28T09:28:31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6" y="48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5A776-8BD1-40B0-8611-22EE28E6BC1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90C10-9862-45C9-929F-2E808FBB4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code for understanding the dimension of the input and output data</a:t>
            </a:r>
          </a:p>
          <a:p>
            <a:r>
              <a:rPr lang="en-US" dirty="0"/>
              <a:t>The author pre-processed their labels data, need to check how to match with our ground truth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005BC-D6A4-4F32-8C43-2224DDA06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code for understanding the dimension of the input and output data</a:t>
            </a:r>
          </a:p>
          <a:p>
            <a:r>
              <a:rPr lang="en-US" dirty="0"/>
              <a:t>The author pre-processed their labels data, need to check how to match with our ground truth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005BC-D6A4-4F32-8C43-2224DDA06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2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code for understanding the dimension of the input and output data</a:t>
            </a:r>
          </a:p>
          <a:p>
            <a:r>
              <a:rPr lang="en-US" dirty="0"/>
              <a:t>The author pre-processed their labels data, need to check how to match with our ground truth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005BC-D6A4-4F32-8C43-2224DDA06A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8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code for understanding the dimension of the input and output data</a:t>
            </a:r>
          </a:p>
          <a:p>
            <a:r>
              <a:rPr lang="en-US" dirty="0"/>
              <a:t>The author pre-processed their labels data, need to check how to match with our ground truth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005BC-D6A4-4F32-8C43-2224DDA06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06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code for understanding the dimension of the input and output data</a:t>
            </a:r>
          </a:p>
          <a:p>
            <a:r>
              <a:rPr lang="en-US" dirty="0"/>
              <a:t>The author pre-processed their labels data, need to check how to match with our ground truth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005BC-D6A4-4F32-8C43-2224DDA06A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6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code for understanding the dimension of the input and output data</a:t>
            </a:r>
          </a:p>
          <a:p>
            <a:r>
              <a:rPr lang="en-US" dirty="0"/>
              <a:t>The author pre-processed their labels data, need to check how to match with our ground truth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005BC-D6A4-4F32-8C43-2224DDA06A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3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code for understanding the dimension of the input and output data</a:t>
            </a:r>
          </a:p>
          <a:p>
            <a:r>
              <a:rPr lang="en-US" dirty="0"/>
              <a:t>The author pre-processed their labels data, need to check how to match with our ground truth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005BC-D6A4-4F32-8C43-2224DDA06A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87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code for understanding the dimension of the input and output data</a:t>
            </a:r>
          </a:p>
          <a:p>
            <a:r>
              <a:rPr lang="en-US" dirty="0"/>
              <a:t>The author pre-processed their labels data, need to check how to match with our ground truth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005BC-D6A4-4F32-8C43-2224DDA06A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liance.eu/" TargetMode="External"/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liance.eu/" TargetMode="External"/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="0" i="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800" b="0" i="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sz="18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89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723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Energyville Solli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1720802"/>
            <a:ext cx="8753475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Imec is a partner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2"/>
              </a:rPr>
              <a:t>http://www.energyville.be/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of the Flemish research centers KU Leuven, VITO, imec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UHasselt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in the field of sustainable energy and intelligent energy systems.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3"/>
              </a:rPr>
              <a:t>http://www.solliance.eu/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between research centers and universities in The Netherlands, Belgium and Germany working in thin film photovoltaic solar energy.”</a:t>
            </a:r>
          </a:p>
        </p:txBody>
      </p:sp>
    </p:spTree>
    <p:extLst>
      <p:ext uri="{BB962C8B-B14F-4D97-AF65-F5344CB8AC3E}">
        <p14:creationId xmlns:p14="http://schemas.microsoft.com/office/powerpoint/2010/main" val="248442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1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4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269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Energyville Solli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1720802"/>
            <a:ext cx="8753475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Imec is a partner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2"/>
              </a:rPr>
              <a:t>http://www.energyville.be/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of the Flemish research centers KU Leuven, VITO, imec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UHasselt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in the field of sustainable energy and intelligent energy systems.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3"/>
              </a:rPr>
              <a:t>http://www.solliance.eu/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between research centers and universities in The Netherlands, Belgium and Germany working in thin film photovoltaic solar energy.”</a:t>
            </a:r>
          </a:p>
        </p:txBody>
      </p:sp>
    </p:spTree>
    <p:extLst>
      <p:ext uri="{BB962C8B-B14F-4D97-AF65-F5344CB8AC3E}">
        <p14:creationId xmlns:p14="http://schemas.microsoft.com/office/powerpoint/2010/main" val="229645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8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2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39919"/>
            <a:ext cx="8839200" cy="461665"/>
          </a:xfrm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microsoft.com/office/2007/relationships/hdphoto" Target="../media/hdphoto2.wdp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0.xml"/><Relationship Id="rId10" Type="http://schemas.microsoft.com/office/2007/relationships/hdphoto" Target="../media/hdphoto3.wdp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microsoft.com/office/2007/relationships/hdphoto" Target="../media/hdphoto2.wdp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microsoft.com/office/2007/relationships/hdphoto" Target="../media/hdphoto3.wdp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7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microsoft.com/office/2007/relationships/hdphoto" Target="../media/hdphoto3.wdp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54.xml"/><Relationship Id="rId9" Type="http://schemas.openxmlformats.org/officeDocument/2006/relationships/theme" Target="../theme/theme8.xml"/><Relationship Id="rId14" Type="http://schemas.microsoft.com/office/2007/relationships/hdphoto" Target="../media/hdphoto2.wdp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67BB8C-D318-7920-277A-67CD9A6C890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585200" y="4958080"/>
            <a:ext cx="5175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926301"/>
            <a:ext cx="792136" cy="2101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CCA03F-F621-FC19-E24C-CB71A94BDAB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585200" y="4958080"/>
            <a:ext cx="5175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54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762607"/>
            <a:ext cx="400711" cy="303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213A3F-9473-F72A-89FC-956B8006670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585200" y="4958080"/>
            <a:ext cx="5175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740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olliance_high.jpg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980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A4EAE6-014D-2DBC-0B7B-01FAD43C983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585200" y="4958080"/>
            <a:ext cx="5175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976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4-Exascience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873805"/>
            <a:ext cx="464996" cy="225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7668C6-DCAB-B7A0-8140-C0DE2222B60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585200" y="4958080"/>
            <a:ext cx="5175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2534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5-energyville.png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74328"/>
            <a:ext cx="514398" cy="213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450E78-FD13-BD6C-D82F-A781C5726DA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585200" y="4958080"/>
            <a:ext cx="5175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2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20" r:id="rId6"/>
    <p:sldLayoutId id="214748380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5-energyville.png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512" y="4874328"/>
            <a:ext cx="514398" cy="213028"/>
          </a:xfrm>
          <a:prstGeom prst="rect">
            <a:avLst/>
          </a:prstGeom>
        </p:spPr>
      </p:pic>
      <p:pic>
        <p:nvPicPr>
          <p:cNvPr id="10" name="Picture 9" descr="Solliance_high.jpg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495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037C93-7D64-CE40-0DDA-9F843C08017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585200" y="4958080"/>
            <a:ext cx="5175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718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21" r:id="rId6"/>
    <p:sldLayoutId id="2147483823" r:id="rId7"/>
    <p:sldLayoutId id="214748381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12" name="Picture 11" descr="5-energyville.png">
            <a:extLst>
              <a:ext uri="{FF2B5EF4-FFF2-40B4-BE49-F238E27FC236}">
                <a16:creationId xmlns:a16="http://schemas.microsoft.com/office/drawing/2014/main" id="{961D7E66-DD77-DD4E-A2F9-0EB1AE8B635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4255" y="4874328"/>
            <a:ext cx="514398" cy="213028"/>
          </a:xfrm>
          <a:prstGeom prst="rect">
            <a:avLst/>
          </a:prstGeom>
        </p:spPr>
      </p:pic>
      <p:pic>
        <p:nvPicPr>
          <p:cNvPr id="13" name="Picture 12" descr="Solliance_high.jpg">
            <a:extLst>
              <a:ext uri="{FF2B5EF4-FFF2-40B4-BE49-F238E27FC236}">
                <a16:creationId xmlns:a16="http://schemas.microsoft.com/office/drawing/2014/main" id="{F1A2C11F-E412-1842-A554-3B31C2E27AA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9860" y="4859287"/>
            <a:ext cx="445910" cy="245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EDFC20-D3E9-D441-9C1B-849D8E81C6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9720" y="4948516"/>
            <a:ext cx="1052076" cy="86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FCC2B7-3AF3-BEB8-B642-1732FA0E423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585200" y="4958080"/>
            <a:ext cx="5175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3165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22" r:id="rId6"/>
    <p:sldLayoutId id="2147483824" r:id="rId7"/>
    <p:sldLayoutId id="214748381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3D6AF-C774-FF48-87E9-79B547A4F59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414" t="26009" r="16414" b="26009"/>
          <a:stretch/>
        </p:blipFill>
        <p:spPr>
          <a:xfrm>
            <a:off x="938572" y="4875265"/>
            <a:ext cx="552836" cy="222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72B78-7D8D-33DE-DE21-30AFA2E8BDD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585200" y="4958080"/>
            <a:ext cx="5175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3215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B21-1287-F41E-7F24-16DED7FB4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Radar image reconstruction with raw ADC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7BA97-CE12-0541-E940-F1AF45075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TingYing</a:t>
            </a:r>
            <a:r>
              <a:rPr lang="en-US" dirty="0"/>
              <a:t> Chu – Report 06</a:t>
            </a:r>
          </a:p>
        </p:txBody>
      </p:sp>
    </p:spTree>
    <p:extLst>
      <p:ext uri="{BB962C8B-B14F-4D97-AF65-F5344CB8AC3E}">
        <p14:creationId xmlns:p14="http://schemas.microsoft.com/office/powerpoint/2010/main" val="8999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B336-9AD9-B61F-0D57-C2BA6D36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</a:t>
            </a:r>
            <a:r>
              <a:rPr lang="en-US" dirty="0" err="1"/>
              <a:t>FFTRadNet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984A1-180A-CE1F-388E-0374841E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5F73-9B2B-C63D-6D07-DF8EB75DE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CCCB61-889B-9C6F-373A-8FF7FDDB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" y="576315"/>
            <a:ext cx="5901338" cy="337355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3A35D29-8411-9A7B-6C02-9AE3EB0AB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49593" y="3058631"/>
            <a:ext cx="5132308" cy="2004644"/>
          </a:xfr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E4DC0C-8FE3-6D53-B388-702E4E26629D}"/>
              </a:ext>
            </a:extLst>
          </p:cNvPr>
          <p:cNvSpPr/>
          <p:nvPr/>
        </p:nvSpPr>
        <p:spPr>
          <a:xfrm>
            <a:off x="4572000" y="3336519"/>
            <a:ext cx="668511" cy="76840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235290-33E9-38DB-5AEA-D35E9048D150}"/>
              </a:ext>
            </a:extLst>
          </p:cNvPr>
          <p:cNvSpPr/>
          <p:nvPr/>
        </p:nvSpPr>
        <p:spPr>
          <a:xfrm>
            <a:off x="1056205" y="562385"/>
            <a:ext cx="1037345" cy="92157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764287-8854-E54E-8B68-AD18FF520ED9}"/>
              </a:ext>
            </a:extLst>
          </p:cNvPr>
          <p:cNvSpPr txBox="1"/>
          <p:nvPr/>
        </p:nvSpPr>
        <p:spPr>
          <a:xfrm>
            <a:off x="5398259" y="2712642"/>
            <a:ext cx="3399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 deal with the special MIMO setting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E42218-753E-4B25-E042-5688D9A4EC38}"/>
              </a:ext>
            </a:extLst>
          </p:cNvPr>
          <p:cNvCxnSpPr/>
          <p:nvPr/>
        </p:nvCxnSpPr>
        <p:spPr>
          <a:xfrm flipV="1">
            <a:off x="5240511" y="3058631"/>
            <a:ext cx="498275" cy="277888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548E4FB-17E0-B461-04A7-6E53577DB5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68"/>
          <a:stretch/>
        </p:blipFill>
        <p:spPr>
          <a:xfrm>
            <a:off x="6350593" y="89750"/>
            <a:ext cx="2632776" cy="26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4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B336-9AD9-B61F-0D57-C2BA6D36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simulation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198B-11AA-43BA-6AC2-FC43B4DF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0" y="1063097"/>
            <a:ext cx="8753474" cy="3553011"/>
          </a:xfrm>
        </p:spPr>
        <p:txBody>
          <a:bodyPr>
            <a:noAutofit/>
          </a:bodyPr>
          <a:lstStyle/>
          <a:p>
            <a:r>
              <a:rPr lang="en-US" sz="1600" dirty="0"/>
              <a:t>Parameter setting</a:t>
            </a:r>
          </a:p>
          <a:p>
            <a:pPr lvl="1"/>
            <a:r>
              <a:rPr lang="en-US" sz="1600" dirty="0"/>
              <a:t>Number of Tx: 12, Number of Rx: 16</a:t>
            </a:r>
          </a:p>
          <a:p>
            <a:pPr lvl="1"/>
            <a:r>
              <a:rPr lang="en-US" sz="1600" dirty="0"/>
              <a:t>Number of targets: 1, 3</a:t>
            </a:r>
          </a:p>
          <a:p>
            <a:pPr lvl="1"/>
            <a:r>
              <a:rPr lang="en-US" sz="1600" dirty="0"/>
              <a:t>Dataset size: 500 samples </a:t>
            </a:r>
          </a:p>
          <a:p>
            <a:r>
              <a:rPr lang="en-US" sz="1600" dirty="0"/>
              <a:t>Generation steps</a:t>
            </a:r>
          </a:p>
          <a:p>
            <a:pPr lvl="1"/>
            <a:r>
              <a:rPr lang="en-US" sz="1600" dirty="0"/>
              <a:t>Randomly generate 1 or 3 targets per sample</a:t>
            </a:r>
          </a:p>
          <a:p>
            <a:pPr lvl="1"/>
            <a:r>
              <a:rPr lang="en-US" sz="1600" dirty="0"/>
              <a:t>Use the randomly generated targets to generate RD cube</a:t>
            </a:r>
          </a:p>
          <a:p>
            <a:r>
              <a:rPr lang="en-US" sz="1600" dirty="0"/>
              <a:t>Two dataset for the </a:t>
            </a:r>
            <a:r>
              <a:rPr lang="en-US" sz="1600" dirty="0" err="1"/>
              <a:t>FFTRadNet</a:t>
            </a:r>
            <a:endParaRPr lang="en-US" sz="1600" dirty="0"/>
          </a:p>
          <a:p>
            <a:pPr lvl="1"/>
            <a:r>
              <a:rPr lang="en-US" sz="1600" dirty="0"/>
              <a:t>One target dataset</a:t>
            </a:r>
          </a:p>
          <a:p>
            <a:pPr lvl="1"/>
            <a:r>
              <a:rPr lang="en-US" sz="1600" dirty="0"/>
              <a:t>Multi-targets dataset (3 targets)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984A1-180A-CE1F-388E-0374841E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5F73-9B2B-C63D-6D07-DF8EB75DE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B336-9AD9-B61F-0D57-C2BA6D36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FFTRadNet</a:t>
            </a:r>
            <a:r>
              <a:rPr lang="en-US" dirty="0"/>
              <a:t>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198B-11AA-43BA-6AC2-FC43B4DF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0" y="1063098"/>
            <a:ext cx="8753474" cy="3323088"/>
          </a:xfrm>
        </p:spPr>
        <p:txBody>
          <a:bodyPr>
            <a:noAutofit/>
          </a:bodyPr>
          <a:lstStyle/>
          <a:p>
            <a:r>
              <a:rPr lang="en-US" sz="1600" dirty="0"/>
              <a:t>Parameter setting</a:t>
            </a:r>
          </a:p>
          <a:p>
            <a:pPr lvl="1"/>
            <a:r>
              <a:rPr lang="en-US" sz="1600" dirty="0"/>
              <a:t>Number of epoch: 300, 500</a:t>
            </a:r>
          </a:p>
          <a:p>
            <a:pPr lvl="1"/>
            <a:r>
              <a:rPr lang="en-US" sz="1600" dirty="0"/>
              <a:t>Batch size: 4</a:t>
            </a:r>
          </a:p>
          <a:p>
            <a:pPr lvl="1"/>
            <a:r>
              <a:rPr lang="en-US" sz="1600" dirty="0"/>
              <a:t>Train-validation-test dataset: 70%-15%-15%</a:t>
            </a:r>
          </a:p>
          <a:p>
            <a:pPr lvl="1"/>
            <a:r>
              <a:rPr lang="en-US" sz="1600" dirty="0" err="1"/>
              <a:t>Dataloader</a:t>
            </a:r>
            <a:r>
              <a:rPr lang="en-US" sz="1600" dirty="0"/>
              <a:t>: no shuffle</a:t>
            </a:r>
          </a:p>
          <a:p>
            <a:r>
              <a:rPr lang="en-US" sz="1600" dirty="0"/>
              <a:t>Result</a:t>
            </a:r>
          </a:p>
          <a:p>
            <a:pPr lvl="1"/>
            <a:r>
              <a:rPr lang="en-US" sz="1600" dirty="0"/>
              <a:t>The prediction result at previous meeting is not accurate</a:t>
            </a:r>
          </a:p>
          <a:p>
            <a:pPr lvl="2"/>
            <a:r>
              <a:rPr lang="en-US" sz="1600" dirty="0"/>
              <a:t> The code for plotting misplace, so that the result is plotting by the model that is still updating the weights</a:t>
            </a:r>
          </a:p>
          <a:p>
            <a:pPr lvl="1"/>
            <a:r>
              <a:rPr lang="en-US" sz="1600" dirty="0"/>
              <a:t>Adjust the plotting code to ensure the result comes from the final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984A1-180A-CE1F-388E-0374841E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5F73-9B2B-C63D-6D07-DF8EB75DE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Implementation setting</a:t>
            </a:r>
          </a:p>
        </p:txBody>
      </p:sp>
    </p:spTree>
    <p:extLst>
      <p:ext uri="{BB962C8B-B14F-4D97-AF65-F5344CB8AC3E}">
        <p14:creationId xmlns:p14="http://schemas.microsoft.com/office/powerpoint/2010/main" val="21084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BD30665-BD13-2413-B29B-099CFFEAE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153" y="2801953"/>
            <a:ext cx="2392486" cy="2340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4D6217-7921-FA2A-F405-A9CF7D872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245" y="426779"/>
            <a:ext cx="2449835" cy="2484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5D89B9-D1A4-0027-1784-0925C5E34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813" y="460811"/>
            <a:ext cx="2449835" cy="23418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F976260-58D8-90B1-8353-03AE06289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508" y="2801086"/>
            <a:ext cx="2409477" cy="23424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26A5F0-34EF-A620-086E-7B39315021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" t="1080" r="-28" b="950"/>
          <a:stretch/>
        </p:blipFill>
        <p:spPr>
          <a:xfrm>
            <a:off x="892219" y="2680520"/>
            <a:ext cx="2418751" cy="24621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BD2CED-4B49-00D6-C696-88537C27B8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763" y="874340"/>
            <a:ext cx="2368163" cy="2340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DB336-9AD9-B61F-0D57-C2BA6D36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FFT-</a:t>
            </a:r>
            <a:r>
              <a:rPr lang="en-US" dirty="0" err="1"/>
              <a:t>RadNet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984A1-180A-CE1F-388E-0374841E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5F73-9B2B-C63D-6D07-DF8EB75DE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 training prediction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1B7268-72DD-76C8-E0CE-73F3D91827F2}"/>
              </a:ext>
            </a:extLst>
          </p:cNvPr>
          <p:cNvSpPr txBox="1"/>
          <p:nvPr/>
        </p:nvSpPr>
        <p:spPr>
          <a:xfrm>
            <a:off x="160629" y="892983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Number of target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52EDA-7763-39B1-6C61-E345F64AF091}"/>
              </a:ext>
            </a:extLst>
          </p:cNvPr>
          <p:cNvSpPr txBox="1"/>
          <p:nvPr/>
        </p:nvSpPr>
        <p:spPr>
          <a:xfrm>
            <a:off x="88446" y="2868333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Number of target =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3F664-5648-03A6-7329-AB503E4484AB}"/>
              </a:ext>
            </a:extLst>
          </p:cNvPr>
          <p:cNvSpPr txBox="1"/>
          <p:nvPr/>
        </p:nvSpPr>
        <p:spPr>
          <a:xfrm>
            <a:off x="6501782" y="210743"/>
            <a:ext cx="1124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Epoch=499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591975-DE58-640E-107B-53650AB33926}"/>
              </a:ext>
            </a:extLst>
          </p:cNvPr>
          <p:cNvSpPr txBox="1"/>
          <p:nvPr/>
        </p:nvSpPr>
        <p:spPr>
          <a:xfrm>
            <a:off x="3815626" y="210743"/>
            <a:ext cx="1124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Epoch=150</a:t>
            </a:r>
          </a:p>
        </p:txBody>
      </p:sp>
    </p:spTree>
    <p:extLst>
      <p:ext uri="{BB962C8B-B14F-4D97-AF65-F5344CB8AC3E}">
        <p14:creationId xmlns:p14="http://schemas.microsoft.com/office/powerpoint/2010/main" val="328817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B336-9AD9-B61F-0D57-C2BA6D36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FFT-</a:t>
            </a:r>
            <a:r>
              <a:rPr lang="en-US" dirty="0" err="1"/>
              <a:t>RadNet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198B-11AA-43BA-6AC2-FC43B4DF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4" y="931273"/>
            <a:ext cx="8557280" cy="4076496"/>
          </a:xfrm>
        </p:spPr>
        <p:txBody>
          <a:bodyPr>
            <a:noAutofit/>
          </a:bodyPr>
          <a:lstStyle/>
          <a:p>
            <a:r>
              <a:rPr lang="en-US" sz="1600" dirty="0"/>
              <a:t>Evaluation score </a:t>
            </a:r>
          </a:p>
          <a:p>
            <a:pPr lvl="1"/>
            <a:r>
              <a:rPr lang="en-US" sz="1600" dirty="0"/>
              <a:t>Calculated with the same training dataset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1148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Can’t calculate scores for validation dataset -&gt; unable to check overfitting (explain in next slide) </a:t>
            </a:r>
          </a:p>
          <a:p>
            <a:pPr lvl="1"/>
            <a:endParaRPr lang="en-US" sz="13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984A1-180A-CE1F-388E-0374841E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5F73-9B2B-C63D-6D07-DF8EB75DE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 training prediction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1EF2A5-618C-43D4-31D3-AB43CC97C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48311"/>
              </p:ext>
            </p:extLst>
          </p:nvPr>
        </p:nvGraphicFramePr>
        <p:xfrm>
          <a:off x="1083896" y="1626458"/>
          <a:ext cx="5321212" cy="2403669"/>
        </p:xfrm>
        <a:graphic>
          <a:graphicData uri="http://schemas.openxmlformats.org/drawingml/2006/table">
            <a:tbl>
              <a:tblPr/>
              <a:tblGrid>
                <a:gridCol w="1579119">
                  <a:extLst>
                    <a:ext uri="{9D8B030D-6E8A-4147-A177-3AD203B41FA5}">
                      <a16:colId xmlns:a16="http://schemas.microsoft.com/office/drawing/2014/main" val="1739935613"/>
                    </a:ext>
                  </a:extLst>
                </a:gridCol>
                <a:gridCol w="943739">
                  <a:extLst>
                    <a:ext uri="{9D8B030D-6E8A-4147-A177-3AD203B41FA5}">
                      <a16:colId xmlns:a16="http://schemas.microsoft.com/office/drawing/2014/main" val="3337061112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1714260097"/>
                    </a:ext>
                  </a:extLst>
                </a:gridCol>
                <a:gridCol w="909511">
                  <a:extLst>
                    <a:ext uri="{9D8B030D-6E8A-4147-A177-3AD203B41FA5}">
                      <a16:colId xmlns:a16="http://schemas.microsoft.com/office/drawing/2014/main" val="2756715925"/>
                    </a:ext>
                  </a:extLst>
                </a:gridCol>
                <a:gridCol w="891316">
                  <a:extLst>
                    <a:ext uri="{9D8B030D-6E8A-4147-A177-3AD203B41FA5}">
                      <a16:colId xmlns:a16="http://schemas.microsoft.com/office/drawing/2014/main" val="895924496"/>
                    </a:ext>
                  </a:extLst>
                </a:gridCol>
              </a:tblGrid>
              <a:tr h="4001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Bahnschrift Light" panose="020B0502040204020203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Bahnschrift Light" panose="020B0502040204020203" pitchFamily="34" charset="0"/>
                        </a:rPr>
                        <a:t>Number of target = 3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Bahnschrift Light" panose="020B0502040204020203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Bahnschrift Light" panose="020B0502040204020203" pitchFamily="34" charset="0"/>
                        </a:rPr>
                        <a:t>Number of target = 1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Bahnschrift Light" panose="020B0502040204020203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836437"/>
                  </a:ext>
                </a:extLst>
              </a:tr>
              <a:tr h="36368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Bahnschrift Light" panose="020B0502040204020203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Bahnschrift Light" panose="020B0502040204020203" pitchFamily="34" charset="0"/>
                        </a:rPr>
                        <a:t>epoch:499</a:t>
                      </a:r>
                      <a:endParaRPr lang="en-US" sz="11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Bahnschrift Light" panose="020B0502040204020203" pitchFamily="34" charset="0"/>
                        </a:rPr>
                        <a:t>Epoch:150</a:t>
                      </a:r>
                      <a:endParaRPr lang="en-US" sz="11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Bahnschrift Light" panose="020B0502040204020203" pitchFamily="34" charset="0"/>
                        </a:rPr>
                        <a:t>epoch:499</a:t>
                      </a:r>
                      <a:endParaRPr lang="en-US" sz="11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Bahnschrift Light" panose="020B0502040204020203" pitchFamily="34" charset="0"/>
                        </a:rPr>
                        <a:t>epoch:150</a:t>
                      </a:r>
                      <a:endParaRPr lang="en-US" sz="11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476550"/>
                  </a:ext>
                </a:extLst>
              </a:tr>
              <a:tr h="36368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Bahnschrift Light" panose="020B0502040204020203" pitchFamily="34" charset="0"/>
                        </a:rPr>
                        <a:t>mAP</a:t>
                      </a:r>
                      <a:endParaRPr lang="en-US" sz="110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Bahnschrift Light" panose="020B0502040204020203" pitchFamily="34" charset="0"/>
                        </a:rPr>
                        <a:t>0.964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Bahnschrift Light" panose="020B0502040204020203" pitchFamily="34" charset="0"/>
                        </a:rPr>
                        <a:t>0.543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Bahnschrift Light" panose="020B0502040204020203" pitchFamily="34" charset="0"/>
                        </a:rPr>
                        <a:t>0.867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100" b="0" dirty="0">
                          <a:effectLst/>
                          <a:latin typeface="Bahnschrift Light" panose="020B0502040204020203" pitchFamily="34" charset="0"/>
                        </a:rPr>
                        <a:t>0.435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076042"/>
                  </a:ext>
                </a:extLst>
              </a:tr>
              <a:tr h="36368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Bahnschrift Light" panose="020B0502040204020203" pitchFamily="34" charset="0"/>
                        </a:rPr>
                        <a:t>mAR</a:t>
                      </a:r>
                      <a:endParaRPr lang="en-US" sz="11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Bahnschrift Light" panose="020B0502040204020203" pitchFamily="34" charset="0"/>
                        </a:rPr>
                        <a:t>0.992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Bahnschrift Light" panose="020B0502040204020203" pitchFamily="34" charset="0"/>
                        </a:rPr>
                        <a:t>0.739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Bahnschrift Light" panose="020B0502040204020203" pitchFamily="34" charset="0"/>
                        </a:rPr>
                        <a:t>0.957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100" b="0" dirty="0">
                          <a:effectLst/>
                          <a:latin typeface="Bahnschrift Light" panose="020B0502040204020203" pitchFamily="34" charset="0"/>
                        </a:rPr>
                        <a:t>0.546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239722"/>
                  </a:ext>
                </a:extLst>
              </a:tr>
              <a:tr h="43786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Bahnschrift Light" panose="020B0502040204020203" pitchFamily="34" charset="0"/>
                        </a:rPr>
                        <a:t>F1 score</a:t>
                      </a:r>
                      <a:endParaRPr lang="en-US" sz="11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Bahnschrift Light" panose="020B0502040204020203" pitchFamily="34" charset="0"/>
                        </a:rPr>
                        <a:t> 0.978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Bahnschrift Light" panose="020B0502040204020203" pitchFamily="34" charset="0"/>
                        </a:rPr>
                        <a:t>0.626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Bahnschrift Light" panose="020B0502040204020203" pitchFamily="34" charset="0"/>
                        </a:rPr>
                        <a:t>0.910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100" b="0" dirty="0">
                          <a:effectLst/>
                          <a:latin typeface="Bahnschrift Light" panose="020B0502040204020203" pitchFamily="34" charset="0"/>
                        </a:rPr>
                        <a:t>0.484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765223"/>
                  </a:ext>
                </a:extLst>
              </a:tr>
              <a:tr h="43786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Bahnschrift Light" panose="020B0502040204020203" pitchFamily="34" charset="0"/>
                        </a:rPr>
                        <a:t>Loss (detection loss+ regression loss)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Bahnschrift Light" panose="020B0502040204020203" pitchFamily="34" charset="0"/>
                        </a:rPr>
                        <a:t>1.6098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Bahnschrift Light" panose="020B0502040204020203" pitchFamily="34" charset="0"/>
                        </a:rPr>
                        <a:t>18.6216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Bahnschrift Light" panose="020B0502040204020203" pitchFamily="34" charset="0"/>
                        </a:rPr>
                        <a:t>4.9607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Bahnschrift Light" panose="020B0502040204020203" pitchFamily="34" charset="0"/>
                        </a:rPr>
                        <a:t>24.7359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3582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F2D38BE-06E3-DE84-9351-2F480B4AB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6" r="3816"/>
          <a:stretch/>
        </p:blipFill>
        <p:spPr>
          <a:xfrm>
            <a:off x="6550180" y="3426410"/>
            <a:ext cx="2363925" cy="661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2232D7-C85F-0477-D33D-030E221E6D76}"/>
              </a:ext>
            </a:extLst>
          </p:cNvPr>
          <p:cNvSpPr txBox="1"/>
          <p:nvPr/>
        </p:nvSpPr>
        <p:spPr>
          <a:xfrm>
            <a:off x="7692706" y="3240100"/>
            <a:ext cx="1016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Detection 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8D7F1-9FE2-AF25-1DAB-277D0FB379B7}"/>
              </a:ext>
            </a:extLst>
          </p:cNvPr>
          <p:cNvSpPr txBox="1"/>
          <p:nvPr/>
        </p:nvSpPr>
        <p:spPr>
          <a:xfrm>
            <a:off x="7887062" y="3723199"/>
            <a:ext cx="10374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regression loss</a:t>
            </a:r>
          </a:p>
        </p:txBody>
      </p:sp>
    </p:spTree>
    <p:extLst>
      <p:ext uri="{BB962C8B-B14F-4D97-AF65-F5344CB8AC3E}">
        <p14:creationId xmlns:p14="http://schemas.microsoft.com/office/powerpoint/2010/main" val="33387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B336-9AD9-B61F-0D57-C2BA6D36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FFT-</a:t>
            </a:r>
            <a:r>
              <a:rPr lang="en-US" dirty="0" err="1"/>
              <a:t>RadNet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198B-11AA-43BA-6AC2-FC43B4DF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4" y="931272"/>
            <a:ext cx="4924286" cy="4006134"/>
          </a:xfrm>
        </p:spPr>
        <p:txBody>
          <a:bodyPr>
            <a:noAutofit/>
          </a:bodyPr>
          <a:lstStyle/>
          <a:p>
            <a:r>
              <a:rPr lang="en-US" sz="1500" dirty="0"/>
              <a:t>Evaluation mode (</a:t>
            </a:r>
            <a:r>
              <a:rPr lang="en-US" sz="1500" dirty="0" err="1"/>
              <a:t>nn.Module.eval</a:t>
            </a:r>
            <a:r>
              <a:rPr lang="en-US" sz="1500" dirty="0"/>
              <a:t>())</a:t>
            </a:r>
          </a:p>
          <a:p>
            <a:pPr lvl="1"/>
            <a:r>
              <a:rPr lang="en-US" sz="1500" dirty="0"/>
              <a:t>Create a consistent environment for model inference</a:t>
            </a:r>
          </a:p>
          <a:p>
            <a:pPr lvl="1"/>
            <a:r>
              <a:rPr lang="en-US" sz="1500" dirty="0"/>
              <a:t>BatchNorm2d and Dropout behave differently on evaluation and training mode</a:t>
            </a:r>
          </a:p>
          <a:p>
            <a:pPr lvl="1"/>
            <a:r>
              <a:rPr lang="en-US" sz="1500" dirty="0"/>
              <a:t>BatchNorm2d </a:t>
            </a:r>
          </a:p>
          <a:p>
            <a:pPr lvl="2"/>
            <a:r>
              <a:rPr lang="en-US" sz="1300" dirty="0"/>
              <a:t>Training mode: use batch statistic</a:t>
            </a:r>
          </a:p>
          <a:p>
            <a:pPr lvl="2"/>
            <a:r>
              <a:rPr lang="en-US" sz="1300" dirty="0"/>
              <a:t>Evaluation mode: uses the running estimates (mean and variance) that it computed during it's training phase</a:t>
            </a:r>
          </a:p>
          <a:p>
            <a:r>
              <a:rPr lang="en-US" sz="1500" dirty="0"/>
              <a:t>No evaluation score on train dataset with eval() &amp; validation dataset without eval() -&gt; unable to reproduce the performance on train dataset</a:t>
            </a:r>
          </a:p>
          <a:p>
            <a:pPr lvl="1"/>
            <a:r>
              <a:rPr lang="en-US" sz="1300" dirty="0"/>
              <a:t>Tried solutions: </a:t>
            </a:r>
            <a:r>
              <a:rPr lang="en-US" sz="1300" dirty="0" err="1"/>
              <a:t>BatchNorm</a:t>
            </a:r>
            <a:r>
              <a:rPr lang="en-US" sz="1300" dirty="0"/>
              <a:t> layer: set </a:t>
            </a:r>
            <a:r>
              <a:rPr lang="en-US" sz="1300" dirty="0" err="1"/>
              <a:t>running_stat</a:t>
            </a:r>
            <a:r>
              <a:rPr lang="en-US" sz="1300" dirty="0"/>
              <a:t>=False (evaluation mode use batch statistic), shuffle training dataset, adjusting momentum value (more weights on new statistic, ex, 0.5) -&gt; these methods didn’t solve the issue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984A1-180A-CE1F-388E-0374841E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5F73-9B2B-C63D-6D07-DF8EB75DE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8E5EA-56BB-B0BE-0852-1C959659A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555" y="1098380"/>
            <a:ext cx="4251931" cy="2180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416DD7-46D7-B259-55D5-85E5D5F751A0}"/>
              </a:ext>
            </a:extLst>
          </p:cNvPr>
          <p:cNvSpPr txBox="1"/>
          <p:nvPr/>
        </p:nvSpPr>
        <p:spPr>
          <a:xfrm>
            <a:off x="6654567" y="2188754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momentum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8B59FA-B249-63EC-AACD-38BC84AD4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389" y="3279129"/>
            <a:ext cx="3677736" cy="166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6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a line graph&#10;&#10;Description automatically generated">
            <a:extLst>
              <a:ext uri="{FF2B5EF4-FFF2-40B4-BE49-F238E27FC236}">
                <a16:creationId xmlns:a16="http://schemas.microsoft.com/office/drawing/2014/main" id="{D58AA657-6744-41C8-EB97-8B2722466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744" y="1758878"/>
            <a:ext cx="2167658" cy="1625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DB336-9AD9-B61F-0D57-C2BA6D36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198B-11AA-43BA-6AC2-FC43B4DF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10" y="1034700"/>
            <a:ext cx="8279036" cy="1082601"/>
          </a:xfrm>
        </p:spPr>
        <p:txBody>
          <a:bodyPr>
            <a:noAutofit/>
          </a:bodyPr>
          <a:lstStyle/>
          <a:p>
            <a:r>
              <a:rPr lang="en-US" sz="1600" dirty="0"/>
              <a:t>Increase the batch size, from 4 to 16 or more</a:t>
            </a:r>
          </a:p>
          <a:p>
            <a:pPr lvl="1"/>
            <a:r>
              <a:rPr lang="en-US" sz="1600" dirty="0"/>
              <a:t>The author trained with sequential dataset, but we use random dataset -&gt; might need bigger batch size</a:t>
            </a:r>
          </a:p>
          <a:p>
            <a:r>
              <a:rPr lang="en-US" sz="1600" dirty="0"/>
              <a:t>Implement the complex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984A1-180A-CE1F-388E-0374841E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5F73-9B2B-C63D-6D07-DF8EB75DE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car driving on a road&#10;&#10;Description automatically generated">
            <a:extLst>
              <a:ext uri="{FF2B5EF4-FFF2-40B4-BE49-F238E27FC236}">
                <a16:creationId xmlns:a16="http://schemas.microsoft.com/office/drawing/2014/main" id="{47F81B98-7981-BD3F-6B3A-BC0C4A1AE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01" y="2211244"/>
            <a:ext cx="2254215" cy="1267996"/>
          </a:xfrm>
          <a:prstGeom prst="rect">
            <a:avLst/>
          </a:prstGeom>
        </p:spPr>
      </p:pic>
      <p:pic>
        <p:nvPicPr>
          <p:cNvPr id="9" name="Picture 8" descr="A blurry image of a car driving down a road&#10;&#10;Description automatically generated">
            <a:extLst>
              <a:ext uri="{FF2B5EF4-FFF2-40B4-BE49-F238E27FC236}">
                <a16:creationId xmlns:a16="http://schemas.microsoft.com/office/drawing/2014/main" id="{F37C78D3-80CF-C3E4-4CFF-649284E95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01" y="3519395"/>
            <a:ext cx="2254217" cy="1267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D6DAB0-F746-063D-8FCE-0E56F73955A9}"/>
              </a:ext>
            </a:extLst>
          </p:cNvPr>
          <p:cNvSpPr txBox="1"/>
          <p:nvPr/>
        </p:nvSpPr>
        <p:spPr>
          <a:xfrm>
            <a:off x="752010" y="4755497"/>
            <a:ext cx="333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Camera image for the </a:t>
            </a:r>
            <a:r>
              <a:rPr lang="en-US" sz="1400" dirty="0" err="1"/>
              <a:t>RADIal</a:t>
            </a:r>
            <a:r>
              <a:rPr lang="en-US" sz="1400" dirty="0"/>
              <a:t> dataset input</a:t>
            </a:r>
          </a:p>
        </p:txBody>
      </p:sp>
      <p:pic>
        <p:nvPicPr>
          <p:cNvPr id="16" name="Picture 15" descr="A graph with a line&#10;&#10;Description automatically generated">
            <a:extLst>
              <a:ext uri="{FF2B5EF4-FFF2-40B4-BE49-F238E27FC236}">
                <a16:creationId xmlns:a16="http://schemas.microsoft.com/office/drawing/2014/main" id="{5F9E8F7D-EBE8-8D3B-BDB2-FB75A469F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316" y="1787606"/>
            <a:ext cx="2167658" cy="16257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A76742-C75C-8958-6574-58927A2713AD}"/>
              </a:ext>
            </a:extLst>
          </p:cNvPr>
          <p:cNvSpPr txBox="1"/>
          <p:nvPr/>
        </p:nvSpPr>
        <p:spPr>
          <a:xfrm>
            <a:off x="3257116" y="1656800"/>
            <a:ext cx="1936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Three target: starting loss </a:t>
            </a:r>
            <a:r>
              <a:rPr lang="en-US" sz="1100" dirty="0">
                <a:highlight>
                  <a:srgbClr val="FFFF00"/>
                </a:highlight>
              </a:rPr>
              <a:t>17k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23E641-6A9A-CC91-626B-F0A01B03F9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4430" y="3967967"/>
            <a:ext cx="2934108" cy="9260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8F77715-D0C0-E9D5-8F8D-E15F363DFE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1711" y="2866557"/>
            <a:ext cx="932651" cy="1990052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E7FF18-79BF-F861-45C0-D7991F9870F8}"/>
              </a:ext>
            </a:extLst>
          </p:cNvPr>
          <p:cNvSpPr/>
          <p:nvPr/>
        </p:nvSpPr>
        <p:spPr>
          <a:xfrm>
            <a:off x="8260453" y="3452106"/>
            <a:ext cx="532993" cy="27788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6A439C-4DBE-0B3F-65E4-D679BCB282AB}"/>
              </a:ext>
            </a:extLst>
          </p:cNvPr>
          <p:cNvSpPr/>
          <p:nvPr/>
        </p:nvSpPr>
        <p:spPr>
          <a:xfrm>
            <a:off x="8271539" y="3920993"/>
            <a:ext cx="532993" cy="27788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FB47E8-D81C-2EDC-69AE-24718B38F14E}"/>
              </a:ext>
            </a:extLst>
          </p:cNvPr>
          <p:cNvSpPr txBox="1"/>
          <p:nvPr/>
        </p:nvSpPr>
        <p:spPr>
          <a:xfrm>
            <a:off x="7297003" y="3671227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Complex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A8375-6616-C6A8-694F-A6498492C7DD}"/>
              </a:ext>
            </a:extLst>
          </p:cNvPr>
          <p:cNvSpPr txBox="1"/>
          <p:nvPr/>
        </p:nvSpPr>
        <p:spPr>
          <a:xfrm>
            <a:off x="4572000" y="3755199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T-</a:t>
            </a:r>
            <a:r>
              <a:rPr lang="en-US" sz="1100" dirty="0" err="1"/>
              <a:t>FFTRadNet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98DB7-7FBD-ED97-7EDF-8A0E0F5EA35F}"/>
              </a:ext>
            </a:extLst>
          </p:cNvPr>
          <p:cNvSpPr txBox="1"/>
          <p:nvPr/>
        </p:nvSpPr>
        <p:spPr>
          <a:xfrm>
            <a:off x="5461860" y="1639370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One target: starting loss </a:t>
            </a:r>
            <a:r>
              <a:rPr lang="en-US" sz="1100" dirty="0">
                <a:highlight>
                  <a:srgbClr val="FFFF00"/>
                </a:highlight>
              </a:rPr>
              <a:t>1200k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1F8DB-D904-ECB9-DC23-3CE571CD4C43}"/>
              </a:ext>
            </a:extLst>
          </p:cNvPr>
          <p:cNvSpPr txBox="1"/>
          <p:nvPr/>
        </p:nvSpPr>
        <p:spPr>
          <a:xfrm>
            <a:off x="3945260" y="3308300"/>
            <a:ext cx="16289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Epoch 150: loss 24.73</a:t>
            </a:r>
          </a:p>
          <a:p>
            <a:pPr algn="ctr"/>
            <a:r>
              <a:rPr lang="en-US" sz="1100" dirty="0"/>
              <a:t>Epoch 500: loss </a:t>
            </a:r>
            <a:r>
              <a:rPr lang="en-US" sz="1100" dirty="0">
                <a:highlight>
                  <a:srgbClr val="FFFF00"/>
                </a:highlight>
              </a:rPr>
              <a:t>under 10</a:t>
            </a:r>
          </a:p>
        </p:txBody>
      </p:sp>
    </p:spTree>
    <p:extLst>
      <p:ext uri="{BB962C8B-B14F-4D97-AF65-F5344CB8AC3E}">
        <p14:creationId xmlns:p14="http://schemas.microsoft.com/office/powerpoint/2010/main" val="72113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445C-B1D3-39C0-984A-154F8B99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6EB7-3178-A0FA-C8AC-B7D34833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5341E-0E70-68C2-937C-6115BC3F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10D79-8B19-50F8-1E17-F2FCAAFEE7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3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B336-9AD9-B61F-0D57-C2BA6D36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FFT-</a:t>
            </a:r>
            <a:r>
              <a:rPr lang="en-US" dirty="0" err="1"/>
              <a:t>RadNet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984A1-180A-CE1F-388E-0374841E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5F73-9B2B-C63D-6D07-DF8EB75DE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E9CBF-6162-4997-EE5D-2796A68D9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6" r="3816"/>
          <a:stretch/>
        </p:blipFill>
        <p:spPr>
          <a:xfrm>
            <a:off x="5252307" y="1194592"/>
            <a:ext cx="3855318" cy="1078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37CA35-11E3-DE63-7939-E094A3B7A11C}"/>
              </a:ext>
            </a:extLst>
          </p:cNvPr>
          <p:cNvSpPr txBox="1"/>
          <p:nvPr/>
        </p:nvSpPr>
        <p:spPr>
          <a:xfrm>
            <a:off x="5128053" y="931866"/>
            <a:ext cx="1290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Loss function</a:t>
            </a:r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7F61E3AE-0834-98D3-2815-0C98D2212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211" y="2888513"/>
            <a:ext cx="4718716" cy="1843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198B-11AA-43BA-6AC2-FC43B4DF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5" y="931866"/>
            <a:ext cx="4671566" cy="4162186"/>
          </a:xfrm>
        </p:spPr>
        <p:txBody>
          <a:bodyPr>
            <a:noAutofit/>
          </a:bodyPr>
          <a:lstStyle/>
          <a:p>
            <a:r>
              <a:rPr lang="en-US" sz="1700" dirty="0"/>
              <a:t>Dataset</a:t>
            </a:r>
          </a:p>
          <a:p>
            <a:pPr lvl="1"/>
            <a:r>
              <a:rPr lang="en-US" sz="1700" dirty="0"/>
              <a:t>Original dataset: </a:t>
            </a:r>
            <a:r>
              <a:rPr lang="en-US" sz="1700" dirty="0" err="1"/>
              <a:t>RADIal</a:t>
            </a:r>
            <a:r>
              <a:rPr lang="en-US" sz="1700" dirty="0"/>
              <a:t> dataset (currently not available)</a:t>
            </a:r>
          </a:p>
          <a:p>
            <a:pPr lvl="1"/>
            <a:r>
              <a:rPr lang="en-US" sz="1700" dirty="0"/>
              <a:t>Implementation dataset: Using our MATLAB code (MATLAB-RADAR-AUTOMOTIVE) to simulate the input data</a:t>
            </a:r>
          </a:p>
          <a:p>
            <a:r>
              <a:rPr lang="en-US" sz="1700" dirty="0"/>
              <a:t>Model:</a:t>
            </a:r>
          </a:p>
          <a:p>
            <a:pPr lvl="1"/>
            <a:r>
              <a:rPr lang="en-US" sz="1700" dirty="0"/>
              <a:t>Input data: RD cube</a:t>
            </a:r>
          </a:p>
          <a:p>
            <a:pPr lvl="1"/>
            <a:r>
              <a:rPr lang="en-US" sz="1700" dirty="0"/>
              <a:t>Output data</a:t>
            </a:r>
          </a:p>
          <a:p>
            <a:pPr lvl="2"/>
            <a:r>
              <a:rPr lang="en-US" sz="1700" dirty="0"/>
              <a:t>Binary classification: each “pixel” (RA map) as occupied or not by a vehicle </a:t>
            </a:r>
          </a:p>
          <a:p>
            <a:pPr lvl="2"/>
            <a:r>
              <a:rPr lang="en-US" sz="1700" dirty="0"/>
              <a:t>Regression: finely predicts the range and azimuth values corresponding to the detected object.</a:t>
            </a:r>
          </a:p>
        </p:txBody>
      </p:sp>
    </p:spTree>
    <p:extLst>
      <p:ext uri="{BB962C8B-B14F-4D97-AF65-F5344CB8AC3E}">
        <p14:creationId xmlns:p14="http://schemas.microsoft.com/office/powerpoint/2010/main" val="292111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mec 2021 generic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mec 2021 generic" id="{72757309-472F-954A-9C39-C2963272768C}" vid="{D2EB441C-F1C9-6948-ACC6-8833237756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imec - holst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E0B1BA8D-B72F-3F4B-9F09-0FF9C2C6A696}"/>
    </a:ext>
  </a:extLst>
</a:theme>
</file>

<file path=ppt/theme/theme3.xml><?xml version="1.0" encoding="utf-8"?>
<a:theme xmlns:a="http://schemas.openxmlformats.org/drawingml/2006/main" name="imec - nerf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8AE684A7-E8D5-3849-A74E-7351C708E901}"/>
    </a:ext>
  </a:extLst>
</a:theme>
</file>

<file path=ppt/theme/theme4.xml><?xml version="1.0" encoding="utf-8"?>
<a:theme xmlns:a="http://schemas.openxmlformats.org/drawingml/2006/main" name="imec - sollianc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F15C1DAF-F3B5-7B46-A2FB-C392B358A364}"/>
    </a:ext>
  </a:extLst>
</a:theme>
</file>

<file path=ppt/theme/theme5.xml><?xml version="1.0" encoding="utf-8"?>
<a:theme xmlns:a="http://schemas.openxmlformats.org/drawingml/2006/main" name="imec - exascienc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76BE4DE3-8399-6845-8205-00D8D63B48A2}"/>
    </a:ext>
  </a:extLst>
</a:theme>
</file>

<file path=ppt/theme/theme6.xml><?xml version="1.0" encoding="utf-8"?>
<a:theme xmlns:a="http://schemas.openxmlformats.org/drawingml/2006/main" name="imec - energyvill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D1CB1A70-DD50-E745-B98D-C0C69681D556}"/>
    </a:ext>
  </a:extLst>
</a:theme>
</file>

<file path=ppt/theme/theme7.xml><?xml version="1.0" encoding="utf-8"?>
<a:theme xmlns:a="http://schemas.openxmlformats.org/drawingml/2006/main" name="imec - solliance - energyvill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03939BB0-CEB2-C44E-AE5E-1F09C006C7FF}"/>
    </a:ext>
  </a:extLst>
</a:theme>
</file>

<file path=ppt/theme/theme8.xml><?xml version="1.0" encoding="utf-8"?>
<a:theme xmlns:a="http://schemas.openxmlformats.org/drawingml/2006/main" name="imec-imomec-solliance-energyvill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2F469EB2-7E1D-3D45-ACCF-8195A9A22BAD}"/>
    </a:ext>
  </a:extLst>
</a:theme>
</file>

<file path=ppt/theme/theme9.xml><?xml version="1.0" encoding="utf-8"?>
<a:theme xmlns:a="http://schemas.openxmlformats.org/drawingml/2006/main" name="imec - one planet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7322E81A-CD27-0B4A-BA53-BE47CA6882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20701</TotalTime>
  <Words>799</Words>
  <Application>Microsoft Office PowerPoint</Application>
  <PresentationFormat>On-screen Show (16:9)</PresentationFormat>
  <Paragraphs>145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Aptos</vt:lpstr>
      <vt:lpstr>Arial</vt:lpstr>
      <vt:lpstr>Bahnschrift Light</vt:lpstr>
      <vt:lpstr>Calibri</vt:lpstr>
      <vt:lpstr>Gill Sans MT</vt:lpstr>
      <vt:lpstr>Wingdings</vt:lpstr>
      <vt:lpstr>imec 2021 generic</vt:lpstr>
      <vt:lpstr>imec - holst</vt:lpstr>
      <vt:lpstr>imec - nerf</vt:lpstr>
      <vt:lpstr>imec - solliance</vt:lpstr>
      <vt:lpstr>imec - exascience</vt:lpstr>
      <vt:lpstr>imec - energyville</vt:lpstr>
      <vt:lpstr>imec - solliance - energyville</vt:lpstr>
      <vt:lpstr>imec-imomec-solliance-energyville</vt:lpstr>
      <vt:lpstr>imec - one planet</vt:lpstr>
      <vt:lpstr>Radar image reconstruction with raw ADC data</vt:lpstr>
      <vt:lpstr>MATLAB simulation dataset</vt:lpstr>
      <vt:lpstr>FFTRadNet model </vt:lpstr>
      <vt:lpstr>FFT-RadNet</vt:lpstr>
      <vt:lpstr>FFT-RadNet</vt:lpstr>
      <vt:lpstr>FFT-RadNet</vt:lpstr>
      <vt:lpstr>Next step</vt:lpstr>
      <vt:lpstr>Appendix</vt:lpstr>
      <vt:lpstr>FFT-RadNet</vt:lpstr>
      <vt:lpstr>T-FFTRadNet</vt:lpstr>
    </vt:vector>
  </TitlesOfParts>
  <Company>imec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 image reconstruction with raw ADC data</dc:title>
  <dc:creator>Ting-Ying Chu (UNIV AACHEN)</dc:creator>
  <cp:lastModifiedBy>Ting-Ying Chu (UNIV AACHEN)</cp:lastModifiedBy>
  <cp:revision>12</cp:revision>
  <dcterms:created xsi:type="dcterms:W3CDTF">2024-05-27T11:48:50Z</dcterms:created>
  <dcterms:modified xsi:type="dcterms:W3CDTF">2024-07-07T20:34:34Z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e79f05-e94b-49c9-8165-7ef349894441_Enabled">
    <vt:lpwstr>true</vt:lpwstr>
  </property>
  <property fmtid="{D5CDD505-2E9C-101B-9397-08002B2CF9AE}" pid="3" name="MSIP_Label_4fe79f05-e94b-49c9-8165-7ef349894441_SetDate">
    <vt:lpwstr>2024-05-27T12:07:30Z</vt:lpwstr>
  </property>
  <property fmtid="{D5CDD505-2E9C-101B-9397-08002B2CF9AE}" pid="4" name="MSIP_Label_4fe79f05-e94b-49c9-8165-7ef349894441_Method">
    <vt:lpwstr>Privileged</vt:lpwstr>
  </property>
  <property fmtid="{D5CDD505-2E9C-101B-9397-08002B2CF9AE}" pid="5" name="MSIP_Label_4fe79f05-e94b-49c9-8165-7ef349894441_Name">
    <vt:lpwstr>Confidential - General Use</vt:lpwstr>
  </property>
  <property fmtid="{D5CDD505-2E9C-101B-9397-08002B2CF9AE}" pid="6" name="MSIP_Label_4fe79f05-e94b-49c9-8165-7ef349894441_SiteId">
    <vt:lpwstr>a72d5a72-25ee-40f0-9bd1-067cb5b770d4</vt:lpwstr>
  </property>
  <property fmtid="{D5CDD505-2E9C-101B-9397-08002B2CF9AE}" pid="7" name="MSIP_Label_4fe79f05-e94b-49c9-8165-7ef349894441_ActionId">
    <vt:lpwstr>e38b459a-2cf1-471c-a5bb-e9cdc5ea3791</vt:lpwstr>
  </property>
  <property fmtid="{D5CDD505-2E9C-101B-9397-08002B2CF9AE}" pid="8" name="MSIP_Label_4fe79f05-e94b-49c9-8165-7ef349894441_ContentBits">
    <vt:lpwstr>2</vt:lpwstr>
  </property>
  <property fmtid="{D5CDD505-2E9C-101B-9397-08002B2CF9AE}" pid="9" name="ClassificationContentMarkingFooterLocations">
    <vt:lpwstr>imec 2021 generic:7\imec - holst:7\imec - nerf:5\imec - solliance:5\imec - exascience:5\imec - energyville:5\imec - solliance - energyville:5\imec-imomec-solliance-energyville:5\imec - one planet:5</vt:lpwstr>
  </property>
  <property fmtid="{D5CDD505-2E9C-101B-9397-08002B2CF9AE}" pid="10" name="ClassificationContentMarkingFooterText">
    <vt:lpwstr>confidential</vt:lpwstr>
  </property>
</Properties>
</file>