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  <p:sldMasterId id="2147483813" r:id="rId8"/>
    <p:sldMasterId id="2147483825" r:id="rId9"/>
  </p:sldMasterIdLst>
  <p:sldIdLst>
    <p:sldId id="256" r:id="rId10"/>
    <p:sldId id="257" r:id="rId11"/>
    <p:sldId id="258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2" y="6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0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oai/RADIa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41AE-A5CA-EA58-68E8-410E99BDC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RADIal</a:t>
            </a:r>
            <a:r>
              <a:rPr lang="en-US" altLang="zh-TW" dirty="0"/>
              <a:t>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91E7-E39B-6F6C-EA31-14BD7407C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TingYing</a:t>
            </a:r>
            <a:r>
              <a:rPr lang="en-US" dirty="0"/>
              <a:t> Chu</a:t>
            </a:r>
          </a:p>
        </p:txBody>
      </p:sp>
    </p:spTree>
    <p:extLst>
      <p:ext uri="{BB962C8B-B14F-4D97-AF65-F5344CB8AC3E}">
        <p14:creationId xmlns:p14="http://schemas.microsoft.com/office/powerpoint/2010/main" val="9973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BC4CF5-C537-55DF-CB21-428AF340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89" y="1407312"/>
            <a:ext cx="5428211" cy="265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B39FA-AC10-A7F7-AA66-EAC49EE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-163238"/>
            <a:ext cx="8753475" cy="830997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RADIal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70A2-6A74-2A35-D00E-1F4ABAB0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166380"/>
            <a:ext cx="3746351" cy="3488956"/>
          </a:xfrm>
        </p:spPr>
        <p:txBody>
          <a:bodyPr>
            <a:noAutofit/>
          </a:bodyPr>
          <a:lstStyle/>
          <a:p>
            <a:r>
              <a:rPr lang="en-US" sz="1400" dirty="0"/>
              <a:t>GitHub link with dataset explanation: </a:t>
            </a:r>
            <a:r>
              <a:rPr lang="en-US" sz="1400" dirty="0">
                <a:hlinkClick r:id="rId3"/>
              </a:rPr>
              <a:t>GitHub - </a:t>
            </a:r>
            <a:r>
              <a:rPr lang="en-US" sz="1400" dirty="0" err="1">
                <a:hlinkClick r:id="rId3"/>
              </a:rPr>
              <a:t>valeoai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RADIal</a:t>
            </a:r>
            <a:r>
              <a:rPr lang="en-US" sz="1400" dirty="0"/>
              <a:t> </a:t>
            </a:r>
          </a:p>
          <a:p>
            <a:r>
              <a:rPr lang="en-US" sz="1400" dirty="0"/>
              <a:t>A collection of 2-hour of raw data from synchronized automotive-grade sensors (camera, laser, High Definition radar) in various environments (</a:t>
            </a:r>
            <a:r>
              <a:rPr lang="en-US" sz="1400" dirty="0" err="1"/>
              <a:t>citystreet</a:t>
            </a:r>
            <a:r>
              <a:rPr lang="en-US" sz="1400" dirty="0"/>
              <a:t>, highway, countryside road) and comes with GPS and vehicle’s CAN traces</a:t>
            </a:r>
          </a:p>
          <a:p>
            <a:r>
              <a:rPr lang="en-US" sz="1400" dirty="0"/>
              <a:t>Contains 91 sequences of about 1-4 minutes, for a total of 2 hours. This amounts to approximately 25k synchronized frames in total, out of which 8,252 are labelled</a:t>
            </a:r>
          </a:p>
          <a:p>
            <a:r>
              <a:rPr lang="en-US" sz="1400" dirty="0"/>
              <a:t>with 9,550 vehicles</a:t>
            </a:r>
          </a:p>
          <a:p>
            <a:r>
              <a:rPr lang="en-US" sz="1400" dirty="0"/>
              <a:t>High-definition radar is composed of NRx=16 receiving antennas and </a:t>
            </a:r>
            <a:r>
              <a:rPr lang="en-US" sz="1400" dirty="0" err="1"/>
              <a:t>NTx</a:t>
            </a:r>
            <a:r>
              <a:rPr lang="en-US" sz="1400" dirty="0"/>
              <a:t>= 12 transmitting antennas, leading to </a:t>
            </a:r>
            <a:r>
              <a:rPr lang="en-US" sz="1400" dirty="0" err="1"/>
              <a:t>NRx·NTx</a:t>
            </a:r>
            <a:r>
              <a:rPr lang="en-US" sz="1400" dirty="0"/>
              <a:t>= 192 virtual antennas.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5E4E-FEAE-1B61-F5B9-A5F20191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F2F20-C5EC-16AA-81E0-201873E43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958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39FA-AC10-A7F7-AA66-EAC49EE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-163238"/>
            <a:ext cx="8753475" cy="830997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RADIal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70A2-6A74-2A35-D00E-1F4ABAB0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976488"/>
            <a:ext cx="5907660" cy="381576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Dataset structure: </a:t>
            </a:r>
          </a:p>
          <a:p>
            <a:pPr lvl="1"/>
            <a:r>
              <a:rPr lang="en-US" sz="1420" dirty="0"/>
              <a:t>The </a:t>
            </a:r>
            <a:r>
              <a:rPr lang="en-US" sz="1420" b="1" dirty="0"/>
              <a:t>ADC radar data </a:t>
            </a:r>
            <a:r>
              <a:rPr lang="en-US" sz="1420" dirty="0"/>
              <a:t>saved in a binary file. There are 4 files in total, one file for each radar chip, each chip containing 4 Rx antennas</a:t>
            </a:r>
          </a:p>
          <a:p>
            <a:pPr lvl="1"/>
            <a:r>
              <a:rPr lang="en-US" sz="1420" dirty="0"/>
              <a:t>The </a:t>
            </a:r>
            <a:r>
              <a:rPr lang="en-US" sz="1420" b="1" dirty="0"/>
              <a:t>log file </a:t>
            </a:r>
            <a:r>
              <a:rPr lang="en-US" sz="1420" dirty="0"/>
              <a:t>that provides the timestamp of each individual sensor event</a:t>
            </a:r>
          </a:p>
          <a:p>
            <a:r>
              <a:rPr lang="en-US" sz="1600" dirty="0"/>
              <a:t>Labels:  </a:t>
            </a:r>
          </a:p>
          <a:p>
            <a:pPr lvl="1"/>
            <a:r>
              <a:rPr lang="en-US" sz="1420" dirty="0"/>
              <a:t>Out of the 25,000 synchronized frames, 8,252 frames are labelled. Labels for vehicles are stored in a separated csv file</a:t>
            </a:r>
          </a:p>
          <a:p>
            <a:pPr lvl="1"/>
            <a:r>
              <a:rPr lang="en-US" sz="1420" dirty="0"/>
              <a:t>Labels related to our research target</a:t>
            </a:r>
          </a:p>
          <a:p>
            <a:pPr lvl="2"/>
            <a:r>
              <a:rPr lang="en-US" sz="1220" dirty="0" err="1"/>
              <a:t>numSample</a:t>
            </a:r>
            <a:endParaRPr lang="en-US" sz="1220" dirty="0"/>
          </a:p>
          <a:p>
            <a:pPr lvl="2"/>
            <a:r>
              <a:rPr lang="en-US" sz="1220" dirty="0"/>
              <a:t>[</a:t>
            </a:r>
            <a:r>
              <a:rPr lang="en-US" sz="1220" dirty="0" err="1"/>
              <a:t>radar_X_m</a:t>
            </a:r>
            <a:r>
              <a:rPr lang="en-US" sz="1220" dirty="0"/>
              <a:t>, </a:t>
            </a:r>
            <a:r>
              <a:rPr lang="en-US" sz="1220" dirty="0" err="1"/>
              <a:t>radar_Y_m</a:t>
            </a:r>
            <a:r>
              <a:rPr lang="en-US" sz="1220" dirty="0"/>
              <a:t>, </a:t>
            </a:r>
            <a:r>
              <a:rPr lang="en-US" sz="1220" dirty="0" err="1"/>
              <a:t>radar_R_m</a:t>
            </a:r>
            <a:r>
              <a:rPr lang="en-US" sz="1220" dirty="0"/>
              <a:t>, </a:t>
            </a:r>
            <a:r>
              <a:rPr lang="en-US" sz="1220" dirty="0" err="1"/>
              <a:t>radar_A_deg</a:t>
            </a:r>
            <a:r>
              <a:rPr lang="en-US" sz="1220" dirty="0"/>
              <a:t>, </a:t>
            </a:r>
            <a:r>
              <a:rPr lang="en-US" sz="1220" dirty="0" err="1"/>
              <a:t>radar_D</a:t>
            </a:r>
            <a:r>
              <a:rPr lang="en-US" sz="1220" dirty="0"/>
              <a:t>, </a:t>
            </a:r>
            <a:r>
              <a:rPr lang="en-US" sz="1220" dirty="0" err="1"/>
              <a:t>radar_P_db</a:t>
            </a:r>
            <a:r>
              <a:rPr lang="en-US" sz="1220" dirty="0"/>
              <a:t>]: 2D coordinates (bird' eyes view) of the vehicle in the radar coordinates system either in cartesian (X,Y) or polar (R,A) coordinates. </a:t>
            </a:r>
            <a:r>
              <a:rPr lang="en-US" sz="1220" dirty="0" err="1"/>
              <a:t>radar_D</a:t>
            </a:r>
            <a:r>
              <a:rPr lang="en-US" sz="1220" dirty="0"/>
              <a:t> is the Doppler value and </a:t>
            </a:r>
            <a:r>
              <a:rPr lang="en-US" sz="1220" dirty="0" err="1"/>
              <a:t>radar_P_db</a:t>
            </a:r>
            <a:r>
              <a:rPr lang="en-US" sz="1220" dirty="0"/>
              <a:t> is the power of the reflected signal</a:t>
            </a:r>
          </a:p>
          <a:p>
            <a:pPr lvl="2"/>
            <a:r>
              <a:rPr lang="en-US" sz="1220" dirty="0"/>
              <a:t>dataset: name of sequence it belongs to</a:t>
            </a:r>
          </a:p>
          <a:p>
            <a:pPr lvl="2"/>
            <a:r>
              <a:rPr lang="en-US" sz="1220" dirty="0" err="1"/>
              <a:t>dataset_index</a:t>
            </a:r>
            <a:r>
              <a:rPr lang="en-US" sz="1220" dirty="0"/>
              <a:t>: frame index in the current sequence</a:t>
            </a:r>
          </a:p>
          <a:p>
            <a:pPr lvl="2"/>
            <a:r>
              <a:rPr lang="en-US" sz="1220" dirty="0"/>
              <a:t>Difficult: either 0 or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5E4E-FEAE-1B61-F5B9-A5F20191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F2F20-C5EC-16AA-81E0-201873E43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related to our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ACA3-202A-7A21-E6C5-AF29D3B1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63" y="1841674"/>
            <a:ext cx="3225338" cy="25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39FA-AC10-A7F7-AA66-EAC49EE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-163238"/>
            <a:ext cx="8753475" cy="830997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RADIal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70A2-6A74-2A35-D00E-1F4ABAB0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29" y="1078229"/>
            <a:ext cx="6414737" cy="2429742"/>
          </a:xfrm>
        </p:spPr>
        <p:txBody>
          <a:bodyPr>
            <a:normAutofit/>
          </a:bodyPr>
          <a:lstStyle/>
          <a:p>
            <a:r>
              <a:rPr lang="en-US" sz="1600" dirty="0"/>
              <a:t>Steps to generate the labels</a:t>
            </a:r>
          </a:p>
          <a:p>
            <a:pPr lvl="1"/>
            <a:r>
              <a:rPr lang="en-US" sz="1420" dirty="0"/>
              <a:t>First generated automatically using supervision from the camera and laser scanner.</a:t>
            </a:r>
          </a:p>
          <a:p>
            <a:pPr lvl="1"/>
            <a:r>
              <a:rPr lang="en-US" sz="1420" dirty="0"/>
              <a:t>A </a:t>
            </a:r>
            <a:r>
              <a:rPr lang="en-US" sz="1420" dirty="0" err="1"/>
              <a:t>RetinaNet</a:t>
            </a:r>
            <a:r>
              <a:rPr lang="en-US" sz="1420" dirty="0"/>
              <a:t> model was used to extract object proposals from the camera. </a:t>
            </a:r>
          </a:p>
          <a:p>
            <a:pPr lvl="1"/>
            <a:r>
              <a:rPr lang="en-US" sz="1420" dirty="0"/>
              <a:t>Then, these proposals were validated when both radar and LiDAR agree on the object position from their respective point cloud. </a:t>
            </a:r>
          </a:p>
          <a:p>
            <a:pPr lvl="1"/>
            <a:r>
              <a:rPr lang="en-US" sz="1420" dirty="0"/>
              <a:t>Finally, manual verification was conducted to reject or validate the labels. </a:t>
            </a:r>
          </a:p>
          <a:p>
            <a:pPr lvl="1"/>
            <a:r>
              <a:rPr lang="en-US" sz="1420" dirty="0"/>
              <a:t>The </a:t>
            </a:r>
            <a:r>
              <a:rPr lang="en-US" sz="1420" dirty="0" err="1"/>
              <a:t>freespace</a:t>
            </a:r>
            <a:r>
              <a:rPr lang="en-US" sz="1420" dirty="0"/>
              <a:t> annotation was done fully automatically on the camera images.</a:t>
            </a:r>
            <a:endParaRPr lang="en-US" sz="104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5E4E-FEAE-1B61-F5B9-A5F20191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F2F20-C5EC-16AA-81E0-201873E43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Vehicle detection labels </a:t>
            </a:r>
          </a:p>
        </p:txBody>
      </p:sp>
    </p:spTree>
    <p:extLst>
      <p:ext uri="{BB962C8B-B14F-4D97-AF65-F5344CB8AC3E}">
        <p14:creationId xmlns:p14="http://schemas.microsoft.com/office/powerpoint/2010/main" val="22745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2420</TotalTime>
  <Words>401</Words>
  <Application>Microsoft Office PowerPoint</Application>
  <PresentationFormat>On-screen Show (16:9)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RADIal Dataset</vt:lpstr>
      <vt:lpstr> RADIal Dataset</vt:lpstr>
      <vt:lpstr> RADIal Dataset</vt:lpstr>
      <vt:lpstr> RADIal Dataset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Dataset</dc:title>
  <dc:creator>Ting-Ying Chu (UNIV AACHEN)</dc:creator>
  <cp:lastModifiedBy>Ting-Ying Chu (UNIV AACHEN)</cp:lastModifiedBy>
  <cp:revision>3</cp:revision>
  <dcterms:created xsi:type="dcterms:W3CDTF">2024-04-30T12:57:22Z</dcterms:created>
  <dcterms:modified xsi:type="dcterms:W3CDTF">2024-05-02T07:29:01Z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2024-04-30T15:08:39Z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ea02a6de-b31a-40cf-8e73-42c2a55266f3</vt:lpwstr>
  </property>
  <property fmtid="{D5CDD505-2E9C-101B-9397-08002B2CF9AE}" pid="8" name="MSIP_Label_f0eba32c-0974-4663-a3a1-3cd8c30938e9_ContentBits">
    <vt:lpwstr>0</vt:lpwstr>
  </property>
</Properties>
</file>