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70" r:id="rId10"/>
    <p:sldId id="259" r:id="rId11"/>
    <p:sldId id="261" r:id="rId12"/>
    <p:sldId id="269" r:id="rId13"/>
    <p:sldId id="263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0" autoAdjust="0"/>
  </p:normalViewPr>
  <p:slideViewPr>
    <p:cSldViewPr snapToGrid="0" snapToObjects="1">
      <p:cViewPr varScale="1">
        <p:scale>
          <a:sx n="88" d="100"/>
          <a:sy n="88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0B52-CD16-5542-A3D3-28AD6FEF0104}" type="datetimeFigureOut">
              <a:rPr lang="en-US" smtClean="0"/>
              <a:t>6/23/14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25310-CD1D-114B-A24A-381472D1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6/23/14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6/23/14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6/23/14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6/23/14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6/23/14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6c34txhu3xz8psz/Dance_Classifier-TF_TDF.ipynb" TargetMode="External"/><Relationship Id="rId3" Type="http://schemas.openxmlformats.org/officeDocument/2006/relationships/hyperlink" Target="https://www.dropbox.com/s/lwnndjl7bydcx6o/dance_data.z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rutgers.edu/~mlittman/courses/ml03/iCML03/papers/ramos.pdf" TargetMode="External"/><Relationship Id="rId3" Type="http://schemas.openxmlformats.org/officeDocument/2006/relationships/hyperlink" Target="http://en.wikipedia.org/wiki/Tf%E2%80%93i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9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p-hop.jpg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1" y="0"/>
            <a:ext cx="915434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667" y="5074354"/>
            <a:ext cx="5791200" cy="1010354"/>
          </a:xfrm>
        </p:spPr>
        <p:txBody>
          <a:bodyPr/>
          <a:lstStyle/>
          <a:p>
            <a:r>
              <a:rPr lang="en-US" sz="4000" dirty="0" smtClean="0"/>
              <a:t>Dance Forms Classifier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778" y="5997214"/>
            <a:ext cx="4710278" cy="733778"/>
          </a:xfrm>
        </p:spPr>
        <p:txBody>
          <a:bodyPr/>
          <a:lstStyle/>
          <a:p>
            <a:r>
              <a:rPr lang="en-US" dirty="0" smtClean="0"/>
              <a:t>By Deepti Gottipati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93"/>
            <a:ext cx="8229600" cy="808098"/>
          </a:xfrm>
        </p:spPr>
        <p:txBody>
          <a:bodyPr/>
          <a:lstStyle/>
          <a:p>
            <a:pPr algn="l"/>
            <a:r>
              <a:rPr lang="en-US" sz="4000" dirty="0" smtClean="0"/>
              <a:t>Appendix A: </a:t>
            </a:r>
            <a:r>
              <a:rPr lang="en-US" sz="4000" dirty="0" smtClean="0"/>
              <a:t>Classifier </a:t>
            </a:r>
            <a:r>
              <a:rPr lang="en-US" sz="4000" dirty="0" smtClean="0"/>
              <a:t>Files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30057"/>
            <a:ext cx="8547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Dance Classifier</a:t>
            </a:r>
            <a:r>
              <a:rPr lang="en-US" dirty="0" smtClean="0"/>
              <a:t>: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://www.dropbox.com/s/6c34txhu3xz8psz/Dance_Classifier-</a:t>
            </a:r>
            <a:r>
              <a:rPr lang="en-US" dirty="0" smtClean="0">
                <a:hlinkClick r:id="rId2"/>
              </a:rPr>
              <a:t>TF_TDF.ipynb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Dance Data Zip Files: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://www.dropbox.com/s/lwnndjl7bydcx6o/</a:t>
            </a:r>
            <a:r>
              <a:rPr lang="en-US" dirty="0" smtClean="0">
                <a:hlinkClick r:id="rId3"/>
              </a:rPr>
              <a:t>dance_data.zip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89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50376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rgbClr val="2F5897"/>
                </a:solidFill>
              </a:rPr>
              <a:t>Appendix B: TF</a:t>
            </a:r>
            <a:r>
              <a:rPr lang="en-US" sz="4000" b="1" dirty="0">
                <a:solidFill>
                  <a:srgbClr val="2F5897"/>
                </a:solidFill>
              </a:rPr>
              <a:t>-IDF </a:t>
            </a:r>
            <a:r>
              <a:rPr lang="en-US" sz="4000" b="1" dirty="0" smtClean="0">
                <a:solidFill>
                  <a:srgbClr val="2F5897"/>
                </a:solidFill>
              </a:rPr>
              <a:t>Classifier..</a:t>
            </a:r>
            <a:endParaRPr lang="en-US" sz="4000" b="1" dirty="0">
              <a:solidFill>
                <a:srgbClr val="2F58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967"/>
            <a:ext cx="8229600" cy="4919318"/>
          </a:xfrm>
        </p:spPr>
        <p:txBody>
          <a:bodyPr>
            <a:normAutofit/>
          </a:bodyPr>
          <a:lstStyle/>
          <a:p>
            <a:r>
              <a:rPr lang="en-US" sz="2100" b="1" dirty="0" smtClean="0"/>
              <a:t>term </a:t>
            </a:r>
            <a:r>
              <a:rPr lang="en-US" sz="2100" b="1" dirty="0"/>
              <a:t>frequency</a:t>
            </a:r>
            <a:r>
              <a:rPr lang="en-US" sz="2100" dirty="0"/>
              <a:t> </a:t>
            </a:r>
            <a:r>
              <a:rPr lang="en-US" sz="2100" dirty="0" err="1"/>
              <a:t>tf</a:t>
            </a:r>
            <a:r>
              <a:rPr lang="en-US" sz="2100" dirty="0"/>
              <a:t>(</a:t>
            </a:r>
            <a:r>
              <a:rPr lang="en-US" sz="2100" i="1" dirty="0" err="1"/>
              <a:t>t</a:t>
            </a:r>
            <a:r>
              <a:rPr lang="en-US" sz="2100" dirty="0" err="1"/>
              <a:t>,</a:t>
            </a:r>
            <a:r>
              <a:rPr lang="en-US" sz="2100" i="1" dirty="0" err="1"/>
              <a:t>d</a:t>
            </a:r>
            <a:r>
              <a:rPr lang="en-US" sz="2100" dirty="0" smtClean="0"/>
              <a:t>)</a:t>
            </a:r>
            <a:r>
              <a:rPr lang="en-US" sz="2100" dirty="0"/>
              <a:t> </a:t>
            </a:r>
            <a:r>
              <a:rPr lang="en-US" sz="2100" dirty="0" smtClean="0"/>
              <a:t>– </a:t>
            </a:r>
          </a:p>
          <a:p>
            <a:pPr lvl="1"/>
            <a:r>
              <a:rPr lang="en-US" sz="1400" dirty="0"/>
              <a:t>R</a:t>
            </a:r>
            <a:r>
              <a:rPr lang="en-US" sz="1400" dirty="0" smtClean="0"/>
              <a:t>aw </a:t>
            </a:r>
            <a:r>
              <a:rPr lang="en-US" sz="1400" dirty="0"/>
              <a:t>frequency of a term in a document, i.e. the number of times that term </a:t>
            </a:r>
            <a:r>
              <a:rPr lang="en-US" sz="1400" i="1" dirty="0"/>
              <a:t>t</a:t>
            </a:r>
            <a:r>
              <a:rPr lang="en-US" sz="1400" dirty="0"/>
              <a:t> occurs in document </a:t>
            </a:r>
            <a:r>
              <a:rPr lang="en-US" sz="1400" i="1" dirty="0" smtClean="0"/>
              <a:t>d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A</a:t>
            </a:r>
            <a:r>
              <a:rPr lang="en-US" sz="1400" dirty="0" smtClean="0"/>
              <a:t>ugmented </a:t>
            </a:r>
            <a:r>
              <a:rPr lang="en-US" sz="1400" dirty="0"/>
              <a:t>frequency, to prevent a bias towards longer documents, e.g. raw frequency divided by the maximum raw frequency of any term in the </a:t>
            </a:r>
            <a:r>
              <a:rPr lang="en-US" sz="1400" dirty="0" smtClean="0"/>
              <a:t>document</a:t>
            </a:r>
          </a:p>
          <a:p>
            <a:pPr marL="457200" lvl="1" indent="0">
              <a:buNone/>
            </a:pPr>
            <a:endParaRPr lang="en-US" sz="2500" dirty="0" smtClean="0"/>
          </a:p>
          <a:p>
            <a:r>
              <a:rPr lang="en-US" sz="2100" b="1" dirty="0"/>
              <a:t>inverse document </a:t>
            </a:r>
            <a:r>
              <a:rPr lang="en-US" sz="2100" b="1" dirty="0" smtClean="0"/>
              <a:t>frequency </a:t>
            </a:r>
            <a:r>
              <a:rPr lang="en-US" sz="2100" dirty="0" smtClean="0"/>
              <a:t>(</a:t>
            </a:r>
            <a:r>
              <a:rPr lang="en-US" sz="2100" dirty="0" err="1" smtClean="0"/>
              <a:t>idf</a:t>
            </a:r>
            <a:r>
              <a:rPr lang="en-US" sz="2100" dirty="0" smtClean="0"/>
              <a:t>) – </a:t>
            </a:r>
          </a:p>
          <a:p>
            <a:pPr lvl="1"/>
            <a:r>
              <a:rPr lang="en-US" sz="1400" dirty="0"/>
              <a:t>measure of how much information the word provides, that is, whether the term is common or rare across all documents. </a:t>
            </a:r>
            <a:endParaRPr lang="en-US" sz="1400" dirty="0" smtClean="0"/>
          </a:p>
          <a:p>
            <a:pPr lvl="1"/>
            <a:r>
              <a:rPr lang="en-US" sz="1400" dirty="0" smtClean="0"/>
              <a:t>It </a:t>
            </a:r>
            <a:r>
              <a:rPr lang="en-US" sz="1400" dirty="0"/>
              <a:t>is the logarithmically scaled fraction of the documents that contain the word, obtained by dividing the total number of </a:t>
            </a:r>
            <a:r>
              <a:rPr lang="en-US" sz="1400" dirty="0" smtClean="0"/>
              <a:t>documents by the number of documents containing the term, and then taking the logarithm of that quotient.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6" name="Picture 5" descr="Screen shot 2014-06-23 at 12.2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1333"/>
            <a:ext cx="9144000" cy="904352"/>
          </a:xfrm>
          <a:prstGeom prst="rect">
            <a:avLst/>
          </a:prstGeom>
        </p:spPr>
      </p:pic>
      <p:pic>
        <p:nvPicPr>
          <p:cNvPr id="7" name="Picture 6" descr="Screen shot 2014-06-23 at 12.28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19" y="4528119"/>
            <a:ext cx="3657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5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79236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rgbClr val="2F5897"/>
                </a:solidFill>
              </a:rPr>
              <a:t>Appendix C: TF</a:t>
            </a:r>
            <a:r>
              <a:rPr lang="en-US" sz="4000" b="1" dirty="0">
                <a:solidFill>
                  <a:srgbClr val="2F5897"/>
                </a:solidFill>
              </a:rPr>
              <a:t>-IDF </a:t>
            </a:r>
            <a:r>
              <a:rPr lang="en-US" sz="4000" b="1" dirty="0" smtClean="0">
                <a:solidFill>
                  <a:srgbClr val="2F5897"/>
                </a:solidFill>
              </a:rPr>
              <a:t>Calculation</a:t>
            </a:r>
            <a:endParaRPr lang="en-US" sz="4000" b="1" dirty="0">
              <a:solidFill>
                <a:srgbClr val="2F58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967"/>
            <a:ext cx="8229600" cy="4919318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err="1"/>
              <a:t>Tf-idf</a:t>
            </a:r>
            <a:r>
              <a:rPr lang="en-US" sz="2200" b="1" dirty="0"/>
              <a:t> </a:t>
            </a:r>
            <a:r>
              <a:rPr lang="en-US" sz="2200" b="1" dirty="0" smtClean="0"/>
              <a:t>Calculation:</a:t>
            </a:r>
          </a:p>
          <a:p>
            <a:pPr lvl="1"/>
            <a:r>
              <a:rPr lang="en-US" sz="1500" dirty="0"/>
              <a:t>A numerical statistic that is intended to reflect how important a word is to a document in a collection or corpus.</a:t>
            </a:r>
          </a:p>
          <a:p>
            <a:pPr lvl="1"/>
            <a:r>
              <a:rPr lang="en-US" sz="1500" dirty="0"/>
              <a:t>Used as weighing factor in information retrieval and text mining</a:t>
            </a:r>
          </a:p>
          <a:p>
            <a:pPr lvl="1"/>
            <a:r>
              <a:rPr lang="en-US" sz="1500" dirty="0"/>
              <a:t>Increases proportionally to the number of times a word appears in the document, but </a:t>
            </a:r>
            <a:r>
              <a:rPr lang="en-US" sz="1500" dirty="0" smtClean="0"/>
              <a:t>is </a:t>
            </a:r>
            <a:r>
              <a:rPr lang="en-US" sz="1500" dirty="0"/>
              <a:t>offset by the frequency of the word in the corpus, which helps control for the fact that some words are generally more common than others</a:t>
            </a:r>
            <a:r>
              <a:rPr lang="en-US" sz="1500" dirty="0" smtClean="0"/>
              <a:t>.</a:t>
            </a:r>
          </a:p>
          <a:p>
            <a:pPr lvl="1"/>
            <a:endParaRPr lang="en-US" sz="1500" dirty="0"/>
          </a:p>
          <a:p>
            <a:pPr lvl="1"/>
            <a:endParaRPr lang="en-US" sz="1500" dirty="0" smtClean="0"/>
          </a:p>
          <a:p>
            <a:pPr lvl="1"/>
            <a:endParaRPr lang="en-US" sz="1500" dirty="0"/>
          </a:p>
          <a:p>
            <a:endParaRPr lang="en-US" sz="2100" b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500" dirty="0" smtClean="0"/>
          </a:p>
          <a:p>
            <a:pPr marL="0" lvl="1" indent="0">
              <a:buNone/>
            </a:pPr>
            <a:endParaRPr lang="en-US" sz="15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300" b="1" dirty="0" smtClean="0"/>
              <a:t>Meaning </a:t>
            </a:r>
            <a:r>
              <a:rPr lang="en-US" sz="2300" b="1" dirty="0"/>
              <a:t>of TF-</a:t>
            </a:r>
            <a:r>
              <a:rPr lang="en-US" sz="2300" b="1" dirty="0" err="1"/>
              <a:t>Idf</a:t>
            </a:r>
            <a:r>
              <a:rPr lang="en-US" sz="2300" b="1" dirty="0"/>
              <a:t> Value </a:t>
            </a:r>
            <a:r>
              <a:rPr lang="en-US" sz="2300" b="1" dirty="0" smtClean="0"/>
              <a:t>:</a:t>
            </a:r>
            <a:endParaRPr lang="en-US" sz="2300" b="1" dirty="0"/>
          </a:p>
          <a:p>
            <a:pPr lvl="1"/>
            <a:r>
              <a:rPr lang="en-US" sz="1400" dirty="0" smtClean="0"/>
              <a:t>A </a:t>
            </a:r>
            <a:r>
              <a:rPr lang="en-US" sz="1400" dirty="0"/>
              <a:t>high weight in </a:t>
            </a:r>
            <a:r>
              <a:rPr lang="en-US" sz="1400" dirty="0" err="1"/>
              <a:t>tf</a:t>
            </a:r>
            <a:r>
              <a:rPr lang="en-US" sz="1400" dirty="0"/>
              <a:t>–</a:t>
            </a:r>
            <a:r>
              <a:rPr lang="en-US" sz="1400" dirty="0" err="1"/>
              <a:t>idf</a:t>
            </a:r>
            <a:r>
              <a:rPr lang="en-US" sz="1400" dirty="0"/>
              <a:t> is reached by a high term </a:t>
            </a:r>
            <a:r>
              <a:rPr lang="en-US" sz="1400" dirty="0" smtClean="0"/>
              <a:t>frequency (in the given document) and a low document frequency of the term in the whole collection of documents! the weight’s hence tend to filter out common terms.</a:t>
            </a:r>
          </a:p>
          <a:p>
            <a:pPr lvl="1"/>
            <a:r>
              <a:rPr lang="en-US" sz="1400" dirty="0" smtClean="0"/>
              <a:t>Since the ratio inside the </a:t>
            </a:r>
            <a:r>
              <a:rPr lang="en-US" sz="1400" dirty="0" err="1" smtClean="0"/>
              <a:t>tf</a:t>
            </a:r>
            <a:r>
              <a:rPr lang="en-US" sz="1400" dirty="0" smtClean="0"/>
              <a:t> </a:t>
            </a:r>
            <a:r>
              <a:rPr lang="en-US" sz="1400" dirty="0" err="1" smtClean="0"/>
              <a:t>idf’s</a:t>
            </a:r>
            <a:r>
              <a:rPr lang="en-US" sz="1400" dirty="0" smtClean="0"/>
              <a:t> log function is always greater than or equal to 1, the value of </a:t>
            </a:r>
            <a:r>
              <a:rPr lang="en-US" sz="1400" dirty="0" err="1" smtClean="0"/>
              <a:t>idf</a:t>
            </a:r>
            <a:r>
              <a:rPr lang="en-US" sz="1400" dirty="0" smtClean="0"/>
              <a:t> (and </a:t>
            </a:r>
            <a:r>
              <a:rPr lang="en-US" sz="1400" dirty="0" err="1" smtClean="0"/>
              <a:t>tf-idf</a:t>
            </a:r>
            <a:r>
              <a:rPr lang="en-US" sz="1400" dirty="0" smtClean="0"/>
              <a:t>) is greater than or equal to 0.</a:t>
            </a:r>
          </a:p>
          <a:p>
            <a:pPr lvl="1"/>
            <a:r>
              <a:rPr lang="en-US" sz="1400" dirty="0" smtClean="0"/>
              <a:t>As a term appears in more documents, the ratio inside the logarithm approaches 1, bringing the </a:t>
            </a:r>
            <a:r>
              <a:rPr lang="en-US" sz="1400" dirty="0" err="1" smtClean="0"/>
              <a:t>idf</a:t>
            </a:r>
            <a:r>
              <a:rPr lang="en-US" sz="1400" dirty="0" smtClean="0"/>
              <a:t> and </a:t>
            </a:r>
            <a:r>
              <a:rPr lang="en-US" sz="1400" dirty="0" err="1" smtClean="0"/>
              <a:t>tf-idf</a:t>
            </a:r>
            <a:r>
              <a:rPr lang="en-US" sz="1400" dirty="0" smtClean="0"/>
              <a:t> closer to 0</a:t>
            </a:r>
          </a:p>
          <a:p>
            <a:pPr marL="457200" lvl="1" indent="0">
              <a:buNone/>
            </a:pPr>
            <a:r>
              <a:rPr lang="en-US" sz="1500" dirty="0" smtClean="0"/>
              <a:t>  </a:t>
            </a:r>
            <a:endParaRPr lang="en-US" sz="1500" dirty="0"/>
          </a:p>
        </p:txBody>
      </p:sp>
      <p:pic>
        <p:nvPicPr>
          <p:cNvPr id="8" name="Picture 7" descr="Screen shot 2014-06-23 at 12.3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25" y="2643952"/>
            <a:ext cx="4013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93"/>
            <a:ext cx="8229600" cy="1241006"/>
          </a:xfrm>
        </p:spPr>
        <p:txBody>
          <a:bodyPr/>
          <a:lstStyle/>
          <a:p>
            <a:pPr algn="l"/>
            <a:r>
              <a:rPr lang="en-US" dirty="0" smtClean="0"/>
              <a:t>Appendix </a:t>
            </a:r>
            <a:r>
              <a:rPr lang="en-US" dirty="0" smtClean="0"/>
              <a:t>D: Dance Classification </a:t>
            </a:r>
            <a:r>
              <a:rPr lang="en-US" dirty="0" smtClean="0"/>
              <a:t>data sets</a:t>
            </a:r>
            <a:endParaRPr lang="en-US" dirty="0"/>
          </a:p>
        </p:txBody>
      </p:sp>
      <p:pic>
        <p:nvPicPr>
          <p:cNvPr id="4" name="Picture 3" descr="Screen shot 2014-06-22 at 8.2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4" y="2130789"/>
            <a:ext cx="1716720" cy="2808111"/>
          </a:xfrm>
          <a:prstGeom prst="rect">
            <a:avLst/>
          </a:prstGeom>
        </p:spPr>
      </p:pic>
      <p:pic>
        <p:nvPicPr>
          <p:cNvPr id="6" name="Picture 5" descr="Screen shot 2014-06-22 at 8.29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26" y="2130789"/>
            <a:ext cx="1484488" cy="1707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5991" y="1702778"/>
            <a:ext cx="144312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Training Files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20626" y="1702778"/>
            <a:ext cx="144312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 Files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6713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703"/>
          </a:xfrm>
        </p:spPr>
        <p:txBody>
          <a:bodyPr/>
          <a:lstStyle/>
          <a:p>
            <a:pPr algn="l"/>
            <a:r>
              <a:rPr lang="en-US" sz="4000" dirty="0" smtClean="0"/>
              <a:t>Appendix E: 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https://www.cs.rutgers.edu/~mlittman/courses/ml03/iCML03/papers/</a:t>
            </a:r>
            <a:r>
              <a:rPr lang="en-US" dirty="0" smtClean="0">
                <a:hlinkClick r:id="rId2"/>
              </a:rPr>
              <a:t>ramos.pdf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http://en.wikipedia.org/wiki/Tf–</a:t>
            </a:r>
            <a:r>
              <a:rPr lang="en-US" dirty="0" smtClean="0">
                <a:hlinkClick r:id="rId3"/>
              </a:rPr>
              <a:t>idf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3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haratanatyam2.jpg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60"/>
            <a:ext cx="8229600" cy="407005"/>
          </a:xfrm>
        </p:spPr>
        <p:txBody>
          <a:bodyPr/>
          <a:lstStyle/>
          <a:p>
            <a:pPr algn="l"/>
            <a:r>
              <a:rPr lang="en-US" sz="4000" b="1" dirty="0" smtClean="0"/>
              <a:t>Dance Forms Classifier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845"/>
            <a:ext cx="8229600" cy="555152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Idea: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 write a classifier that would categorize different dance forms. 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 be able to piece out the words that distinctly identify the dance forms.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Maybe also to look for commonalities in dance forms.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Classifier/Libraries Used: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TF-IDF (Term Frequency, Inverse Document Frequency) Classifier 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Naïve Bayes Classifier 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NLTK Library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Dance Forms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Explorations: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Dance Forms Explored – 8 </a:t>
            </a:r>
          </a:p>
          <a:p>
            <a:pPr lvl="2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hiphop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bellydance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flamenco,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kathak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hula, salsa, tango,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bharatanatyam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Training Files – 18  </a:t>
            </a:r>
          </a:p>
          <a:p>
            <a:pPr lvl="2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hiphop-3,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bellydance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3, flamenco-3, kathak-5, hula -1, salsa-1, tango-1, bharatanatyam-1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Test Files – 8</a:t>
            </a:r>
          </a:p>
          <a:p>
            <a:pPr lvl="2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One file for each of the 8 dance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forms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Classify Files - 8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One file for each of the 8 dance forms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13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ngo.jpg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</p:spPr>
        <p:txBody>
          <a:bodyPr/>
          <a:lstStyle/>
          <a:p>
            <a:pPr algn="l"/>
            <a:r>
              <a:rPr lang="en-US" sz="4000" b="1" dirty="0" smtClean="0"/>
              <a:t>Data Acquisition and Cleaning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24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Data Acquisition</a:t>
            </a:r>
          </a:p>
          <a:p>
            <a:pPr lvl="1"/>
            <a:r>
              <a:rPr lang="en-US" dirty="0">
                <a:solidFill>
                  <a:srgbClr val="F2F2F2"/>
                </a:solidFill>
              </a:rPr>
              <a:t>Started with </a:t>
            </a:r>
            <a:r>
              <a:rPr lang="en-US" dirty="0" err="1">
                <a:solidFill>
                  <a:srgbClr val="F2F2F2"/>
                </a:solidFill>
              </a:rPr>
              <a:t>wikipedia</a:t>
            </a:r>
            <a:r>
              <a:rPr lang="en-US" dirty="0">
                <a:solidFill>
                  <a:srgbClr val="F2F2F2"/>
                </a:solidFill>
              </a:rPr>
              <a:t> pages for a couple of dance forms</a:t>
            </a:r>
          </a:p>
          <a:p>
            <a:pPr lvl="1"/>
            <a:r>
              <a:rPr lang="en-US" dirty="0">
                <a:solidFill>
                  <a:srgbClr val="F2F2F2"/>
                </a:solidFill>
              </a:rPr>
              <a:t>Extended it to a </a:t>
            </a:r>
            <a:r>
              <a:rPr lang="en-US" dirty="0" err="1">
                <a:solidFill>
                  <a:srgbClr val="F2F2F2"/>
                </a:solidFill>
              </a:rPr>
              <a:t>google</a:t>
            </a:r>
            <a:r>
              <a:rPr lang="en-US" dirty="0">
                <a:solidFill>
                  <a:srgbClr val="F2F2F2"/>
                </a:solidFill>
              </a:rPr>
              <a:t> </a:t>
            </a:r>
            <a:r>
              <a:rPr lang="en-US" dirty="0" err="1">
                <a:solidFill>
                  <a:srgbClr val="F2F2F2"/>
                </a:solidFill>
              </a:rPr>
              <a:t>seach</a:t>
            </a:r>
            <a:r>
              <a:rPr lang="en-US" dirty="0">
                <a:solidFill>
                  <a:srgbClr val="F2F2F2"/>
                </a:solidFill>
              </a:rPr>
              <a:t> </a:t>
            </a:r>
            <a:r>
              <a:rPr lang="en-US" dirty="0" err="1">
                <a:solidFill>
                  <a:srgbClr val="F2F2F2"/>
                </a:solidFill>
              </a:rPr>
              <a:t>ot</a:t>
            </a:r>
            <a:r>
              <a:rPr lang="en-US" dirty="0">
                <a:solidFill>
                  <a:srgbClr val="F2F2F2"/>
                </a:solidFill>
              </a:rPr>
              <a:t> any documents that talk about that dance form</a:t>
            </a:r>
            <a:r>
              <a:rPr lang="en-US" dirty="0" smtClean="0">
                <a:solidFill>
                  <a:srgbClr val="F2F2F2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F2F2F2"/>
              </a:solidFill>
            </a:endParaRPr>
          </a:p>
          <a:p>
            <a:r>
              <a:rPr lang="en-US" dirty="0" smtClean="0">
                <a:solidFill>
                  <a:srgbClr val="F2F2F2"/>
                </a:solidFill>
              </a:rPr>
              <a:t>Data Cleaning and Processing</a:t>
            </a:r>
          </a:p>
          <a:p>
            <a:pPr lvl="1"/>
            <a:r>
              <a:rPr lang="en-US" b="1" dirty="0">
                <a:solidFill>
                  <a:srgbClr val="F2F2F2"/>
                </a:solidFill>
              </a:rPr>
              <a:t>Load</a:t>
            </a:r>
            <a:r>
              <a:rPr lang="en-US" dirty="0">
                <a:solidFill>
                  <a:srgbClr val="F2F2F2"/>
                </a:solidFill>
              </a:rPr>
              <a:t> Training and test data from files (</a:t>
            </a:r>
            <a:r>
              <a:rPr lang="en-US" dirty="0" err="1">
                <a:solidFill>
                  <a:srgbClr val="F2F2F2"/>
                </a:solidFill>
              </a:rPr>
              <a:t>eg</a:t>
            </a:r>
            <a:r>
              <a:rPr lang="en-US" dirty="0">
                <a:solidFill>
                  <a:srgbClr val="F2F2F2"/>
                </a:solidFill>
              </a:rPr>
              <a:t>: </a:t>
            </a:r>
            <a:r>
              <a:rPr lang="en-US" dirty="0" err="1">
                <a:solidFill>
                  <a:srgbClr val="F2F2F2"/>
                </a:solidFill>
              </a:rPr>
              <a:t>hiphop.txt</a:t>
            </a:r>
            <a:r>
              <a:rPr lang="en-US" dirty="0">
                <a:solidFill>
                  <a:srgbClr val="F2F2F2"/>
                </a:solidFill>
              </a:rPr>
              <a:t>, </a:t>
            </a:r>
            <a:r>
              <a:rPr lang="en-US" dirty="0" err="1">
                <a:solidFill>
                  <a:srgbClr val="F2F2F2"/>
                </a:solidFill>
              </a:rPr>
              <a:t>hula.txt</a:t>
            </a:r>
            <a:r>
              <a:rPr lang="en-US" dirty="0">
                <a:solidFill>
                  <a:srgbClr val="F2F2F2"/>
                </a:solidFill>
              </a:rPr>
              <a:t> </a:t>
            </a:r>
            <a:r>
              <a:rPr lang="en-US" dirty="0" err="1">
                <a:solidFill>
                  <a:srgbClr val="F2F2F2"/>
                </a:solidFill>
              </a:rPr>
              <a:t>etc</a:t>
            </a:r>
            <a:r>
              <a:rPr lang="en-US" dirty="0">
                <a:solidFill>
                  <a:srgbClr val="F2F2F2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F2F2F2"/>
                </a:solidFill>
              </a:rPr>
              <a:t>Tokenize</a:t>
            </a:r>
            <a:r>
              <a:rPr lang="en-US" dirty="0">
                <a:solidFill>
                  <a:srgbClr val="F2F2F2"/>
                </a:solidFill>
              </a:rPr>
              <a:t> document into words </a:t>
            </a:r>
          </a:p>
          <a:p>
            <a:pPr lvl="1"/>
            <a:r>
              <a:rPr lang="en-US" b="1" dirty="0">
                <a:solidFill>
                  <a:srgbClr val="E68422"/>
                </a:solidFill>
              </a:rPr>
              <a:t>No word limit</a:t>
            </a:r>
            <a:r>
              <a:rPr lang="en-US" dirty="0">
                <a:solidFill>
                  <a:srgbClr val="F2F2F2"/>
                </a:solidFill>
              </a:rPr>
              <a:t> – Read all of the document</a:t>
            </a:r>
          </a:p>
          <a:p>
            <a:pPr lvl="1"/>
            <a:r>
              <a:rPr lang="en-US" b="1" dirty="0">
                <a:solidFill>
                  <a:srgbClr val="F2F2F2"/>
                </a:solidFill>
              </a:rPr>
              <a:t>Clean words</a:t>
            </a:r>
            <a:r>
              <a:rPr lang="en-US" dirty="0">
                <a:solidFill>
                  <a:srgbClr val="F2F2F2"/>
                </a:solidFill>
              </a:rPr>
              <a:t> (remove unwanted characters)</a:t>
            </a:r>
          </a:p>
          <a:p>
            <a:pPr lvl="1"/>
            <a:r>
              <a:rPr lang="en-US" dirty="0">
                <a:solidFill>
                  <a:srgbClr val="F2F2F2"/>
                </a:solidFill>
              </a:rPr>
              <a:t>Check for </a:t>
            </a:r>
            <a:r>
              <a:rPr lang="en-US" b="1" dirty="0">
                <a:solidFill>
                  <a:srgbClr val="F2F2F2"/>
                </a:solidFill>
              </a:rPr>
              <a:t>stop </a:t>
            </a:r>
            <a:r>
              <a:rPr lang="en-US" b="1" dirty="0" smtClean="0">
                <a:solidFill>
                  <a:srgbClr val="F2F2F2"/>
                </a:solidFill>
              </a:rPr>
              <a:t>words</a:t>
            </a:r>
            <a:r>
              <a:rPr lang="en-US" dirty="0" smtClean="0">
                <a:solidFill>
                  <a:srgbClr val="F2F2F2"/>
                </a:solidFill>
              </a:rPr>
              <a:t>: </a:t>
            </a:r>
            <a:r>
              <a:rPr lang="en-US" dirty="0">
                <a:solidFill>
                  <a:srgbClr val="F2F2F2"/>
                </a:solidFill>
              </a:rPr>
              <a:t>If word isn’t a stop word add to the list</a:t>
            </a:r>
            <a:r>
              <a:rPr lang="en-US" dirty="0" smtClean="0">
                <a:solidFill>
                  <a:srgbClr val="F2F2F2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Porter’s Stemmer</a:t>
            </a:r>
            <a:r>
              <a:rPr lang="en-US" dirty="0" smtClean="0">
                <a:solidFill>
                  <a:schemeClr val="accent3"/>
                </a:solidFill>
              </a:rPr>
              <a:t> – </a:t>
            </a:r>
            <a:r>
              <a:rPr lang="en-US" dirty="0">
                <a:solidFill>
                  <a:schemeClr val="accent3"/>
                </a:solidFill>
              </a:rPr>
              <a:t>T</a:t>
            </a:r>
            <a:r>
              <a:rPr lang="en-US" dirty="0" smtClean="0">
                <a:solidFill>
                  <a:schemeClr val="accent3"/>
                </a:solidFill>
              </a:rPr>
              <a:t>o remove like words</a:t>
            </a:r>
          </a:p>
          <a:p>
            <a:pPr lvl="2"/>
            <a:r>
              <a:rPr lang="en-US" dirty="0" err="1" smtClean="0">
                <a:solidFill>
                  <a:srgbClr val="F2F2F2"/>
                </a:solidFill>
              </a:rPr>
              <a:t>Eg</a:t>
            </a:r>
            <a:r>
              <a:rPr lang="en-US" dirty="0">
                <a:solidFill>
                  <a:srgbClr val="F2F2F2"/>
                </a:solidFill>
              </a:rPr>
              <a:t>: dancing danced </a:t>
            </a:r>
            <a:r>
              <a:rPr lang="en-US" dirty="0" smtClean="0">
                <a:solidFill>
                  <a:srgbClr val="F2F2F2"/>
                </a:solidFill>
              </a:rPr>
              <a:t>dance – </a:t>
            </a:r>
            <a:r>
              <a:rPr lang="en-US" dirty="0" err="1" smtClean="0">
                <a:solidFill>
                  <a:srgbClr val="F2F2F2"/>
                </a:solidFill>
              </a:rPr>
              <a:t>danc</a:t>
            </a:r>
            <a:endParaRPr lang="en-US" dirty="0" smtClean="0">
              <a:solidFill>
                <a:srgbClr val="F2F2F2"/>
              </a:solidFill>
            </a:endParaRPr>
          </a:p>
          <a:p>
            <a:pPr lvl="3"/>
            <a:r>
              <a:rPr lang="en-US" dirty="0" smtClean="0">
                <a:solidFill>
                  <a:srgbClr val="F2F2F2"/>
                </a:solidFill>
              </a:rPr>
              <a:t>Loving, loved, love – love</a:t>
            </a:r>
            <a:endParaRPr lang="en-US" dirty="0">
              <a:solidFill>
                <a:srgbClr val="F2F2F2"/>
              </a:solidFill>
            </a:endParaRPr>
          </a:p>
          <a:p>
            <a:pPr lvl="1"/>
            <a:endParaRPr lang="en-US" dirty="0" smtClean="0">
              <a:solidFill>
                <a:srgbClr val="F2F2F2"/>
              </a:solidFill>
            </a:endParaRP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56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lamenco.jpg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3018" y="5547898"/>
            <a:ext cx="3790246" cy="671560"/>
          </a:xfrm>
        </p:spPr>
        <p:txBody>
          <a:bodyPr/>
          <a:lstStyle/>
          <a:p>
            <a:r>
              <a:rPr lang="en-US" sz="3200" b="1" dirty="0" smtClean="0"/>
              <a:t>TF-IDF Algorithm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98139"/>
              </p:ext>
            </p:extLst>
          </p:nvPr>
        </p:nvGraphicFramePr>
        <p:xfrm>
          <a:off x="110328" y="519488"/>
          <a:ext cx="4205114" cy="29574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60973"/>
                <a:gridCol w="822423"/>
                <a:gridCol w="899525"/>
                <a:gridCol w="899525"/>
                <a:gridCol w="722668"/>
              </a:tblGrid>
              <a:tr h="23557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Kathak3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MGF=3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flamenco3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MGF=10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Hiphop3</a:t>
                      </a:r>
                    </a:p>
                    <a:p>
                      <a:r>
                        <a:rPr lang="en-US" sz="1200" kern="1200" dirty="0" smtClean="0"/>
                        <a:t>MGF=2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Hula</a:t>
                      </a:r>
                    </a:p>
                    <a:p>
                      <a:r>
                        <a:rPr lang="en-US" sz="1200" kern="1200" dirty="0" smtClean="0"/>
                        <a:t>MGF=4</a:t>
                      </a:r>
                      <a:endParaRPr lang="en-US" sz="1200" dirty="0"/>
                    </a:p>
                  </a:txBody>
                  <a:tcPr/>
                </a:tc>
              </a:tr>
              <a:tr h="4086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Foot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F=1</a:t>
                      </a:r>
                      <a:endParaRPr lang="en-US" sz="1200" dirty="0"/>
                    </a:p>
                  </a:txBody>
                  <a:tcPr/>
                </a:tc>
              </a:tr>
              <a:tr h="4086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Flamenco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</a:tr>
              <a:tr h="408612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Ball</a:t>
                      </a:r>
                      <a:endParaRPr lang="en-US" sz="120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</a:tr>
              <a:tr h="4086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Guitarist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</a:tr>
              <a:tr h="4086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F=4</a:t>
                      </a:r>
                      <a:endParaRPr lang="en-US" sz="1200" dirty="0"/>
                    </a:p>
                  </a:txBody>
                  <a:tcPr/>
                </a:tc>
              </a:tr>
              <a:tr h="408612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Stomp</a:t>
                      </a:r>
                      <a:endParaRPr lang="en-US" sz="120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F=0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77696"/>
              </p:ext>
            </p:extLst>
          </p:nvPr>
        </p:nvGraphicFramePr>
        <p:xfrm>
          <a:off x="4733450" y="513135"/>
          <a:ext cx="4227106" cy="290684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23600"/>
                <a:gridCol w="620543"/>
                <a:gridCol w="638565"/>
                <a:gridCol w="1022199"/>
                <a:gridCol w="1022199"/>
              </a:tblGrid>
              <a:tr h="4901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TDF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N=# of Doc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[N</a:t>
                      </a:r>
                      <a:r>
                        <a:rPr lang="en-US" sz="1200" kern="1200" dirty="0" smtClean="0"/>
                        <a:t>/</a:t>
                      </a:r>
                      <a:r>
                        <a:rPr lang="en-US" sz="1200" kern="1200" dirty="0" smtClean="0"/>
                        <a:t>TDF]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IDF=Log[N/TDF]</a:t>
                      </a:r>
                      <a:endParaRPr lang="en-US" sz="1200" b="1" dirty="0"/>
                    </a:p>
                  </a:txBody>
                  <a:tcPr/>
                </a:tc>
              </a:tr>
              <a:tr h="4027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1.33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0.285</a:t>
                      </a:r>
                      <a:endParaRPr lang="en-US" sz="1200" b="1" dirty="0"/>
                    </a:p>
                  </a:txBody>
                  <a:tcPr/>
                </a:tc>
              </a:tr>
              <a:tr h="4027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Flamenco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1.386</a:t>
                      </a:r>
                      <a:endParaRPr lang="en-US" sz="1200" b="1" dirty="0"/>
                    </a:p>
                  </a:txBody>
                  <a:tcPr/>
                </a:tc>
              </a:tr>
              <a:tr h="402787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Ball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1.386</a:t>
                      </a:r>
                      <a:endParaRPr lang="en-US" sz="1200" b="1" dirty="0"/>
                    </a:p>
                  </a:txBody>
                  <a:tcPr/>
                </a:tc>
              </a:tr>
              <a:tr h="4027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Guitarist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1.386</a:t>
                      </a:r>
                      <a:endParaRPr lang="en-US" sz="1200" b="1" dirty="0"/>
                    </a:p>
                  </a:txBody>
                  <a:tcPr/>
                </a:tc>
              </a:tr>
              <a:tr h="4027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402787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Stomp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0.693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85112"/>
              </p:ext>
            </p:extLst>
          </p:nvPr>
        </p:nvGraphicFramePr>
        <p:xfrm>
          <a:off x="63587" y="3568918"/>
          <a:ext cx="4948414" cy="32004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74446"/>
                <a:gridCol w="995756"/>
                <a:gridCol w="1169278"/>
                <a:gridCol w="995409"/>
                <a:gridCol w="913525"/>
              </a:tblGrid>
              <a:tr h="4219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Kathak3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MGF=3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Flamenco3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MGF=10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Hiphop3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MGF=2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Hula</a:t>
                      </a:r>
                    </a:p>
                    <a:p>
                      <a:r>
                        <a:rPr lang="en-US" sz="1200" kern="1200" dirty="0" smtClean="0"/>
                        <a:t>MGF=4</a:t>
                      </a:r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Foot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</a:t>
                      </a:r>
                      <a:r>
                        <a:rPr lang="en-US" sz="1200" dirty="0" smtClean="0"/>
                        <a:t>/3)*0.285</a:t>
                      </a:r>
                      <a:endParaRPr lang="en-US" sz="1200" baseline="0" dirty="0" smtClean="0"/>
                    </a:p>
                    <a:p>
                      <a:r>
                        <a:rPr lang="en-US" sz="1200" dirty="0" smtClean="0"/>
                        <a:t>=0.19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(4</a:t>
                      </a:r>
                      <a:r>
                        <a:rPr lang="en-US" sz="1200" dirty="0" smtClean="0"/>
                        <a:t>/10)*0.285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=0.114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(0/2)*0.285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(1</a:t>
                      </a:r>
                      <a:r>
                        <a:rPr lang="en-US" sz="1200" dirty="0" smtClean="0"/>
                        <a:t>/4)*0.285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=0.071</a:t>
                      </a:r>
                      <a:endParaRPr lang="en-US" sz="1200" b="1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Flamenco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</a:t>
                      </a:r>
                      <a:r>
                        <a:rPr lang="en-US" sz="1200" dirty="0" smtClean="0"/>
                        <a:t>/3)* 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(10/10)</a:t>
                      </a:r>
                      <a:r>
                        <a:rPr lang="en-US" sz="1200" dirty="0" smtClean="0"/>
                        <a:t>* 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=1.386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</a:t>
                      </a:r>
                      <a:r>
                        <a:rPr lang="en-US" sz="1200" dirty="0" smtClean="0"/>
                        <a:t>/2)*1.386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</a:t>
                      </a:r>
                      <a:r>
                        <a:rPr lang="en-US" sz="1200" dirty="0" smtClean="0"/>
                        <a:t>/4)*1.386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Ball</a:t>
                      </a:r>
                      <a:endParaRPr lang="en-US" sz="120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(1</a:t>
                      </a:r>
                      <a:r>
                        <a:rPr lang="en-US" sz="1200" dirty="0" smtClean="0"/>
                        <a:t>/3)*1.386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=0.462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(0/</a:t>
                      </a:r>
                      <a:r>
                        <a:rPr lang="en-US" sz="1200" dirty="0" smtClean="0"/>
                        <a:t>10)*1.386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</a:t>
                      </a:r>
                      <a:r>
                        <a:rPr lang="en-US" sz="1200" dirty="0" smtClean="0"/>
                        <a:t>/2)*1.386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</a:t>
                      </a:r>
                      <a:r>
                        <a:rPr lang="en-US" sz="1200" dirty="0" smtClean="0"/>
                        <a:t>/4)*1.386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Guitarist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</a:t>
                      </a:r>
                      <a:r>
                        <a:rPr lang="en-US" sz="1200" dirty="0" smtClean="0"/>
                        <a:t>/3)*1.386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(4</a:t>
                      </a:r>
                      <a:r>
                        <a:rPr lang="en-US" sz="1200" dirty="0" smtClean="0"/>
                        <a:t>/10)*1.386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=0.554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</a:t>
                      </a:r>
                      <a:r>
                        <a:rPr lang="en-US" sz="1200" dirty="0" smtClean="0"/>
                        <a:t>/2)*1.386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(0/4)</a:t>
                      </a:r>
                      <a:r>
                        <a:rPr lang="en-US" sz="1200" dirty="0" smtClean="0"/>
                        <a:t>*1.386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</a:t>
                      </a:r>
                      <a:r>
                        <a:rPr lang="en-US" sz="1200" dirty="0" smtClean="0"/>
                        <a:t>/3)*0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(6/</a:t>
                      </a:r>
                      <a:r>
                        <a:rPr lang="en-US" sz="1200" dirty="0" smtClean="0"/>
                        <a:t>10)*0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</a:t>
                      </a:r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</a:t>
                      </a:r>
                      <a:r>
                        <a:rPr lang="en-US" sz="1200" dirty="0" smtClean="0"/>
                        <a:t>/2)*0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(4</a:t>
                      </a:r>
                      <a:r>
                        <a:rPr lang="en-US" sz="1200" dirty="0" smtClean="0"/>
                        <a:t>/4)*0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Stomp</a:t>
                      </a:r>
                      <a:endParaRPr lang="en-US" sz="120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(1</a:t>
                      </a:r>
                      <a:r>
                        <a:rPr lang="en-US" sz="1200" dirty="0" smtClean="0"/>
                        <a:t>/3)*0.693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=0.231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(6</a:t>
                      </a:r>
                      <a:r>
                        <a:rPr lang="en-US" sz="1200" dirty="0" smtClean="0"/>
                        <a:t>/10)*0.693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=0.416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</a:t>
                      </a:r>
                      <a:r>
                        <a:rPr lang="en-US" sz="1200" dirty="0" smtClean="0"/>
                        <a:t>/2)*0.693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</a:t>
                      </a:r>
                      <a:r>
                        <a:rPr lang="en-US" sz="1200" dirty="0" smtClean="0"/>
                        <a:t>/4)*0.693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79702"/>
              </p:ext>
            </p:extLst>
          </p:nvPr>
        </p:nvGraphicFramePr>
        <p:xfrm>
          <a:off x="5400262" y="3663940"/>
          <a:ext cx="3483981" cy="143411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56813"/>
                <a:gridCol w="937140"/>
                <a:gridCol w="937140"/>
                <a:gridCol w="752888"/>
              </a:tblGrid>
              <a:tr h="428275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kathak3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flamenco3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hiphop3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hula</a:t>
                      </a:r>
                      <a:endParaRPr lang="en-US" sz="1200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0.19+</a:t>
                      </a:r>
                    </a:p>
                    <a:p>
                      <a:r>
                        <a:rPr lang="en-US" sz="1200" dirty="0" smtClean="0"/>
                        <a:t>0.462 +</a:t>
                      </a:r>
                    </a:p>
                    <a:p>
                      <a:r>
                        <a:rPr lang="en-US" sz="1200" dirty="0" smtClean="0"/>
                        <a:t>0.231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0.883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0.114 +</a:t>
                      </a:r>
                    </a:p>
                    <a:p>
                      <a:r>
                        <a:rPr lang="en-US" sz="1200" dirty="0" smtClean="0"/>
                        <a:t>1.386 </a:t>
                      </a:r>
                      <a:r>
                        <a:rPr lang="en-US" sz="1200" dirty="0" smtClean="0"/>
                        <a:t>+ </a:t>
                      </a:r>
                      <a:r>
                        <a:rPr lang="en-US" sz="1200" dirty="0" smtClean="0"/>
                        <a:t>0.554  </a:t>
                      </a:r>
                      <a:r>
                        <a:rPr lang="en-US" sz="1200" dirty="0" smtClean="0"/>
                        <a:t>+ </a:t>
                      </a:r>
                      <a:r>
                        <a:rPr lang="en-US" sz="1200" dirty="0" smtClean="0"/>
                        <a:t>0.416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2.47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0.071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35" y="69725"/>
            <a:ext cx="455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Freq</a:t>
            </a:r>
            <a:r>
              <a:rPr lang="en-US" dirty="0" smtClean="0">
                <a:solidFill>
                  <a:srgbClr val="FFFFFF"/>
                </a:solidFill>
              </a:rPr>
              <a:t>(F) and Max Global </a:t>
            </a:r>
            <a:r>
              <a:rPr lang="en-US" dirty="0" err="1" smtClean="0">
                <a:solidFill>
                  <a:srgbClr val="FFFFFF"/>
                </a:solidFill>
              </a:rPr>
              <a:t>Freq</a:t>
            </a:r>
            <a:r>
              <a:rPr lang="en-US" dirty="0" smtClean="0">
                <a:solidFill>
                  <a:srgbClr val="FFFFFF"/>
                </a:solidFill>
              </a:rPr>
              <a:t>(MGF) Terms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7477" y="106685"/>
            <a:ext cx="403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Term Document  </a:t>
            </a:r>
            <a:r>
              <a:rPr lang="en-US" dirty="0" err="1" smtClean="0">
                <a:solidFill>
                  <a:srgbClr val="FFFFFF"/>
                </a:solidFill>
              </a:rPr>
              <a:t>Freq</a:t>
            </a:r>
            <a:r>
              <a:rPr lang="en-US" dirty="0" smtClean="0">
                <a:solidFill>
                  <a:srgbClr val="FFFFFF"/>
                </a:solidFill>
              </a:rPr>
              <a:t> (TDF) and IDF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2001" y="6369880"/>
            <a:ext cx="281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TF-IDF = (F/MGF)* IDF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8107" y="5026500"/>
            <a:ext cx="356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</a:t>
            </a:r>
            <a:r>
              <a:rPr lang="en-US" dirty="0" smtClean="0">
                <a:solidFill>
                  <a:srgbClr val="FFFFFF"/>
                </a:solidFill>
              </a:rPr>
              <a:t>um of column TF-IDF values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3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llet.jpg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" y="57720"/>
            <a:ext cx="9164428" cy="6886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3412"/>
          </a:xfrm>
        </p:spPr>
        <p:txBody>
          <a:bodyPr/>
          <a:lstStyle/>
          <a:p>
            <a:r>
              <a:rPr lang="en-US" dirty="0" smtClean="0"/>
              <a:t>Most Informative Features</a:t>
            </a:r>
            <a:endParaRPr lang="en-US" dirty="0"/>
          </a:p>
        </p:txBody>
      </p:sp>
      <p:pic>
        <p:nvPicPr>
          <p:cNvPr id="6" name="Content Placeholder 5" descr="Screen shot 2014-06-23 at 12.49.59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 b="6866"/>
          <a:stretch>
            <a:fillRect/>
          </a:stretch>
        </p:blipFill>
        <p:spPr>
          <a:xfrm>
            <a:off x="457201" y="1427040"/>
            <a:ext cx="4117506" cy="3334963"/>
          </a:xfrm>
        </p:spPr>
      </p:pic>
      <p:pic>
        <p:nvPicPr>
          <p:cNvPr id="7" name="Picture 6" descr="Screen shot 2014-06-23 at 12.51.1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71" y="5036173"/>
            <a:ext cx="6743700" cy="1346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8545" y="2525303"/>
            <a:ext cx="222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TF-IDF Classifier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0543" y="5469084"/>
            <a:ext cx="163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Naïve Bayes Classifier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7096"/>
              </p:ext>
            </p:extLst>
          </p:nvPr>
        </p:nvGraphicFramePr>
        <p:xfrm>
          <a:off x="340543" y="1274500"/>
          <a:ext cx="4318002" cy="2953454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84086"/>
                <a:gridCol w="844501"/>
                <a:gridCol w="923673"/>
                <a:gridCol w="923673"/>
                <a:gridCol w="742069"/>
              </a:tblGrid>
              <a:tr h="4219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kathak3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flamenco3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hiphop3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hula</a:t>
                      </a:r>
                      <a:endParaRPr lang="en-US" sz="1200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Foot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0.19</a:t>
                      </a:r>
                      <a:endParaRPr lang="en-US" sz="1200" b="1" dirty="0" smtClean="0"/>
                    </a:p>
                  </a:txBody>
                  <a:tcPr>
                    <a:solidFill>
                      <a:srgbClr val="FF6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0.114</a:t>
                      </a:r>
                      <a:endParaRPr lang="en-US" sz="1200" b="1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0.071</a:t>
                      </a:r>
                      <a:endParaRPr lang="en-US" sz="1200" b="1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Flamenco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1.386</a:t>
                      </a:r>
                      <a:endParaRPr lang="en-US" sz="1200" b="1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Ball</a:t>
                      </a:r>
                      <a:endParaRPr lang="en-US" sz="120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0.462</a:t>
                      </a:r>
                      <a:endParaRPr lang="en-US" sz="1200" dirty="0"/>
                    </a:p>
                  </a:txBody>
                  <a:tcPr>
                    <a:solidFill>
                      <a:srgbClr val="FF6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Guitarist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0.554</a:t>
                      </a:r>
                      <a:endParaRPr lang="en-US" sz="1200" b="1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rgbClr val="FF6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Stomp</a:t>
                      </a:r>
                      <a:endParaRPr lang="en-US" sz="120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0.231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0.416</a:t>
                      </a:r>
                      <a:endParaRPr lang="en-US" sz="1200" b="1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94081"/>
              </p:ext>
            </p:extLst>
          </p:nvPr>
        </p:nvGraphicFramePr>
        <p:xfrm>
          <a:off x="5957357" y="1417908"/>
          <a:ext cx="2280448" cy="2953454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115255"/>
                <a:gridCol w="1165193"/>
              </a:tblGrid>
              <a:tr h="421922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Most Informative Features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Flamenco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1.386</a:t>
                      </a:r>
                      <a:endParaRPr lang="en-US" sz="1200" b="1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Guitarist</a:t>
                      </a:r>
                      <a:endParaRPr lang="en-US" sz="120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0.554</a:t>
                      </a:r>
                      <a:endParaRPr lang="en-US" sz="12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Ball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0.462</a:t>
                      </a:r>
                      <a:endParaRPr lang="en-US" sz="1200" b="1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Stomp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0.416</a:t>
                      </a:r>
                      <a:endParaRPr lang="en-US" sz="1200" b="1" dirty="0"/>
                    </a:p>
                  </a:txBody>
                  <a:tcPr>
                    <a:solidFill>
                      <a:srgbClr val="FF6600">
                        <a:alpha val="20000"/>
                      </a:srgbClr>
                    </a:solidFill>
                  </a:tcPr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Foot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0.19</a:t>
                      </a:r>
                      <a:endParaRPr lang="en-US" sz="1200" b="1" dirty="0"/>
                    </a:p>
                  </a:txBody>
                  <a:tcPr>
                    <a:solidFill>
                      <a:srgbClr val="FF6600">
                        <a:alpha val="20000"/>
                      </a:srgbClr>
                    </a:solidFill>
                  </a:tcPr>
                </a:tc>
              </a:tr>
              <a:tr h="421922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Step</a:t>
                      </a:r>
                      <a:endParaRPr lang="en-US" sz="120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892193" y="2106825"/>
            <a:ext cx="663838" cy="2044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6-23 at 1.09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3" y="837350"/>
            <a:ext cx="2988405" cy="2561284"/>
          </a:xfrm>
          <a:prstGeom prst="rect">
            <a:avLst/>
          </a:prstGeom>
        </p:spPr>
      </p:pic>
      <p:pic>
        <p:nvPicPr>
          <p:cNvPr id="5" name="Picture 4" descr="Screen shot 2014-06-23 at 1.09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12" y="770206"/>
            <a:ext cx="2827708" cy="2455268"/>
          </a:xfrm>
          <a:prstGeom prst="rect">
            <a:avLst/>
          </a:prstGeom>
        </p:spPr>
      </p:pic>
      <p:pic>
        <p:nvPicPr>
          <p:cNvPr id="11" name="Picture 10" descr="Screen shot 2014-06-23 at 1.11.2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12" y="3968334"/>
            <a:ext cx="2802528" cy="2539733"/>
          </a:xfrm>
          <a:prstGeom prst="rect">
            <a:avLst/>
          </a:prstGeom>
        </p:spPr>
      </p:pic>
      <p:pic>
        <p:nvPicPr>
          <p:cNvPr id="14" name="Picture 13" descr="Screen shot 2014-06-23 at 1.20.5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1" y="3852892"/>
            <a:ext cx="2988406" cy="2712896"/>
          </a:xfrm>
          <a:prstGeom prst="rect">
            <a:avLst/>
          </a:prstGeom>
        </p:spPr>
      </p:pic>
      <p:pic>
        <p:nvPicPr>
          <p:cNvPr id="15" name="Picture 14" descr="hula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97" y="5368082"/>
            <a:ext cx="1471987" cy="1466499"/>
          </a:xfrm>
          <a:prstGeom prst="rect">
            <a:avLst/>
          </a:prstGeom>
        </p:spPr>
      </p:pic>
      <p:pic>
        <p:nvPicPr>
          <p:cNvPr id="16" name="Picture 15" descr="Tan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77" y="2253741"/>
            <a:ext cx="2323429" cy="1342766"/>
          </a:xfrm>
          <a:prstGeom prst="rect">
            <a:avLst/>
          </a:prstGeom>
        </p:spPr>
      </p:pic>
      <p:pic>
        <p:nvPicPr>
          <p:cNvPr id="17" name="Picture 16" descr="hiphop3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31" y="3636447"/>
            <a:ext cx="1667153" cy="1645055"/>
          </a:xfrm>
          <a:prstGeom prst="rect">
            <a:avLst/>
          </a:prstGeom>
        </p:spPr>
      </p:pic>
      <p:pic>
        <p:nvPicPr>
          <p:cNvPr id="18" name="Picture 17" descr="kathak2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31" y="242538"/>
            <a:ext cx="1817631" cy="1866900"/>
          </a:xfrm>
          <a:prstGeom prst="rect">
            <a:avLst/>
          </a:prstGeom>
        </p:spPr>
      </p:pic>
      <p:pic>
        <p:nvPicPr>
          <p:cNvPr id="20" name="Picture 19" descr="hula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51" y="1703873"/>
            <a:ext cx="1471987" cy="1466499"/>
          </a:xfrm>
          <a:prstGeom prst="rect">
            <a:avLst/>
          </a:prstGeom>
        </p:spPr>
      </p:pic>
      <p:pic>
        <p:nvPicPr>
          <p:cNvPr id="21" name="Picture 20" descr="hiphop3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087" y="1525317"/>
            <a:ext cx="1667153" cy="1645055"/>
          </a:xfrm>
          <a:prstGeom prst="rect">
            <a:avLst/>
          </a:prstGeom>
        </p:spPr>
      </p:pic>
      <p:pic>
        <p:nvPicPr>
          <p:cNvPr id="22" name="Picture 21" descr="Tan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8" y="4696699"/>
            <a:ext cx="2323429" cy="1342766"/>
          </a:xfrm>
          <a:prstGeom prst="rect">
            <a:avLst/>
          </a:prstGeom>
        </p:spPr>
      </p:pic>
      <p:pic>
        <p:nvPicPr>
          <p:cNvPr id="23" name="Picture 22" descr="kathak2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89" y="4698888"/>
            <a:ext cx="1817631" cy="18669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600" y="0"/>
            <a:ext cx="307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the Informative Features with Dance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elly_dance.jpg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984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45" y="0"/>
            <a:ext cx="8229600" cy="1024551"/>
          </a:xfrm>
        </p:spPr>
        <p:txBody>
          <a:bodyPr/>
          <a:lstStyle/>
          <a:p>
            <a:pPr algn="l"/>
            <a:r>
              <a:rPr lang="en-US" b="1" dirty="0" smtClean="0"/>
              <a:t>Missteps!</a:t>
            </a:r>
            <a:endParaRPr lang="en-US" b="1" dirty="0"/>
          </a:p>
        </p:txBody>
      </p:sp>
      <p:pic>
        <p:nvPicPr>
          <p:cNvPr id="4" name="Content Placeholder 3" descr="Screen shot 2014-06-23 at 8.20.49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2" b="14932"/>
          <a:stretch>
            <a:fillRect/>
          </a:stretch>
        </p:blipFill>
        <p:spPr>
          <a:xfrm>
            <a:off x="284030" y="1672351"/>
            <a:ext cx="3496958" cy="2916484"/>
          </a:xfrm>
        </p:spPr>
      </p:pic>
      <p:pic>
        <p:nvPicPr>
          <p:cNvPr id="5" name="Picture 4" descr="Screen shot 2014-06-23 at 8.23.4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9" y="1226575"/>
            <a:ext cx="3713427" cy="48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5062" y="1197718"/>
            <a:ext cx="470458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2F5897"/>
                </a:solidFill>
              </a:rPr>
              <a:t>Different words for the dance form – hip hop, </a:t>
            </a:r>
            <a:r>
              <a:rPr lang="en-US" sz="1600" dirty="0" err="1" smtClean="0">
                <a:solidFill>
                  <a:srgbClr val="2F5897"/>
                </a:solidFill>
              </a:rPr>
              <a:t>hiphop</a:t>
            </a:r>
            <a:r>
              <a:rPr lang="en-US" sz="1600" dirty="0" smtClean="0">
                <a:solidFill>
                  <a:srgbClr val="2F5897"/>
                </a:solidFill>
              </a:rPr>
              <a:t>, hip-hop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2F5897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2F5897"/>
                </a:solidFill>
              </a:rPr>
              <a:t>Highest match for the word hip in the </a:t>
            </a:r>
            <a:r>
              <a:rPr lang="en-US" sz="1600" dirty="0" err="1" smtClean="0">
                <a:solidFill>
                  <a:srgbClr val="2F5897"/>
                </a:solidFill>
              </a:rPr>
              <a:t>hiphop</a:t>
            </a:r>
            <a:r>
              <a:rPr lang="en-US" sz="1600" dirty="0" smtClean="0">
                <a:solidFill>
                  <a:srgbClr val="2F5897"/>
                </a:solidFill>
              </a:rPr>
              <a:t> file.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2F5897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2F5897"/>
                </a:solidFill>
              </a:rPr>
              <a:t>Interesting enough, hip is also one of the most informative feature in belly dance – as its less about the belly and more about the hip!</a:t>
            </a:r>
          </a:p>
        </p:txBody>
      </p:sp>
      <p:pic>
        <p:nvPicPr>
          <p:cNvPr id="8" name="Picture 7" descr="Screen shot 2014-06-23 at 8.37.54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51" y="3802642"/>
            <a:ext cx="3909049" cy="533400"/>
          </a:xfrm>
          <a:prstGeom prst="rect">
            <a:avLst/>
          </a:prstGeom>
        </p:spPr>
      </p:pic>
      <p:pic>
        <p:nvPicPr>
          <p:cNvPr id="9" name="Picture 8" descr="Screen shot 2014-06-23 at 8.37.4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87" y="4069342"/>
            <a:ext cx="3492362" cy="29329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5045" y="5469084"/>
            <a:ext cx="4247385" cy="64633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5897"/>
                </a:solidFill>
              </a:rPr>
              <a:t>Tried with another classification file.</a:t>
            </a:r>
          </a:p>
          <a:p>
            <a:r>
              <a:rPr lang="en-US" dirty="0" smtClean="0">
                <a:solidFill>
                  <a:srgbClr val="2F5897"/>
                </a:solidFill>
              </a:rPr>
              <a:t>This works! </a:t>
            </a:r>
            <a:r>
              <a:rPr lang="en-US" dirty="0" smtClean="0">
                <a:solidFill>
                  <a:srgbClr val="2F5897"/>
                </a:solidFill>
                <a:sym typeface="Wingdings"/>
              </a:rPr>
              <a:t></a:t>
            </a:r>
            <a:endParaRPr lang="en-US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sa.jpg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6575"/>
          </a:xfrm>
        </p:spPr>
        <p:txBody>
          <a:bodyPr/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Fix the missteps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list of different name representations for the dance forms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Try bi-grams : 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 </a:t>
            </a:r>
            <a:r>
              <a:rPr lang="en-US" dirty="0" err="1" smtClean="0">
                <a:solidFill>
                  <a:schemeClr val="bg1"/>
                </a:solidFill>
              </a:rPr>
              <a:t>bharata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natyam</a:t>
            </a:r>
            <a:r>
              <a:rPr lang="en-US" dirty="0" smtClean="0">
                <a:solidFill>
                  <a:schemeClr val="bg1"/>
                </a:solidFill>
              </a:rPr>
              <a:t>, hip hop,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Extend the algorithm to more dance forms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dance styles – similar and dissimilar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to see if the algorithm can distinguish between two dances of similar origin but different subtleties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Create a web interface via flask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Highlight the countries on a map to show the origins of the dance </a:t>
            </a:r>
            <a:r>
              <a:rPr lang="en-US" dirty="0" smtClean="0">
                <a:solidFill>
                  <a:srgbClr val="FFFFFF"/>
                </a:solidFill>
              </a:rPr>
              <a:t>forms.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2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067842"/>
          </a:xfrm>
        </p:spPr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 You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2031</TotalTime>
  <Words>1343</Words>
  <Application>Microsoft Macintosh PowerPoint</Application>
  <PresentationFormat>On-screen Show (4:3)</PresentationFormat>
  <Paragraphs>300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Dance Forms Classifier</vt:lpstr>
      <vt:lpstr>Dance Forms Classifier</vt:lpstr>
      <vt:lpstr>Data Acquisition and Cleaning</vt:lpstr>
      <vt:lpstr>TF-IDF Algorithm</vt:lpstr>
      <vt:lpstr>Most Informative Features</vt:lpstr>
      <vt:lpstr>PowerPoint Presentation</vt:lpstr>
      <vt:lpstr>Missteps!</vt:lpstr>
      <vt:lpstr>Next Steps</vt:lpstr>
      <vt:lpstr>Questions?</vt:lpstr>
      <vt:lpstr>Appendix A: Classifier Files</vt:lpstr>
      <vt:lpstr>Appendix B: TF-IDF Classifier..</vt:lpstr>
      <vt:lpstr>Appendix C: TF-IDF Calculation</vt:lpstr>
      <vt:lpstr>Appendix D: Dance Classification data sets</vt:lpstr>
      <vt:lpstr>Appendix E: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</dc:title>
  <dc:creator>Deepti Gottipati</dc:creator>
  <cp:lastModifiedBy>Deepti Gottipati</cp:lastModifiedBy>
  <cp:revision>103</cp:revision>
  <dcterms:created xsi:type="dcterms:W3CDTF">2014-04-23T02:43:03Z</dcterms:created>
  <dcterms:modified xsi:type="dcterms:W3CDTF">2014-06-23T22:04:25Z</dcterms:modified>
</cp:coreProperties>
</file>