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9" r:id="rId4"/>
    <p:sldId id="278" r:id="rId5"/>
    <p:sldId id="282" r:id="rId6"/>
    <p:sldId id="283" r:id="rId7"/>
    <p:sldId id="280" r:id="rId8"/>
    <p:sldId id="281" r:id="rId9"/>
    <p:sldId id="2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510" autoAdjust="0"/>
  </p:normalViewPr>
  <p:slideViewPr>
    <p:cSldViewPr>
      <p:cViewPr varScale="1"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BE2AAA-2CC7-4F9C-A8C6-8B9F2A3E9EF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B37ADBA-1AC7-4CD6-8AFF-4E8087BA5487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2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5/18/2014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Education/Chicago-Public-Schools-Elementary-School-Progress-/tj8h-mnu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Project 2: </a:t>
            </a:r>
            <a:r>
              <a:rPr lang="en-US" sz="4000" b="1" dirty="0" smtClean="0">
                <a:latin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</a:rPr>
            </a:br>
            <a:r>
              <a:rPr lang="en-US" sz="2800" b="1" dirty="0" smtClean="0">
                <a:latin typeface="Calibri" panose="020F0502020204030204" pitchFamily="34" charset="0"/>
              </a:rPr>
              <a:t>Classification of Chicago Public Elementary Schools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56388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Presented by: Anastasia Dukes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Data source: </a:t>
            </a:r>
            <a:r>
              <a:rPr lang="en-US" sz="2000" dirty="0" smtClean="0">
                <a:latin typeface="Calibri" panose="020F0502020204030204" pitchFamily="34" charset="0"/>
              </a:rPr>
              <a:t>2013-14 Chicago Public Schools, Elementary School Progress Report</a:t>
            </a:r>
            <a:endParaRPr lang="en-US" sz="2000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0" y="648141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</a:rPr>
              <a:t>May 19, 2014.</a:t>
            </a:r>
            <a:endParaRPr lang="en-US" sz="1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28"/>
            <a:ext cx="9829800" cy="1082674"/>
          </a:xfrm>
        </p:spPr>
        <p:txBody>
          <a:bodyPr anchor="ctr"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</a:rPr>
              <a:t>Data </a:t>
            </a:r>
            <a:r>
              <a:rPr lang="en-US" sz="2800" b="1" dirty="0">
                <a:latin typeface="Calibri" panose="020F0502020204030204" pitchFamily="34" charset="0"/>
              </a:rPr>
              <a:t>set and </a:t>
            </a:r>
            <a:r>
              <a:rPr lang="en-US" sz="2800" b="1" dirty="0" smtClean="0">
                <a:latin typeface="Calibri" panose="020F0502020204030204" pitchFamily="34" charset="0"/>
              </a:rPr>
              <a:t>relevance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370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I chose to work with data from the 2013-14 Chicago public elementary school progress report, available here</a:t>
            </a:r>
            <a:r>
              <a:rPr lang="en-US" sz="2400" b="1" dirty="0">
                <a:latin typeface="Calibri" panose="020F0502020204030204" pitchFamily="34" charset="0"/>
              </a:rPr>
              <a:t>: </a:t>
            </a:r>
            <a:r>
              <a:rPr lang="en-US" sz="2400" b="1" dirty="0">
                <a:latin typeface="Calibri" panose="020F0502020204030204" pitchFamily="34" charset="0"/>
                <a:hlinkClick r:id="rId2"/>
              </a:rPr>
              <a:t>https://data.cityofchicago.org/Education/Chicago-Public-Schools-Elementary-School-Progress-/</a:t>
            </a:r>
            <a:r>
              <a:rPr lang="en-US" sz="2400" b="1" dirty="0" smtClean="0">
                <a:latin typeface="Calibri" panose="020F0502020204030204" pitchFamily="34" charset="0"/>
                <a:hlinkClick r:id="rId2"/>
              </a:rPr>
              <a:t>tj8h-mnuv</a:t>
            </a:r>
            <a:endParaRPr lang="en-US" sz="2400" b="1" dirty="0" smtClean="0">
              <a:latin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</a:rPr>
              <a:t>I made this selection because I regularly analyze New York City public school progress report data at work and I wanted to experiment with data from a different district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6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28"/>
            <a:ext cx="9829800" cy="1082674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ACES framework for Visual Data Exploration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1702"/>
            <a:ext cx="8610600" cy="419181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Acquire: </a:t>
            </a:r>
            <a:r>
              <a:rPr lang="en-US" sz="2400" dirty="0" smtClean="0">
                <a:latin typeface="Calibri" panose="020F0502020204030204" pitchFamily="34" charset="0"/>
              </a:rPr>
              <a:t>2013-14 </a:t>
            </a:r>
            <a:r>
              <a:rPr lang="en-US" sz="2400" dirty="0" smtClean="0">
                <a:latin typeface="Calibri" panose="020F0502020204030204" pitchFamily="34" charset="0"/>
              </a:rPr>
              <a:t>C</a:t>
            </a:r>
            <a:r>
              <a:rPr lang="en-US" sz="2400" dirty="0" smtClean="0">
                <a:latin typeface="Calibri" panose="020F0502020204030204" pitchFamily="34" charset="0"/>
              </a:rPr>
              <a:t>hicago elementary school progress report data sourced from the city of Chicago data portal via csv data file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</a:rPr>
              <a:t>Clean: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Calibri" panose="020F0502020204030204" pitchFamily="34" charset="0"/>
              </a:rPr>
              <a:t>features were renamed to python-friendly names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 smtClean="0"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 smtClean="0"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Calibri" panose="020F0502020204030204" pitchFamily="34" charset="0"/>
              </a:rPr>
              <a:t>several features had to be transformed from categorical to numerical values in order to be included in the model (i.e. from ‘very strong’ </a:t>
            </a:r>
            <a:r>
              <a:rPr lang="en-US" sz="2000" b="1" dirty="0">
                <a:latin typeface="Calibri" panose="020F0502020204030204" pitchFamily="34" charset="0"/>
              </a:rPr>
              <a:t>to </a:t>
            </a:r>
            <a:r>
              <a:rPr lang="en-US" sz="2000" b="1" dirty="0" smtClean="0">
                <a:latin typeface="Calibri" panose="020F0502020204030204" pitchFamily="34" charset="0"/>
              </a:rPr>
              <a:t>‘very weak’ to a numerical scale of 1 to 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33" t="44646" r="38729" b="36604"/>
          <a:stretch/>
        </p:blipFill>
        <p:spPr>
          <a:xfrm>
            <a:off x="2590800" y="3129987"/>
            <a:ext cx="4572000" cy="92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2518" t="31319" r="56443" b="11539"/>
          <a:stretch/>
        </p:blipFill>
        <p:spPr>
          <a:xfrm>
            <a:off x="9056914" y="3574831"/>
            <a:ext cx="3048000" cy="299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3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72"/>
            <a:ext cx="9829800" cy="1082674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ACES framework for Visual Data </a:t>
            </a:r>
            <a:r>
              <a:rPr lang="en-US" sz="2800" b="1" dirty="0" smtClean="0">
                <a:latin typeface="Calibri" panose="020F0502020204030204" pitchFamily="34" charset="0"/>
              </a:rPr>
              <a:t>Exploration continued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370332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Explore: 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</a:rPr>
              <a:t>Plotted </a:t>
            </a:r>
            <a:r>
              <a:rPr lang="en-US" sz="2000" b="1" dirty="0">
                <a:latin typeface="Calibri" panose="020F0502020204030204" pitchFamily="34" charset="0"/>
              </a:rPr>
              <a:t>y </a:t>
            </a:r>
            <a:r>
              <a:rPr lang="en-US" sz="2000" b="1" dirty="0" smtClean="0">
                <a:latin typeface="Calibri" panose="020F0502020204030204" pitchFamily="34" charset="0"/>
              </a:rPr>
              <a:t>(school performance) as a histogram to confirm scores were evenly distributed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</a:rPr>
              <a:t>Plotted features along with school performance to visually see the strength of the relationships</a:t>
            </a:r>
          </a:p>
          <a:p>
            <a:pPr lvl="2"/>
            <a:r>
              <a:rPr lang="en-US" b="1" i="1" dirty="0" smtClean="0">
                <a:latin typeface="Calibri" panose="020F0502020204030204" pitchFamily="34" charset="0"/>
              </a:rPr>
              <a:t>Involved family</a:t>
            </a:r>
          </a:p>
          <a:p>
            <a:pPr lvl="2"/>
            <a:r>
              <a:rPr lang="en-US" b="1" i="1" dirty="0" smtClean="0">
                <a:latin typeface="Calibri" panose="020F0502020204030204" pitchFamily="34" charset="0"/>
              </a:rPr>
              <a:t>Ambitious instruction</a:t>
            </a:r>
          </a:p>
          <a:p>
            <a:pPr lvl="2"/>
            <a:r>
              <a:rPr lang="en-US" b="1" i="1" dirty="0" smtClean="0">
                <a:latin typeface="Calibri" panose="020F0502020204030204" pitchFamily="34" charset="0"/>
              </a:rPr>
              <a:t>Effective leader</a:t>
            </a:r>
          </a:p>
          <a:p>
            <a:pPr lvl="2"/>
            <a:r>
              <a:rPr lang="en-US" b="1" i="1" dirty="0" smtClean="0">
                <a:latin typeface="Calibri" panose="020F0502020204030204" pitchFamily="34" charset="0"/>
              </a:rPr>
              <a:t>Supportive environment</a:t>
            </a:r>
          </a:p>
          <a:p>
            <a:endParaRPr lang="en-US" sz="2400" b="1" dirty="0" smtClean="0"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143000"/>
            <a:ext cx="2862263" cy="194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04" y="2809983"/>
            <a:ext cx="2450192" cy="171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205" y="2809983"/>
            <a:ext cx="2450191" cy="171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966" y="4638784"/>
            <a:ext cx="2631836" cy="183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561" y="4638783"/>
            <a:ext cx="2631839" cy="1838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70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72"/>
            <a:ext cx="9829800" cy="1082674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ACES framework for Visual Data </a:t>
            </a:r>
            <a:r>
              <a:rPr lang="en-US" sz="2800" b="1" dirty="0" smtClean="0">
                <a:latin typeface="Calibri" panose="020F0502020204030204" pitchFamily="34" charset="0"/>
              </a:rPr>
              <a:t>Exploration continued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90600"/>
            <a:ext cx="8153401" cy="449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Explore (continued):</a:t>
            </a:r>
          </a:p>
          <a:p>
            <a:pPr lvl="1"/>
            <a:r>
              <a:rPr lang="en-US" sz="2200" b="1" i="1" dirty="0" smtClean="0">
                <a:latin typeface="Calibri" panose="020F0502020204030204" pitchFamily="34" charset="0"/>
              </a:rPr>
              <a:t>Math &amp; reading</a:t>
            </a:r>
            <a:r>
              <a:rPr lang="en-US" sz="2200" b="1" dirty="0" smtClean="0">
                <a:latin typeface="Calibri" panose="020F0502020204030204" pitchFamily="34" charset="0"/>
              </a:rPr>
              <a:t> growth scores were not clearly related to school performance</a:t>
            </a:r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</a:rPr>
              <a:t>Subset:</a:t>
            </a:r>
          </a:p>
          <a:p>
            <a:pPr lvl="1"/>
            <a:r>
              <a:rPr lang="en-US" b="1" dirty="0" smtClean="0">
                <a:latin typeface="Calibri" panose="020F0502020204030204" pitchFamily="34" charset="0"/>
              </a:rPr>
              <a:t>Tested the following features: </a:t>
            </a:r>
          </a:p>
          <a:p>
            <a:pPr lvl="2"/>
            <a:r>
              <a:rPr lang="en-US" b="1" i="1" dirty="0">
                <a:latin typeface="Calibri" panose="020F0502020204030204" pitchFamily="34" charset="0"/>
              </a:rPr>
              <a:t>Involved family:</a:t>
            </a:r>
            <a:r>
              <a:rPr lang="en-US" b="1" dirty="0">
                <a:latin typeface="Calibri" panose="020F0502020204030204" pitchFamily="34" charset="0"/>
              </a:rPr>
              <a:t> the entire staff builds strong external relationships</a:t>
            </a:r>
          </a:p>
          <a:p>
            <a:pPr lvl="2"/>
            <a:r>
              <a:rPr lang="en-US" b="1" i="1" dirty="0">
                <a:latin typeface="Calibri" panose="020F0502020204030204" pitchFamily="34" charset="0"/>
              </a:rPr>
              <a:t>Ambitious instruction:</a:t>
            </a:r>
            <a:r>
              <a:rPr lang="en-US" b="1" dirty="0">
                <a:latin typeface="Calibri" panose="020F0502020204030204" pitchFamily="34" charset="0"/>
              </a:rPr>
              <a:t> classes are challenging and engaging</a:t>
            </a:r>
          </a:p>
          <a:p>
            <a:pPr lvl="2"/>
            <a:r>
              <a:rPr lang="en-US" b="1" i="1" dirty="0">
                <a:latin typeface="Calibri" panose="020F0502020204030204" pitchFamily="34" charset="0"/>
              </a:rPr>
              <a:t>Effective leader:</a:t>
            </a:r>
            <a:r>
              <a:rPr lang="en-US" b="1" dirty="0">
                <a:latin typeface="Calibri" panose="020F0502020204030204" pitchFamily="34" charset="0"/>
              </a:rPr>
              <a:t> principals and teachers work together to implement a shared vision</a:t>
            </a:r>
          </a:p>
          <a:p>
            <a:pPr lvl="2"/>
            <a:r>
              <a:rPr lang="en-US" b="1" i="1" dirty="0">
                <a:latin typeface="Calibri" panose="020F0502020204030204" pitchFamily="34" charset="0"/>
              </a:rPr>
              <a:t>Supportive environment: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</a:rPr>
              <a:t>school is safe, demanding, and supportive</a:t>
            </a:r>
            <a:endParaRPr lang="en-US" b="1" dirty="0" smtClean="0">
              <a:latin typeface="Calibri" panose="020F0502020204030204" pitchFamily="34" charset="0"/>
            </a:endParaRPr>
          </a:p>
          <a:p>
            <a:pPr lvl="2"/>
            <a:r>
              <a:rPr lang="en-US" b="1" i="1" dirty="0">
                <a:latin typeface="Calibri" panose="020F0502020204030204" pitchFamily="34" charset="0"/>
              </a:rPr>
              <a:t>Collaborative teachers: </a:t>
            </a:r>
            <a:r>
              <a:rPr lang="en-US" b="1" dirty="0">
                <a:latin typeface="Calibri" panose="020F0502020204030204" pitchFamily="34" charset="0"/>
              </a:rPr>
              <a:t>teachers collaborate to promote professional growth</a:t>
            </a:r>
            <a:endParaRPr lang="en-US" b="1" dirty="0" smtClean="0">
              <a:latin typeface="Calibri" panose="020F0502020204030204" pitchFamily="34" charset="0"/>
            </a:endParaRPr>
          </a:p>
          <a:p>
            <a:pPr lvl="2"/>
            <a:r>
              <a:rPr lang="en-US" b="1" i="1" dirty="0">
                <a:latin typeface="Calibri" panose="020F0502020204030204" pitchFamily="34" charset="0"/>
              </a:rPr>
              <a:t>Safety</a:t>
            </a:r>
            <a:r>
              <a:rPr lang="en-US" b="1" i="1" dirty="0" smtClean="0">
                <a:latin typeface="Calibri" panose="020F0502020204030204" pitchFamily="34" charset="0"/>
              </a:rPr>
              <a:t>: </a:t>
            </a:r>
            <a:r>
              <a:rPr lang="en-US" b="1" dirty="0" smtClean="0">
                <a:latin typeface="Calibri" panose="020F0502020204030204" pitchFamily="34" charset="0"/>
              </a:rPr>
              <a:t>students </a:t>
            </a:r>
            <a:r>
              <a:rPr lang="en-US" b="1" dirty="0">
                <a:latin typeface="Calibri" panose="020F0502020204030204" pitchFamily="34" charset="0"/>
              </a:rPr>
              <a:t>feel safe in and around the school</a:t>
            </a:r>
          </a:p>
          <a:p>
            <a:pPr lvl="1"/>
            <a:endParaRPr lang="en-US" sz="2200" b="1" dirty="0" smtClean="0">
              <a:latin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56952"/>
            <a:ext cx="2488081" cy="171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434" y="1856952"/>
            <a:ext cx="2507131" cy="172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3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9829800" cy="1082674"/>
          </a:xfrm>
        </p:spPr>
        <p:txBody>
          <a:bodyPr anchor="ctr"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</a:rPr>
              <a:t>Classification </a:t>
            </a:r>
            <a:r>
              <a:rPr lang="en-US" sz="2800" b="1" dirty="0">
                <a:latin typeface="Calibri" panose="020F0502020204030204" pitchFamily="34" charset="0"/>
              </a:rPr>
              <a:t>challenge and </a:t>
            </a:r>
            <a:r>
              <a:rPr lang="en-US" sz="2800" b="1" dirty="0" smtClean="0">
                <a:latin typeface="Calibri" panose="020F0502020204030204" pitchFamily="34" charset="0"/>
              </a:rPr>
              <a:t>algorithm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058400" cy="34747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Decided to use logistic regression to classify “strong” schools (aka schools rated level 1)</a:t>
            </a:r>
            <a:endParaRPr 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42"/>
            <a:ext cx="9829800" cy="1082674"/>
          </a:xfrm>
        </p:spPr>
        <p:txBody>
          <a:bodyPr anchor="ctr"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</a:rPr>
              <a:t>Accuracy </a:t>
            </a:r>
            <a:r>
              <a:rPr lang="en-US" sz="2800" b="1" dirty="0">
                <a:latin typeface="Calibri" panose="020F0502020204030204" pitchFamily="34" charset="0"/>
              </a:rPr>
              <a:t>rates and feature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6781800" cy="3886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Training set accuracy</a:t>
            </a:r>
            <a:r>
              <a:rPr lang="en-US" sz="2400" b="1" dirty="0">
                <a:latin typeface="Calibri" panose="020F0502020204030204" pitchFamily="34" charset="0"/>
              </a:rPr>
              <a:t>: </a:t>
            </a:r>
            <a:r>
              <a:rPr lang="en-US" sz="2400" b="1" dirty="0" smtClean="0">
                <a:latin typeface="Calibri" panose="020F0502020204030204" pitchFamily="34" charset="0"/>
              </a:rPr>
              <a:t>0.710</a:t>
            </a:r>
            <a:endParaRPr lang="en-US" sz="2400" b="1" dirty="0">
              <a:latin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</a:rPr>
              <a:t>Test set accuracy: 0.719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Coefficients:</a:t>
            </a:r>
          </a:p>
          <a:p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</a:endParaRPr>
          </a:p>
          <a:p>
            <a:pPr lvl="2"/>
            <a:r>
              <a:rPr lang="en-US" sz="2000" b="1" i="1" dirty="0">
                <a:latin typeface="Calibri" panose="020F0502020204030204" pitchFamily="34" charset="0"/>
              </a:rPr>
              <a:t>Safety and ambitious instruction were the </a:t>
            </a:r>
            <a:r>
              <a:rPr lang="en-US" sz="2000" b="1" i="1" u="sng" dirty="0">
                <a:latin typeface="Calibri" panose="020F0502020204030204" pitchFamily="34" charset="0"/>
              </a:rPr>
              <a:t>most</a:t>
            </a:r>
            <a:r>
              <a:rPr lang="en-US" sz="2000" b="1" i="1" dirty="0">
                <a:latin typeface="Calibri" panose="020F0502020204030204" pitchFamily="34" charset="0"/>
              </a:rPr>
              <a:t> influential feature</a:t>
            </a:r>
          </a:p>
          <a:p>
            <a:pPr lvl="2"/>
            <a:r>
              <a:rPr lang="en-US" sz="2000" b="1" i="1" dirty="0" smtClean="0">
                <a:latin typeface="Calibri" panose="020F0502020204030204" pitchFamily="34" charset="0"/>
              </a:rPr>
              <a:t>Leadership was the </a:t>
            </a:r>
            <a:r>
              <a:rPr lang="en-US" sz="2000" b="1" i="1" u="sng" dirty="0" smtClean="0">
                <a:latin typeface="Calibri" panose="020F0502020204030204" pitchFamily="34" charset="0"/>
              </a:rPr>
              <a:t>least</a:t>
            </a:r>
            <a:r>
              <a:rPr lang="en-US" sz="2000" b="1" i="1" dirty="0" smtClean="0">
                <a:latin typeface="Calibri" panose="020F0502020204030204" pitchFamily="34" charset="0"/>
              </a:rPr>
              <a:t> influential feature</a:t>
            </a:r>
          </a:p>
          <a:p>
            <a:pPr lvl="1"/>
            <a:endParaRPr lang="en-US" sz="2200" b="1" dirty="0" smtClean="0">
              <a:latin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71719" y="559479"/>
            <a:ext cx="5020281" cy="377975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Classification report</a:t>
            </a:r>
          </a:p>
          <a:p>
            <a:r>
              <a:rPr lang="en-US" b="1" dirty="0">
                <a:latin typeface="Calibri" panose="020F0502020204030204" pitchFamily="34" charset="0"/>
              </a:rPr>
              <a:t>             precision    recall  f1-score   support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      False       0.74      0.88      0.80       243</a:t>
            </a:r>
          </a:p>
          <a:p>
            <a:r>
              <a:rPr lang="en-US" b="1" dirty="0">
                <a:latin typeface="Calibri" panose="020F0502020204030204" pitchFamily="34" charset="0"/>
              </a:rPr>
              <a:t>       True       0.60      0.35      0.44       119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 err="1">
                <a:latin typeface="Calibri" panose="020F0502020204030204" pitchFamily="34" charset="0"/>
              </a:rPr>
              <a:t>avg</a:t>
            </a:r>
            <a:r>
              <a:rPr lang="en-US" b="1" dirty="0">
                <a:latin typeface="Calibri" panose="020F0502020204030204" pitchFamily="34" charset="0"/>
              </a:rPr>
              <a:t> / total       0.69      0.71      0.69       362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Confusion matrix</a:t>
            </a:r>
          </a:p>
          <a:p>
            <a:r>
              <a:rPr lang="en-US" b="1" dirty="0">
                <a:latin typeface="Calibri" panose="020F0502020204030204" pitchFamily="34" charset="0"/>
              </a:rPr>
              <a:t>[[215  28]</a:t>
            </a:r>
          </a:p>
          <a:p>
            <a:r>
              <a:rPr lang="en-US" b="1" dirty="0">
                <a:latin typeface="Calibri" panose="020F0502020204030204" pitchFamily="34" charset="0"/>
              </a:rPr>
              <a:t> [ 77  42]]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45077" y="5951394"/>
            <a:ext cx="627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</a:rPr>
              <a:t>Code for classification and feature </a:t>
            </a:r>
            <a:r>
              <a:rPr lang="en-US" b="1" i="1" dirty="0" smtClean="0">
                <a:latin typeface="Calibri" panose="020F0502020204030204" pitchFamily="34" charset="0"/>
              </a:rPr>
              <a:t>improvement in separate file</a:t>
            </a:r>
            <a:endParaRPr lang="en-US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551"/>
              </p:ext>
            </p:extLst>
          </p:nvPr>
        </p:nvGraphicFramePr>
        <p:xfrm>
          <a:off x="457200" y="2743200"/>
          <a:ext cx="6502400" cy="1010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00480"/>
                <a:gridCol w="1300480"/>
                <a:gridCol w="1056640"/>
                <a:gridCol w="1544320"/>
                <a:gridCol w="1300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Feature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Ambitious instruction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Effective leader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Collaborative teachers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Safety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Coefficient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0.764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0.069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-0.290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-0.984</a:t>
                      </a:r>
                      <a:endParaRPr lang="en-US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73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0</TotalTime>
  <Words>414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Children Friends 16x9</vt:lpstr>
      <vt:lpstr>Project 2:  Classification of Chicago Public Elementary Schools</vt:lpstr>
      <vt:lpstr>Data set and relevance</vt:lpstr>
      <vt:lpstr>ACES framework for Visual Data Exploration</vt:lpstr>
      <vt:lpstr>ACES framework for Visual Data Exploration continued</vt:lpstr>
      <vt:lpstr>ACES framework for Visual Data Exploration continued</vt:lpstr>
      <vt:lpstr>Classification challenge and algorithm</vt:lpstr>
      <vt:lpstr>Accuracy rates and feature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2014-04-23T00:24:39Z</dcterms:created>
  <dcterms:modified xsi:type="dcterms:W3CDTF">2014-05-19T04:20:52Z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