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0"/>
    <p:restoredTop sz="94630"/>
  </p:normalViewPr>
  <p:slideViewPr>
    <p:cSldViewPr snapToGrid="0" showGuides="1">
      <p:cViewPr varScale="1">
        <p:scale>
          <a:sx n="113" d="100"/>
          <a:sy n="113" d="100"/>
        </p:scale>
        <p:origin x="904" y="176"/>
      </p:cViewPr>
      <p:guideLst>
        <p:guide orient="horz" pos="216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3BBD-3D31-D24A-8AC6-BCAA1D16C219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4C88F-CC83-AD41-9A90-1B811468EF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80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C88F-CC83-AD41-9A90-1B811468EF1B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80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A6D7-918D-87D8-89DD-EC60837D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52AF-03D3-0CD4-6F06-03C5B3D2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761F-419F-2742-B9C3-7546B172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04CB-8C68-47C5-4208-DC87E78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4D84-51D5-1762-C1F7-6A990AF3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1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7D6-9CD3-A91C-6046-F993949B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E3DE5-C198-5D63-257B-6692BEEF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875E-4354-0318-6D5D-AB877E5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5ECA-E750-EEA4-E5E2-A3A19EB0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17DE-A907-6AD9-788D-F79B193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22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958D3-AD31-F087-7DE8-5DC6EF3E2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0B31-4EDB-0E2F-4905-0B9FEBCF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3034-3C32-CFF8-F4F3-72BA12C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4712-598E-91D3-4B6E-DEFE4E48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625E-91DB-F6DC-0A85-0B2489AC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65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F901-CAF1-204C-D7B4-86665DE6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34B6-4739-042C-29C0-1ED16DF1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3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D8B-E1AA-5C85-AD6D-C288561E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5276-D552-AFC4-015E-2D6BFAA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B841-F7CA-9C4D-5B04-65B3A616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3646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7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1E9-F4BF-C13C-5814-7DFCACC0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A816-4F5F-7E15-3B36-C3C358BF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1824-B070-F274-FB38-F31B20F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16C6-6766-97E8-D7C5-FB102D7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EF4E-286E-6759-A01F-5B0C00B8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37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1F23-8976-CCA8-1AEF-35ACCBA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E873-53B6-C7C7-534E-A90A3C02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B085-59FA-2503-0FE7-991F5E90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848B-10F5-7055-BCA9-0E983A6B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8592-6449-3D5C-CE19-B42F8EFB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4F94-4974-4324-75DF-DF208B7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77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B073-3323-609B-B8AB-3377A1F3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8199-4201-EEE4-1A3D-3A34993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BC073-FCA8-B113-8E24-22E3CC7B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979E-9ED2-9A37-B371-6993259DE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874A-FD00-F794-775C-CF4B27D6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ADE6A-5E07-E8F3-1A56-E6D64F0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6CE51-0AA4-E3FF-A31A-F1E7FCD1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4E039-B57E-9E3F-8236-8D95913B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94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5DDA-DD39-088F-0883-2B7FB65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34FD0-18C3-1612-674C-74D1BFBD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BED83-2754-D9F7-8F95-947A9CC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58720-B3BA-1903-F45E-FCA6A7D2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943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A70CD-C106-0E5D-5DB1-6C5480EE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A171-ACDC-A830-A4EA-C0E794AE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92A9-71FB-B978-F65B-765C1E6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95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F8C4-4DAD-8E17-0853-978EFB0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88D-92CF-D579-6B3C-02CC80E6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C67B-4308-8687-7D6E-26344A93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4B69A-A1DB-40A5-3630-2080C2A7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9399-97BA-1C1F-118E-0F644DF0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9A61-348D-7366-8D55-9FCBAA9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59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E114-5FD7-686C-89B2-55BB2813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38A93-0D57-3366-3C24-31CCCAB5F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4640E-7D01-CB31-F690-B4C495D0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3014-97D0-C991-613C-AFC323D0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B093-90F8-F483-ACD8-A941C3C3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4823-C316-1C6E-C640-34324FD8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82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2FAE3-346B-0424-475A-C4CA4DBD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436F9-FAC6-DA2F-9BE0-53972EDC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C7F2-06AE-3543-D52F-8A74A4E8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6D29-E198-734D-81CB-6F10F093E993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496B-4CF3-2AD9-7F33-1816DB50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7319-3E40-6DFC-997D-14386149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86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B73-5035-602C-F270-C8160F9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Chiến lược chia dải mạng cho nhiều VPC</a:t>
            </a:r>
            <a:endParaRPr lang="en-V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FC6EE3-6F68-AD76-AB10-3C1D056DED3B}"/>
              </a:ext>
            </a:extLst>
          </p:cNvPr>
          <p:cNvGrpSpPr/>
          <p:nvPr/>
        </p:nvGrpSpPr>
        <p:grpSpPr>
          <a:xfrm>
            <a:off x="953240" y="1160463"/>
            <a:ext cx="2199300" cy="1099121"/>
            <a:chOff x="953240" y="1160463"/>
            <a:chExt cx="2199300" cy="10991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2EBAF4-1F5B-DD47-4F9C-B5BD0FFC5D81}"/>
                </a:ext>
              </a:extLst>
            </p:cNvPr>
            <p:cNvSpPr/>
            <p:nvPr/>
          </p:nvSpPr>
          <p:spPr>
            <a:xfrm>
              <a:off x="953240" y="1160463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</a:t>
              </a:r>
            </a:p>
          </p:txBody>
        </p:sp>
        <p:pic>
          <p:nvPicPr>
            <p:cNvPr id="8" name="Graphic 7" descr="VPC group icon. ">
              <a:extLst>
                <a:ext uri="{FF2B5EF4-FFF2-40B4-BE49-F238E27FC236}">
                  <a16:creationId xmlns:a16="http://schemas.microsoft.com/office/drawing/2014/main" id="{491B543D-C0FD-0C49-CE5E-63357E575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3241" y="1160464"/>
              <a:ext cx="383460" cy="381000"/>
            </a:xfrm>
            <a:prstGeom prst="rect">
              <a:avLst/>
            </a:prstGeom>
          </p:spPr>
        </p:pic>
        <p:sp>
          <p:nvSpPr>
            <p:cNvPr id="9" name="CIDRcode1">
              <a:extLst>
                <a:ext uri="{FF2B5EF4-FFF2-40B4-BE49-F238E27FC236}">
                  <a16:creationId xmlns:a16="http://schemas.microsoft.com/office/drawing/2014/main" id="{B5A4705F-A49D-6EF0-2393-B61356C0F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562" y="1982585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5C796F-E9F7-C72E-4657-FAA65DE92E38}"/>
              </a:ext>
            </a:extLst>
          </p:cNvPr>
          <p:cNvGrpSpPr/>
          <p:nvPr/>
        </p:nvGrpSpPr>
        <p:grpSpPr>
          <a:xfrm>
            <a:off x="3564326" y="1182369"/>
            <a:ext cx="2199300" cy="1099121"/>
            <a:chOff x="3546369" y="1182369"/>
            <a:chExt cx="2199300" cy="10991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CC6C-5388-23CF-9A2B-9C76C09A940D}"/>
                </a:ext>
              </a:extLst>
            </p:cNvPr>
            <p:cNvSpPr/>
            <p:nvPr/>
          </p:nvSpPr>
          <p:spPr>
            <a:xfrm>
              <a:off x="354636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 VPC</a:t>
              </a:r>
            </a:p>
          </p:txBody>
        </p:sp>
        <p:pic>
          <p:nvPicPr>
            <p:cNvPr id="17" name="Graphic 16" descr="VPC group icon. ">
              <a:extLst>
                <a:ext uri="{FF2B5EF4-FFF2-40B4-BE49-F238E27FC236}">
                  <a16:creationId xmlns:a16="http://schemas.microsoft.com/office/drawing/2014/main" id="{D63D4220-C294-66D1-16B2-41046D45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46370" y="1182370"/>
              <a:ext cx="383460" cy="381000"/>
            </a:xfrm>
            <a:prstGeom prst="rect">
              <a:avLst/>
            </a:prstGeom>
          </p:spPr>
        </p:pic>
        <p:sp>
          <p:nvSpPr>
            <p:cNvPr id="18" name="CIDRcode1">
              <a:extLst>
                <a:ext uri="{FF2B5EF4-FFF2-40B4-BE49-F238E27FC236}">
                  <a16:creationId xmlns:a16="http://schemas.microsoft.com/office/drawing/2014/main" id="{7E756570-B381-77B8-C57A-78F84838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69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508E69-C115-51D7-8E05-82323A8C8116}"/>
              </a:ext>
            </a:extLst>
          </p:cNvPr>
          <p:cNvGrpSpPr/>
          <p:nvPr/>
        </p:nvGrpSpPr>
        <p:grpSpPr>
          <a:xfrm>
            <a:off x="6175412" y="1182369"/>
            <a:ext cx="2199300" cy="1099121"/>
            <a:chOff x="6166434" y="1182369"/>
            <a:chExt cx="2199300" cy="10991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10B885-0BC4-4069-05B4-F76346752388}"/>
                </a:ext>
              </a:extLst>
            </p:cNvPr>
            <p:cNvSpPr/>
            <p:nvPr/>
          </p:nvSpPr>
          <p:spPr>
            <a:xfrm>
              <a:off x="6166434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 VPC</a:t>
              </a: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E44CFE97-DA4E-9973-F12A-93535AF0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66435" y="1182370"/>
              <a:ext cx="383460" cy="381000"/>
            </a:xfrm>
            <a:prstGeom prst="rect">
              <a:avLst/>
            </a:prstGeom>
          </p:spPr>
        </p:pic>
        <p:sp>
          <p:nvSpPr>
            <p:cNvPr id="21" name="CIDRcode1">
              <a:extLst>
                <a:ext uri="{FF2B5EF4-FFF2-40B4-BE49-F238E27FC236}">
                  <a16:creationId xmlns:a16="http://schemas.microsoft.com/office/drawing/2014/main" id="{C4068FEC-6708-DA1A-25ED-89E617F74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756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39B9E7-CFAD-6617-C5F4-CD9BBB9D65E7}"/>
              </a:ext>
            </a:extLst>
          </p:cNvPr>
          <p:cNvGrpSpPr/>
          <p:nvPr/>
        </p:nvGrpSpPr>
        <p:grpSpPr>
          <a:xfrm>
            <a:off x="947738" y="2708920"/>
            <a:ext cx="2199300" cy="1099121"/>
            <a:chOff x="947738" y="2708920"/>
            <a:chExt cx="2199300" cy="10991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B20731-7EFF-CBBF-7A73-5E69E5FDD390}"/>
                </a:ext>
              </a:extLst>
            </p:cNvPr>
            <p:cNvSpPr/>
            <p:nvPr/>
          </p:nvSpPr>
          <p:spPr>
            <a:xfrm>
              <a:off x="947738" y="2708920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VPC</a:t>
              </a:r>
            </a:p>
          </p:txBody>
        </p:sp>
        <p:pic>
          <p:nvPicPr>
            <p:cNvPr id="23" name="Graphic 22" descr="VPC group icon. ">
              <a:extLst>
                <a:ext uri="{FF2B5EF4-FFF2-40B4-BE49-F238E27FC236}">
                  <a16:creationId xmlns:a16="http://schemas.microsoft.com/office/drawing/2014/main" id="{4FFED932-3240-0E8E-8BF7-76A0D28A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7739" y="2708921"/>
              <a:ext cx="383460" cy="381000"/>
            </a:xfrm>
            <a:prstGeom prst="rect">
              <a:avLst/>
            </a:prstGeom>
          </p:spPr>
        </p:pic>
        <p:sp>
          <p:nvSpPr>
            <p:cNvPr id="24" name="CIDRcode1">
              <a:extLst>
                <a:ext uri="{FF2B5EF4-FFF2-40B4-BE49-F238E27FC236}">
                  <a16:creationId xmlns:a16="http://schemas.microsoft.com/office/drawing/2014/main" id="{8B44DFFE-0535-3265-DF77-D4774E48F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060" y="3531042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CB67B5-925E-86A9-2FCE-4A9A162F7BCB}"/>
              </a:ext>
            </a:extLst>
          </p:cNvPr>
          <p:cNvGrpSpPr/>
          <p:nvPr/>
        </p:nvGrpSpPr>
        <p:grpSpPr>
          <a:xfrm>
            <a:off x="8786499" y="1182369"/>
            <a:ext cx="2199300" cy="1099121"/>
            <a:chOff x="8786499" y="1182369"/>
            <a:chExt cx="2199300" cy="109912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78A382-1DA4-5A37-AFBF-86D6BBCF8A5F}"/>
                </a:ext>
              </a:extLst>
            </p:cNvPr>
            <p:cNvSpPr/>
            <p:nvPr/>
          </p:nvSpPr>
          <p:spPr>
            <a:xfrm>
              <a:off x="878649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VPC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6548116B-3C37-5923-C070-66AEA1FC4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1182370"/>
              <a:ext cx="383460" cy="381000"/>
            </a:xfrm>
            <a:prstGeom prst="rect">
              <a:avLst/>
            </a:prstGeom>
          </p:spPr>
        </p:pic>
        <p:sp>
          <p:nvSpPr>
            <p:cNvPr id="27" name="CIDRcode1">
              <a:extLst>
                <a:ext uri="{FF2B5EF4-FFF2-40B4-BE49-F238E27FC236}">
                  <a16:creationId xmlns:a16="http://schemas.microsoft.com/office/drawing/2014/main" id="{4C1AD08A-9DD2-6F60-EDAB-D7E2A503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C6B38E-834F-2CAE-5985-DFA9A040E20D}"/>
              </a:ext>
            </a:extLst>
          </p:cNvPr>
          <p:cNvGrpSpPr/>
          <p:nvPr/>
        </p:nvGrpSpPr>
        <p:grpSpPr>
          <a:xfrm>
            <a:off x="3560658" y="2708919"/>
            <a:ext cx="2199300" cy="1099121"/>
            <a:chOff x="3560658" y="2708919"/>
            <a:chExt cx="2199300" cy="10991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382A79-14D1-A720-8199-086BA66BD854}"/>
                </a:ext>
              </a:extLst>
            </p:cNvPr>
            <p:cNvSpPr/>
            <p:nvPr/>
          </p:nvSpPr>
          <p:spPr>
            <a:xfrm>
              <a:off x="356065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Danang VPC</a:t>
              </a:r>
            </a:p>
          </p:txBody>
        </p:sp>
        <p:pic>
          <p:nvPicPr>
            <p:cNvPr id="39" name="Graphic 38" descr="VPC group icon. ">
              <a:extLst>
                <a:ext uri="{FF2B5EF4-FFF2-40B4-BE49-F238E27FC236}">
                  <a16:creationId xmlns:a16="http://schemas.microsoft.com/office/drawing/2014/main" id="{B05FD856-ED41-750E-F645-54FC341D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60659" y="2708920"/>
              <a:ext cx="383460" cy="381000"/>
            </a:xfrm>
            <a:prstGeom prst="rect">
              <a:avLst/>
            </a:prstGeom>
          </p:spPr>
        </p:pic>
        <p:sp>
          <p:nvSpPr>
            <p:cNvPr id="40" name="CIDRcode1">
              <a:extLst>
                <a:ext uri="{FF2B5EF4-FFF2-40B4-BE49-F238E27FC236}">
                  <a16:creationId xmlns:a16="http://schemas.microsoft.com/office/drawing/2014/main" id="{C6A061DC-4A58-814E-8858-71468B79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98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F98105-0EE9-6FBE-9BE8-4C81B1B2F4D0}"/>
              </a:ext>
            </a:extLst>
          </p:cNvPr>
          <p:cNvGrpSpPr/>
          <p:nvPr/>
        </p:nvGrpSpPr>
        <p:grpSpPr>
          <a:xfrm>
            <a:off x="6173578" y="2708919"/>
            <a:ext cx="2199300" cy="1099121"/>
            <a:chOff x="6173578" y="2708919"/>
            <a:chExt cx="2199300" cy="10991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57F9DB-C5B3-A4FA-3DF5-215AFC73A9FA}"/>
                </a:ext>
              </a:extLst>
            </p:cNvPr>
            <p:cNvSpPr/>
            <p:nvPr/>
          </p:nvSpPr>
          <p:spPr>
            <a:xfrm>
              <a:off x="617357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HCMC VPC</a:t>
              </a:r>
            </a:p>
          </p:txBody>
        </p:sp>
        <p:pic>
          <p:nvPicPr>
            <p:cNvPr id="43" name="Graphic 42" descr="VPC group icon. ">
              <a:extLst>
                <a:ext uri="{FF2B5EF4-FFF2-40B4-BE49-F238E27FC236}">
                  <a16:creationId xmlns:a16="http://schemas.microsoft.com/office/drawing/2014/main" id="{EF963ED4-CC00-4D4E-A381-4E1CFACB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73579" y="2708920"/>
              <a:ext cx="383460" cy="381000"/>
            </a:xfrm>
            <a:prstGeom prst="rect">
              <a:avLst/>
            </a:prstGeom>
          </p:spPr>
        </p:pic>
        <p:sp>
          <p:nvSpPr>
            <p:cNvPr id="44" name="CIDRcode1">
              <a:extLst>
                <a:ext uri="{FF2B5EF4-FFF2-40B4-BE49-F238E27FC236}">
                  <a16:creationId xmlns:a16="http://schemas.microsoft.com/office/drawing/2014/main" id="{A3E4EAF9-19E4-3046-AB2E-764D75D5C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90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78EA45-8CDD-DEF0-351A-6AB3DDC6FA6B}"/>
              </a:ext>
            </a:extLst>
          </p:cNvPr>
          <p:cNvGrpSpPr/>
          <p:nvPr/>
        </p:nvGrpSpPr>
        <p:grpSpPr>
          <a:xfrm>
            <a:off x="8786499" y="2708919"/>
            <a:ext cx="2199300" cy="1099121"/>
            <a:chOff x="8786499" y="2708919"/>
            <a:chExt cx="2199300" cy="10991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DD2047-55FD-A2B7-B57B-D4D7FCBA7747}"/>
                </a:ext>
              </a:extLst>
            </p:cNvPr>
            <p:cNvSpPr/>
            <p:nvPr/>
          </p:nvSpPr>
          <p:spPr>
            <a:xfrm>
              <a:off x="8786499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 VPC</a:t>
              </a:r>
            </a:p>
          </p:txBody>
        </p:sp>
        <p:pic>
          <p:nvPicPr>
            <p:cNvPr id="47" name="Graphic 46" descr="VPC group icon. ">
              <a:extLst>
                <a:ext uri="{FF2B5EF4-FFF2-40B4-BE49-F238E27FC236}">
                  <a16:creationId xmlns:a16="http://schemas.microsoft.com/office/drawing/2014/main" id="{9DB3A249-DA8D-7519-2F49-E71B5F07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2708920"/>
              <a:ext cx="383460" cy="381000"/>
            </a:xfrm>
            <a:prstGeom prst="rect">
              <a:avLst/>
            </a:prstGeom>
          </p:spPr>
        </p:pic>
        <p:sp>
          <p:nvSpPr>
            <p:cNvPr id="48" name="CIDRcode1">
              <a:extLst>
                <a:ext uri="{FF2B5EF4-FFF2-40B4-BE49-F238E27FC236}">
                  <a16:creationId xmlns:a16="http://schemas.microsoft.com/office/drawing/2014/main" id="{911B1415-A6DD-B67B-00B8-BECF557E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C8EB61-1218-89D8-D0A4-DE7EC4C26031}"/>
              </a:ext>
            </a:extLst>
          </p:cNvPr>
          <p:cNvSpPr txBox="1"/>
          <p:nvPr/>
        </p:nvSpPr>
        <p:spPr>
          <a:xfrm>
            <a:off x="864337" y="4166764"/>
            <a:ext cx="10121461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400" b="1" dirty="0"/>
              <a:t>Tại sao lại cần chia dải mạng?</a:t>
            </a:r>
            <a:endParaRPr lang="vi-VN" sz="1400" dirty="0"/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/>
              <a:t>Dễ dàng quản lý và mở rộng hạ tầng mạng.</a:t>
            </a:r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/>
              <a:t>Hạn chế xung đột khi cần kết nối nhiều VPC lại với nhau.</a:t>
            </a:r>
          </a:p>
        </p:txBody>
      </p:sp>
    </p:spTree>
    <p:extLst>
      <p:ext uri="{BB962C8B-B14F-4D97-AF65-F5344CB8AC3E}">
        <p14:creationId xmlns:p14="http://schemas.microsoft.com/office/powerpoint/2010/main" val="24787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B73-5035-602C-F270-C8160F9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Những lưu ý cơ bản khi đặt VPC CIDR</a:t>
            </a:r>
            <a:endParaRPr lang="en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E435D-AB83-9449-A7E3-B584D8B6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089"/>
            <a:ext cx="7772400" cy="2411911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1A6D15F-63D0-3D04-405A-029EF8E22EA2}"/>
              </a:ext>
            </a:extLst>
          </p:cNvPr>
          <p:cNvSpPr/>
          <p:nvPr/>
        </p:nvSpPr>
        <p:spPr>
          <a:xfrm>
            <a:off x="8365672" y="1832683"/>
            <a:ext cx="2282137" cy="944807"/>
          </a:xfrm>
          <a:prstGeom prst="wedgeRoundRectCallout">
            <a:avLst>
              <a:gd name="adj1" fmla="val -84954"/>
              <a:gd name="adj2" fmla="val -23711"/>
              <a:gd name="adj3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RFC 1918</a:t>
            </a:r>
            <a:r>
              <a:rPr lang="en-VN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VN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306C3-42D1-7188-FD97-F6B4BD8A83CC}"/>
              </a:ext>
            </a:extLst>
          </p:cNvPr>
          <p:cNvSpPr txBox="1"/>
          <p:nvPr/>
        </p:nvSpPr>
        <p:spPr>
          <a:xfrm>
            <a:off x="3047048" y="6354375"/>
            <a:ext cx="6097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200" dirty="0"/>
              <a:t>https://docs.aws.amazon.com/vpc/latest/userguide/vpc-cidr-blocks.html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27B52C-E7F8-D42E-581C-3A0509AA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7" y="4164877"/>
            <a:ext cx="7772400" cy="120437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4D7424E3-91D5-96DD-32C9-FBD75A6A032A}"/>
              </a:ext>
            </a:extLst>
          </p:cNvPr>
          <p:cNvSpPr/>
          <p:nvPr/>
        </p:nvSpPr>
        <p:spPr>
          <a:xfrm>
            <a:off x="5808101" y="3006576"/>
            <a:ext cx="3336851" cy="944807"/>
          </a:xfrm>
          <a:prstGeom prst="wedgeRoundRectCallout">
            <a:avLst>
              <a:gd name="adj1" fmla="val -78119"/>
              <a:gd name="adj2" fmla="val -53979"/>
              <a:gd name="adj3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CIDR block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VPC Subnet Builder?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VN" sz="1200" dirty="0"/>
              <a:t>https://tidalcloud.com/subnet-builder/</a:t>
            </a:r>
          </a:p>
        </p:txBody>
      </p:sp>
    </p:spTree>
    <p:extLst>
      <p:ext uri="{BB962C8B-B14F-4D97-AF65-F5344CB8AC3E}">
        <p14:creationId xmlns:p14="http://schemas.microsoft.com/office/powerpoint/2010/main" val="35633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B73-5035-602C-F270-C8160F9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Thực hành: Chia dải mạng cho nhiều VPC</a:t>
            </a:r>
            <a:endParaRPr lang="en-V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FC6EE3-6F68-AD76-AB10-3C1D056DED3B}"/>
              </a:ext>
            </a:extLst>
          </p:cNvPr>
          <p:cNvGrpSpPr/>
          <p:nvPr/>
        </p:nvGrpSpPr>
        <p:grpSpPr>
          <a:xfrm>
            <a:off x="953240" y="1160463"/>
            <a:ext cx="2199300" cy="1099121"/>
            <a:chOff x="953240" y="1160463"/>
            <a:chExt cx="2199300" cy="10991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2EBAF4-1F5B-DD47-4F9C-B5BD0FFC5D81}"/>
                </a:ext>
              </a:extLst>
            </p:cNvPr>
            <p:cNvSpPr/>
            <p:nvPr/>
          </p:nvSpPr>
          <p:spPr>
            <a:xfrm>
              <a:off x="953240" y="1160463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</a:t>
              </a:r>
            </a:p>
          </p:txBody>
        </p:sp>
        <p:pic>
          <p:nvPicPr>
            <p:cNvPr id="8" name="Graphic 7" descr="VPC group icon. ">
              <a:extLst>
                <a:ext uri="{FF2B5EF4-FFF2-40B4-BE49-F238E27FC236}">
                  <a16:creationId xmlns:a16="http://schemas.microsoft.com/office/drawing/2014/main" id="{491B543D-C0FD-0C49-CE5E-63357E575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3241" y="1160464"/>
              <a:ext cx="383460" cy="381000"/>
            </a:xfrm>
            <a:prstGeom prst="rect">
              <a:avLst/>
            </a:prstGeom>
          </p:spPr>
        </p:pic>
        <p:sp>
          <p:nvSpPr>
            <p:cNvPr id="9" name="CIDRcode1">
              <a:extLst>
                <a:ext uri="{FF2B5EF4-FFF2-40B4-BE49-F238E27FC236}">
                  <a16:creationId xmlns:a16="http://schemas.microsoft.com/office/drawing/2014/main" id="{B5A4705F-A49D-6EF0-2393-B61356C0F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562" y="1982585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5C796F-E9F7-C72E-4657-FAA65DE92E38}"/>
              </a:ext>
            </a:extLst>
          </p:cNvPr>
          <p:cNvGrpSpPr/>
          <p:nvPr/>
        </p:nvGrpSpPr>
        <p:grpSpPr>
          <a:xfrm>
            <a:off x="3564326" y="1182369"/>
            <a:ext cx="2199300" cy="1099121"/>
            <a:chOff x="3546369" y="1182369"/>
            <a:chExt cx="2199300" cy="10991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CC6C-5388-23CF-9A2B-9C76C09A940D}"/>
                </a:ext>
              </a:extLst>
            </p:cNvPr>
            <p:cNvSpPr/>
            <p:nvPr/>
          </p:nvSpPr>
          <p:spPr>
            <a:xfrm>
              <a:off x="354636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 VPC</a:t>
              </a:r>
            </a:p>
          </p:txBody>
        </p:sp>
        <p:pic>
          <p:nvPicPr>
            <p:cNvPr id="17" name="Graphic 16" descr="VPC group icon. ">
              <a:extLst>
                <a:ext uri="{FF2B5EF4-FFF2-40B4-BE49-F238E27FC236}">
                  <a16:creationId xmlns:a16="http://schemas.microsoft.com/office/drawing/2014/main" id="{D63D4220-C294-66D1-16B2-41046D45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46370" y="1182370"/>
              <a:ext cx="383460" cy="381000"/>
            </a:xfrm>
            <a:prstGeom prst="rect">
              <a:avLst/>
            </a:prstGeom>
          </p:spPr>
        </p:pic>
        <p:sp>
          <p:nvSpPr>
            <p:cNvPr id="18" name="CIDRcode1">
              <a:extLst>
                <a:ext uri="{FF2B5EF4-FFF2-40B4-BE49-F238E27FC236}">
                  <a16:creationId xmlns:a16="http://schemas.microsoft.com/office/drawing/2014/main" id="{7E756570-B381-77B8-C57A-78F84838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69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508E69-C115-51D7-8E05-82323A8C8116}"/>
              </a:ext>
            </a:extLst>
          </p:cNvPr>
          <p:cNvGrpSpPr/>
          <p:nvPr/>
        </p:nvGrpSpPr>
        <p:grpSpPr>
          <a:xfrm>
            <a:off x="6175412" y="1182369"/>
            <a:ext cx="2199300" cy="1099121"/>
            <a:chOff x="6166434" y="1182369"/>
            <a:chExt cx="2199300" cy="10991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10B885-0BC4-4069-05B4-F76346752388}"/>
                </a:ext>
              </a:extLst>
            </p:cNvPr>
            <p:cNvSpPr/>
            <p:nvPr/>
          </p:nvSpPr>
          <p:spPr>
            <a:xfrm>
              <a:off x="6166434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 VPC</a:t>
              </a: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E44CFE97-DA4E-9973-F12A-93535AF0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66435" y="1182370"/>
              <a:ext cx="383460" cy="381000"/>
            </a:xfrm>
            <a:prstGeom prst="rect">
              <a:avLst/>
            </a:prstGeom>
          </p:spPr>
        </p:pic>
        <p:sp>
          <p:nvSpPr>
            <p:cNvPr id="21" name="CIDRcode1">
              <a:extLst>
                <a:ext uri="{FF2B5EF4-FFF2-40B4-BE49-F238E27FC236}">
                  <a16:creationId xmlns:a16="http://schemas.microsoft.com/office/drawing/2014/main" id="{C4068FEC-6708-DA1A-25ED-89E617F74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756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39B9E7-CFAD-6617-C5F4-CD9BBB9D65E7}"/>
              </a:ext>
            </a:extLst>
          </p:cNvPr>
          <p:cNvGrpSpPr/>
          <p:nvPr/>
        </p:nvGrpSpPr>
        <p:grpSpPr>
          <a:xfrm>
            <a:off x="947738" y="2708920"/>
            <a:ext cx="2199300" cy="1099121"/>
            <a:chOff x="947738" y="2708920"/>
            <a:chExt cx="2199300" cy="10991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B20731-7EFF-CBBF-7A73-5E69E5FDD390}"/>
                </a:ext>
              </a:extLst>
            </p:cNvPr>
            <p:cNvSpPr/>
            <p:nvPr/>
          </p:nvSpPr>
          <p:spPr>
            <a:xfrm>
              <a:off x="947738" y="2708920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VPC</a:t>
              </a:r>
            </a:p>
          </p:txBody>
        </p:sp>
        <p:pic>
          <p:nvPicPr>
            <p:cNvPr id="23" name="Graphic 22" descr="VPC group icon. ">
              <a:extLst>
                <a:ext uri="{FF2B5EF4-FFF2-40B4-BE49-F238E27FC236}">
                  <a16:creationId xmlns:a16="http://schemas.microsoft.com/office/drawing/2014/main" id="{4FFED932-3240-0E8E-8BF7-76A0D28A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7739" y="2708921"/>
              <a:ext cx="383460" cy="381000"/>
            </a:xfrm>
            <a:prstGeom prst="rect">
              <a:avLst/>
            </a:prstGeom>
          </p:spPr>
        </p:pic>
        <p:sp>
          <p:nvSpPr>
            <p:cNvPr id="24" name="CIDRcode1">
              <a:extLst>
                <a:ext uri="{FF2B5EF4-FFF2-40B4-BE49-F238E27FC236}">
                  <a16:creationId xmlns:a16="http://schemas.microsoft.com/office/drawing/2014/main" id="{8B44DFFE-0535-3265-DF77-D4774E48F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060" y="3531042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CB67B5-925E-86A9-2FCE-4A9A162F7BCB}"/>
              </a:ext>
            </a:extLst>
          </p:cNvPr>
          <p:cNvGrpSpPr/>
          <p:nvPr/>
        </p:nvGrpSpPr>
        <p:grpSpPr>
          <a:xfrm>
            <a:off x="8786499" y="1182369"/>
            <a:ext cx="2199300" cy="1099121"/>
            <a:chOff x="8786499" y="1182369"/>
            <a:chExt cx="2199300" cy="109912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78A382-1DA4-5A37-AFBF-86D6BBCF8A5F}"/>
                </a:ext>
              </a:extLst>
            </p:cNvPr>
            <p:cNvSpPr/>
            <p:nvPr/>
          </p:nvSpPr>
          <p:spPr>
            <a:xfrm>
              <a:off x="878649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VPC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6548116B-3C37-5923-C070-66AEA1FC4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1182370"/>
              <a:ext cx="383460" cy="381000"/>
            </a:xfrm>
            <a:prstGeom prst="rect">
              <a:avLst/>
            </a:prstGeom>
          </p:spPr>
        </p:pic>
        <p:sp>
          <p:nvSpPr>
            <p:cNvPr id="27" name="CIDRcode1">
              <a:extLst>
                <a:ext uri="{FF2B5EF4-FFF2-40B4-BE49-F238E27FC236}">
                  <a16:creationId xmlns:a16="http://schemas.microsoft.com/office/drawing/2014/main" id="{4C1AD08A-9DD2-6F60-EDAB-D7E2A503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C6B38E-834F-2CAE-5985-DFA9A040E20D}"/>
              </a:ext>
            </a:extLst>
          </p:cNvPr>
          <p:cNvGrpSpPr/>
          <p:nvPr/>
        </p:nvGrpSpPr>
        <p:grpSpPr>
          <a:xfrm>
            <a:off x="3560658" y="2708919"/>
            <a:ext cx="2199300" cy="1099121"/>
            <a:chOff x="3560658" y="2708919"/>
            <a:chExt cx="2199300" cy="10991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382A79-14D1-A720-8199-086BA66BD854}"/>
                </a:ext>
              </a:extLst>
            </p:cNvPr>
            <p:cNvSpPr/>
            <p:nvPr/>
          </p:nvSpPr>
          <p:spPr>
            <a:xfrm>
              <a:off x="356065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Danang VPC</a:t>
              </a:r>
            </a:p>
          </p:txBody>
        </p:sp>
        <p:pic>
          <p:nvPicPr>
            <p:cNvPr id="39" name="Graphic 38" descr="VPC group icon. ">
              <a:extLst>
                <a:ext uri="{FF2B5EF4-FFF2-40B4-BE49-F238E27FC236}">
                  <a16:creationId xmlns:a16="http://schemas.microsoft.com/office/drawing/2014/main" id="{B05FD856-ED41-750E-F645-54FC341D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60659" y="2708920"/>
              <a:ext cx="383460" cy="381000"/>
            </a:xfrm>
            <a:prstGeom prst="rect">
              <a:avLst/>
            </a:prstGeom>
          </p:spPr>
        </p:pic>
        <p:sp>
          <p:nvSpPr>
            <p:cNvPr id="40" name="CIDRcode1">
              <a:extLst>
                <a:ext uri="{FF2B5EF4-FFF2-40B4-BE49-F238E27FC236}">
                  <a16:creationId xmlns:a16="http://schemas.microsoft.com/office/drawing/2014/main" id="{C6A061DC-4A58-814E-8858-71468B79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98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F98105-0EE9-6FBE-9BE8-4C81B1B2F4D0}"/>
              </a:ext>
            </a:extLst>
          </p:cNvPr>
          <p:cNvGrpSpPr/>
          <p:nvPr/>
        </p:nvGrpSpPr>
        <p:grpSpPr>
          <a:xfrm>
            <a:off x="6173578" y="2708919"/>
            <a:ext cx="2199300" cy="1099121"/>
            <a:chOff x="6173578" y="2708919"/>
            <a:chExt cx="2199300" cy="10991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57F9DB-C5B3-A4FA-3DF5-215AFC73A9FA}"/>
                </a:ext>
              </a:extLst>
            </p:cNvPr>
            <p:cNvSpPr/>
            <p:nvPr/>
          </p:nvSpPr>
          <p:spPr>
            <a:xfrm>
              <a:off x="617357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HCMC VPC</a:t>
              </a:r>
            </a:p>
          </p:txBody>
        </p:sp>
        <p:pic>
          <p:nvPicPr>
            <p:cNvPr id="43" name="Graphic 42" descr="VPC group icon. ">
              <a:extLst>
                <a:ext uri="{FF2B5EF4-FFF2-40B4-BE49-F238E27FC236}">
                  <a16:creationId xmlns:a16="http://schemas.microsoft.com/office/drawing/2014/main" id="{EF963ED4-CC00-4D4E-A381-4E1CFACB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73579" y="2708920"/>
              <a:ext cx="383460" cy="381000"/>
            </a:xfrm>
            <a:prstGeom prst="rect">
              <a:avLst/>
            </a:prstGeom>
          </p:spPr>
        </p:pic>
        <p:sp>
          <p:nvSpPr>
            <p:cNvPr id="44" name="CIDRcode1">
              <a:extLst>
                <a:ext uri="{FF2B5EF4-FFF2-40B4-BE49-F238E27FC236}">
                  <a16:creationId xmlns:a16="http://schemas.microsoft.com/office/drawing/2014/main" id="{A3E4EAF9-19E4-3046-AB2E-764D75D5C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90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78EA45-8CDD-DEF0-351A-6AB3DDC6FA6B}"/>
              </a:ext>
            </a:extLst>
          </p:cNvPr>
          <p:cNvGrpSpPr/>
          <p:nvPr/>
        </p:nvGrpSpPr>
        <p:grpSpPr>
          <a:xfrm>
            <a:off x="8786499" y="2708919"/>
            <a:ext cx="2199300" cy="1099121"/>
            <a:chOff x="8786499" y="2708919"/>
            <a:chExt cx="2199300" cy="10991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DD2047-55FD-A2B7-B57B-D4D7FCBA7747}"/>
                </a:ext>
              </a:extLst>
            </p:cNvPr>
            <p:cNvSpPr/>
            <p:nvPr/>
          </p:nvSpPr>
          <p:spPr>
            <a:xfrm>
              <a:off x="8786499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 VPC</a:t>
              </a:r>
            </a:p>
          </p:txBody>
        </p:sp>
        <p:pic>
          <p:nvPicPr>
            <p:cNvPr id="47" name="Graphic 46" descr="VPC group icon. ">
              <a:extLst>
                <a:ext uri="{FF2B5EF4-FFF2-40B4-BE49-F238E27FC236}">
                  <a16:creationId xmlns:a16="http://schemas.microsoft.com/office/drawing/2014/main" id="{9DB3A249-DA8D-7519-2F49-E71B5F07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2708920"/>
              <a:ext cx="383460" cy="381000"/>
            </a:xfrm>
            <a:prstGeom prst="rect">
              <a:avLst/>
            </a:prstGeom>
          </p:spPr>
        </p:pic>
        <p:sp>
          <p:nvSpPr>
            <p:cNvPr id="48" name="CIDRcode1">
              <a:extLst>
                <a:ext uri="{FF2B5EF4-FFF2-40B4-BE49-F238E27FC236}">
                  <a16:creationId xmlns:a16="http://schemas.microsoft.com/office/drawing/2014/main" id="{911B1415-A6DD-B67B-00B8-BECF557E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19E1DB-AD4A-86D9-7C2C-ABC53AE95947}"/>
              </a:ext>
            </a:extLst>
          </p:cNvPr>
          <p:cNvSpPr txBox="1"/>
          <p:nvPr/>
        </p:nvSpPr>
        <p:spPr>
          <a:xfrm>
            <a:off x="864337" y="4166764"/>
            <a:ext cx="10121461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400" b="1" dirty="0"/>
              <a:t>Tips:</a:t>
            </a:r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/>
              <a:t>Áp dụng quy tắc tăng dần khi chia CIDR cho VPC để dễ dàng quản lý.</a:t>
            </a:r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/>
              <a:t>Cần đánh giá kỹ lưỡng nhu cầu sử dụng địa chỉ IP để tránh tình trạng thiếu địa chỉ IP trong tương lai.</a:t>
            </a:r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Cần</a:t>
            </a:r>
            <a:r>
              <a:rPr lang="en-US" sz="1400" dirty="0"/>
              <a:t> document </a:t>
            </a:r>
            <a:r>
              <a:rPr lang="en-US" sz="1400" dirty="0" err="1"/>
              <a:t>và</a:t>
            </a:r>
            <a:r>
              <a:rPr lang="en-US" sz="1400" dirty="0"/>
              <a:t> chia </a:t>
            </a:r>
            <a:r>
              <a:rPr lang="en-US" sz="1400" dirty="0" err="1"/>
              <a:t>sẻ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dải</a:t>
            </a:r>
            <a:r>
              <a:rPr lang="en-US" sz="1400" dirty="0"/>
              <a:t> </a:t>
            </a:r>
            <a:r>
              <a:rPr lang="en-US" sz="1400" dirty="0" err="1"/>
              <a:t>mạng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phòng</a:t>
            </a:r>
            <a:r>
              <a:rPr lang="en-US" sz="1400" dirty="0"/>
              <a:t> ban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tránh</a:t>
            </a:r>
            <a:r>
              <a:rPr lang="en-US" sz="1400" dirty="0"/>
              <a:t> </a:t>
            </a:r>
            <a:r>
              <a:rPr lang="en-US" sz="1400" dirty="0" err="1"/>
              <a:t>xung</a:t>
            </a:r>
            <a:r>
              <a:rPr lang="en-US" sz="1400" dirty="0"/>
              <a:t> </a:t>
            </a:r>
            <a:r>
              <a:rPr lang="en-US" sz="1400" dirty="0" err="1"/>
              <a:t>đột</a:t>
            </a:r>
            <a:r>
              <a:rPr lang="en-US" sz="1400" dirty="0"/>
              <a:t>.</a:t>
            </a:r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/>
              <a:t>Sử dụng VPC Subnet Builder để xác định các dải mạng chưa được sử dụng trong trường hợp đã chia CIDR trước đó.</a:t>
            </a:r>
          </a:p>
          <a:p>
            <a:pPr marL="230400" indent="-2304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/>
              <a:t>Trong trường hợp VPC đã sử dụng dải IP thuộc RFC 1918 và cần mở rộng thêm secondary CIDR blocks, cần bổ sung dải IP không thuộc RFC 1918 (https://docs.aws.amazon.com/vpc/latest/userguide/vpc-ip-addressing.html). 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149132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287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Chiến lược chia dải mạng cho nhiều VPC</vt:lpstr>
      <vt:lpstr>Những lưu ý cơ bản khi đặt VPC CIDR</vt:lpstr>
      <vt:lpstr>Thực hành: Chia dải mạng cho nhiều VPC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</dc:creator>
  <cp:lastModifiedBy>Ty</cp:lastModifiedBy>
  <cp:revision>10</cp:revision>
  <dcterms:created xsi:type="dcterms:W3CDTF">2024-03-02T02:49:05Z</dcterms:created>
  <dcterms:modified xsi:type="dcterms:W3CDTF">2024-03-05T13:44:21Z</dcterms:modified>
</cp:coreProperties>
</file>