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4" r:id="rId12"/>
    <p:sldId id="265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641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20" y="-14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2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3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16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3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5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4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3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00AEE-47FC-42EE-B4DA-677DEA4BE54E}" type="datetimeFigureOut">
              <a:rPr lang="en-US" smtClean="0"/>
              <a:t>4/21/17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CDD0E-8380-40D3-BC51-9A9D0A4C9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8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Nonlinear ABS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Tim Coon</a:t>
            </a:r>
          </a:p>
          <a:p>
            <a:r>
              <a:rPr lang="en-US" dirty="0" smtClean="0"/>
              <a:t>MAE5803</a:t>
            </a:r>
          </a:p>
          <a:p>
            <a:r>
              <a:rPr lang="en-US" dirty="0" smtClean="0"/>
              <a:t>20 April,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682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Torque, Max Friction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nor/>
                            </m:rPr>
                            <a:rPr lang="el-GR" sz="32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d>
                            <m:d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88" y="1690688"/>
                <a:ext cx="4292009" cy="5540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841" y="2858000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44" y="2040155"/>
            <a:ext cx="6423792" cy="481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Proportional Feedback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6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3767" y="653969"/>
                <a:ext cx="3183293" cy="150140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2" y="2324739"/>
            <a:ext cx="5333333" cy="40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00" y="2324739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5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11" y="227442"/>
            <a:ext cx="4498910" cy="1325563"/>
          </a:xfrm>
        </p:spPr>
        <p:txBody>
          <a:bodyPr/>
          <a:lstStyle/>
          <a:p>
            <a:r>
              <a:rPr lang="en-US" dirty="0" smtClean="0"/>
              <a:t>Switching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11" y="1548784"/>
            <a:ext cx="6365034" cy="553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Maintain Optimal Tire Slip for Max Braking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 txBox="1">
                <a:spLocks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𝑠𝑔𝑛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106" y="907564"/>
                <a:ext cx="5148943" cy="11078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43400"/>
            <a:ext cx="5333333" cy="400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170" y="2511351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67" y="66546"/>
            <a:ext cx="4732176" cy="1325563"/>
          </a:xfrm>
        </p:spPr>
        <p:txBody>
          <a:bodyPr/>
          <a:lstStyle/>
          <a:p>
            <a:r>
              <a:rPr lang="en-US" dirty="0" err="1" smtClean="0"/>
              <a:t>Lyapunov</a:t>
            </a:r>
            <a:r>
              <a:rPr lang="en-US" dirty="0" smtClean="0"/>
              <a:t>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</p:spPr>
            <p:txBody>
              <a:bodyPr/>
              <a:lstStyle/>
              <a:p>
                <a:r>
                  <a:rPr lang="en-US" dirty="0" smtClean="0"/>
                  <a:t>Candidate </a:t>
                </a:r>
                <a:r>
                  <a:rPr lang="en-US" dirty="0" err="1" smtClean="0"/>
                  <a:t>Lyapunov</a:t>
                </a:r>
                <a:r>
                  <a:rPr lang="en-US" dirty="0" smtClean="0"/>
                  <a:t> function, notice the kinetic energies of the car and the wheel are independent of each other.</a:t>
                </a:r>
              </a:p>
              <a:p>
                <a:r>
                  <a:rPr lang="en-US" dirty="0" smtClean="0"/>
                  <a:t>In order to have </a:t>
                </a:r>
                <a14:m>
                  <m:oMath xmlns:m="http://schemas.openxmlformats.org/officeDocument/2006/math" xmlns="">
                    <m:acc>
                      <m:accPr>
                        <m:chr m:val="̇"/>
                        <m:ctrlPr>
                          <a:rPr lang="en-US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 smtClean="0"/>
                  <a:t> negative definite, the relation must hold for all time.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7399" y="1191143"/>
                <a:ext cx="6159759" cy="4351338"/>
              </a:xfrm>
              <a:blipFill rotWithShape="0">
                <a:blip r:embed="rId2"/>
                <a:stretch>
                  <a:fillRect l="-1682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  <a:p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r>
                  <a:rPr lang="en-US" sz="2400" b="0" dirty="0" smtClean="0">
                    <a:ea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 xmlns="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𝑔𝐻</m:t>
                        </m:r>
                      </m:e>
                    </m:d>
                  </m:oMath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 xmlns="">
                    <m:acc>
                      <m:accPr>
                        <m:chr m:val="̇"/>
                        <m:ctrlPr>
                          <a:rPr lang="en-US" sz="24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400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𝑔𝐻</m:t>
                          </m:r>
                        </m:e>
                      </m:d>
                    </m:oMath>
                  </m:oMathPara>
                </a14:m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l-GR" sz="24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 smtClean="0">
                  <a:ea typeface="Cambria Math" panose="02040503050406030204" pitchFamily="18" charset="0"/>
                </a:endParaRPr>
              </a:p>
              <a:p>
                <a:r>
                  <a:rPr lang="en-US" sz="2400" b="0" dirty="0" smtClean="0">
                    <a:ea typeface="Cambria Math" panose="02040503050406030204" pitchFamily="18" charset="0"/>
                  </a:rPr>
                  <a:t/>
                </a:r>
                <a:br>
                  <a:rPr lang="en-US" sz="2400" b="0" dirty="0" smtClean="0">
                    <a:ea typeface="Cambria Math" panose="02040503050406030204" pitchFamily="18" charset="0"/>
                  </a:rPr>
                </a:br>
                <a:endParaRPr lang="en-US" sz="2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5" y="1283949"/>
                <a:ext cx="3917483" cy="5146537"/>
              </a:xfrm>
              <a:prstGeom prst="rect">
                <a:avLst/>
              </a:prstGeom>
              <a:blipFill rotWithShape="0">
                <a:blip r:embed="rId3"/>
                <a:stretch>
                  <a:fillRect l="-4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816" y="4899124"/>
                <a:ext cx="1191288" cy="51854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&gt;1−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28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929" y="4322175"/>
                <a:ext cx="2964338" cy="90370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52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Control (Future 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uncertain scaling factor, </a:t>
            </a:r>
            <a:r>
              <a:rPr lang="el-GR" dirty="0" smtClean="0"/>
              <a:t>θ</a:t>
            </a:r>
            <a:r>
              <a:rPr lang="en-US" dirty="0" smtClean="0"/>
              <a:t>, to the friction coefficient and add adaptation law. This will account for some of the uncertainty in the surface conditions.</a:t>
            </a:r>
          </a:p>
          <a:p>
            <a:r>
              <a:rPr lang="en-US" dirty="0" smtClean="0"/>
              <a:t>An interesting question arising from this scenario is, will the adaptation law update the estimated dynamics quickly enough to be effective?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23" y="5065287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26" y="4780308"/>
                <a:ext cx="2687402" cy="9679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1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Olson, B. J., S. W. Shaw, and G. </a:t>
            </a:r>
            <a:r>
              <a:rPr lang="en-US" dirty="0" err="1"/>
              <a:t>Stépán</a:t>
            </a:r>
            <a:r>
              <a:rPr lang="en-US" dirty="0"/>
              <a:t>. "Nonlinear dynamics of vehicle traction." </a:t>
            </a:r>
            <a:r>
              <a:rPr lang="en-US" i="1" dirty="0"/>
              <a:t>Vehicle System Dynamics</a:t>
            </a:r>
            <a:r>
              <a:rPr lang="en-US" dirty="0"/>
              <a:t> 40.6 (2003): 377-399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Adcox</a:t>
            </a:r>
            <a:r>
              <a:rPr lang="en-US" dirty="0"/>
              <a:t>, John. "Adaptive and Robust Braking-Traction Control Systems." (2014</a:t>
            </a:r>
            <a:r>
              <a:rPr lang="en-US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768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description</a:t>
            </a:r>
          </a:p>
          <a:p>
            <a:r>
              <a:rPr lang="en-US" dirty="0" smtClean="0"/>
              <a:t>Mathematical model</a:t>
            </a:r>
          </a:p>
          <a:p>
            <a:r>
              <a:rPr lang="en-US" dirty="0" smtClean="0"/>
              <a:t>Second-order to first-order because velocity control</a:t>
            </a:r>
          </a:p>
          <a:p>
            <a:r>
              <a:rPr lang="en-US" dirty="0" smtClean="0"/>
              <a:t>Slip variable to analyze and define optimal performance</a:t>
            </a:r>
          </a:p>
          <a:p>
            <a:r>
              <a:rPr lang="en-US" dirty="0" smtClean="0"/>
              <a:t>Phase diagram</a:t>
            </a:r>
          </a:p>
          <a:p>
            <a:r>
              <a:rPr lang="en-US" dirty="0" smtClean="0"/>
              <a:t>First stage: constant brake torque</a:t>
            </a:r>
          </a:p>
          <a:p>
            <a:r>
              <a:rPr lang="en-US" dirty="0" smtClean="0"/>
              <a:t>Second stage: nonlinear gain on velocity (s/b on wheel speed?)</a:t>
            </a:r>
          </a:p>
          <a:p>
            <a:r>
              <a:rPr lang="en-US" dirty="0" smtClean="0"/>
              <a:t>Third stage: control to optimal slip condition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Single-Wheel Braking Model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62" y="1589345"/>
            <a:ext cx="9934224" cy="29561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485" y="4710844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496" y="4995905"/>
            <a:ext cx="2795572" cy="7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Longitudinal Tire Slip, Dimensionless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980" y="2276250"/>
            <a:ext cx="8454938" cy="380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Friction Model From Empirical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967397"/>
            <a:ext cx="9626124" cy="40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5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 of Motion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671" y="2480708"/>
                <a:ext cx="2209772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18458" y="3856656"/>
                <a:ext cx="349775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l-GR" sz="32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3856656"/>
                <a:ext cx="3497752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sz="3200" i="1" smtClean="0">
                              <a:latin typeface="Cambria Math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3200" dirty="0" smtClean="0"/>
                                  <m:t> 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US" sz="3200" i="1" smtClean="0">
                                        <a:latin typeface="Cambria Math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acc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𝑔𝐻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74" y="2195729"/>
                <a:ext cx="2465867" cy="96795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 xmlns="">
                    <m:r>
                      <m:rPr>
                        <m:nor/>
                      </m:rPr>
                      <a:rPr lang="el-GR" sz="28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</m:oMath>
                </a14:m>
                <a:r>
                  <a:rPr lang="en-US" sz="2800" dirty="0" smtClean="0"/>
                  <a:t> = dimensionless inertia ratio</a:t>
                </a:r>
              </a:p>
              <a:p>
                <a:r>
                  <a:rPr lang="en-US" sz="2800" dirty="0" err="1" smtClean="0"/>
                  <a:t>Y</a:t>
                </a:r>
                <a:r>
                  <a:rPr lang="en-US" sz="2800" baseline="-25000" dirty="0" err="1" smtClean="0"/>
                  <a:t>b</a:t>
                </a:r>
                <a:r>
                  <a:rPr lang="en-US" sz="2800" dirty="0" smtClean="0"/>
                  <a:t> = dimensionless brake torque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5232605"/>
                <a:ext cx="4849276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2642" t="-5732" r="-125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68547" y="2195729"/>
            <a:ext cx="42827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Control Laws</a:t>
            </a:r>
            <a:r>
              <a:rPr lang="en-US" sz="3200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Constant Torque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Proportional Feedback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Switching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 smtClean="0"/>
              <a:t>Adaptive Control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02831" y="4497356"/>
            <a:ext cx="143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Control Input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3974353" y="4303059"/>
            <a:ext cx="328478" cy="3789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0677" y="5130215"/>
            <a:ext cx="3178584" cy="14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398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Portraits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28" y="2017259"/>
            <a:ext cx="4657510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069" y="1233488"/>
            <a:ext cx="6631040" cy="42391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16" y="6125594"/>
                <a:ext cx="174721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209731" y="4879910"/>
            <a:ext cx="2147985" cy="1461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8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Braking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67" y="1512100"/>
            <a:ext cx="6389247" cy="479193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310" y="2147888"/>
            <a:ext cx="4066286" cy="1966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83" y="4734648"/>
            <a:ext cx="2795572" cy="77382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6830007" y="2248678"/>
            <a:ext cx="1436915" cy="186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266922" y="2248678"/>
            <a:ext cx="0" cy="33776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455" y="5688198"/>
                <a:ext cx="27693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505" y="2113381"/>
                <a:ext cx="56227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8696" r="-217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361" y="798121"/>
                <a:ext cx="4588439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90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988" y="29977"/>
            <a:ext cx="5581261" cy="735887"/>
          </a:xfrm>
        </p:spPr>
        <p:txBody>
          <a:bodyPr/>
          <a:lstStyle/>
          <a:p>
            <a:pPr algn="ctr"/>
            <a:r>
              <a:rPr lang="en-US" dirty="0" smtClean="0"/>
              <a:t>Constant Torque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717" y="1202401"/>
            <a:ext cx="3802202" cy="2851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379" y="2323433"/>
                <a:ext cx="2640564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9045073" y="576846"/>
            <a:ext cx="1615751" cy="4883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 smtClean="0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3237" y="611837"/>
            <a:ext cx="1615751" cy="4883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Y</a:t>
            </a:r>
            <a:r>
              <a:rPr lang="en-US" baseline="-25000" dirty="0" err="1" smtClean="0"/>
              <a:t>b</a:t>
            </a:r>
            <a:r>
              <a:rPr lang="en-US" dirty="0" smtClean="0"/>
              <a:t> = 5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53" y="4191241"/>
            <a:ext cx="3581066" cy="268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9" y="1134988"/>
            <a:ext cx="3892086" cy="29190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51" y="4165647"/>
            <a:ext cx="3589804" cy="269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06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551</Words>
  <Application>Microsoft Macintosh PowerPoint</Application>
  <PresentationFormat>Custom</PresentationFormat>
  <Paragraphs>71</Paragraphs>
  <Slides>15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Nonlinear ABS Control</vt:lpstr>
      <vt:lpstr>Outline</vt:lpstr>
      <vt:lpstr>Single-Wheel Braking Model</vt:lpstr>
      <vt:lpstr>Longitudinal Tire Slip, Dimensionless</vt:lpstr>
      <vt:lpstr>Friction Model From Empirical Data</vt:lpstr>
      <vt:lpstr>Equations of Motion</vt:lpstr>
      <vt:lpstr>Phase Portraits</vt:lpstr>
      <vt:lpstr>Optimal Braking</vt:lpstr>
      <vt:lpstr>Constant Torque</vt:lpstr>
      <vt:lpstr>Constant Torque, Max Friction</vt:lpstr>
      <vt:lpstr>Proportional Feedback</vt:lpstr>
      <vt:lpstr>Switching Control</vt:lpstr>
      <vt:lpstr>Lyapunov Analysis</vt:lpstr>
      <vt:lpstr>Adaptive Control (Future Work)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Coon, Timothy (U.S. Person)</dc:creator>
  <cp:lastModifiedBy>timothy Coon</cp:lastModifiedBy>
  <cp:revision>47</cp:revision>
  <dcterms:created xsi:type="dcterms:W3CDTF">2017-04-19T02:56:38Z</dcterms:created>
  <dcterms:modified xsi:type="dcterms:W3CDTF">2017-04-22T01:19:55Z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357f9635-52d3-4111-8b8b-345af2c02c5e</vt:lpwstr>
  </property>
  <property fmtid="{D5CDD505-2E9C-101B-9397-08002B2CF9AE}" pid="3" name="CLASSIFICATION">
    <vt:lpwstr>General</vt:lpwstr>
  </property>
</Properties>
</file>