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657" r:id="rId3"/>
    <p:sldId id="704" r:id="rId4"/>
    <p:sldId id="685" r:id="rId5"/>
    <p:sldId id="703" r:id="rId6"/>
    <p:sldId id="702" r:id="rId7"/>
    <p:sldId id="705" r:id="rId8"/>
    <p:sldId id="661" r:id="rId9"/>
    <p:sldId id="688" r:id="rId10"/>
    <p:sldId id="663" r:id="rId11"/>
    <p:sldId id="706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DDEEFF"/>
    <a:srgbClr val="E1F0FF"/>
    <a:srgbClr val="3366FF"/>
    <a:srgbClr val="6699FF"/>
    <a:srgbClr val="00CC00"/>
    <a:srgbClr val="008000"/>
    <a:srgbClr val="99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4" autoAdjust="0"/>
    <p:restoredTop sz="68110" autoAdjust="0"/>
  </p:normalViewPr>
  <p:slideViewPr>
    <p:cSldViewPr snapToGrid="0">
      <p:cViewPr varScale="1">
        <p:scale>
          <a:sx n="94" d="100"/>
          <a:sy n="94" d="100"/>
        </p:scale>
        <p:origin x="-3264" y="-96"/>
      </p:cViewPr>
      <p:guideLst>
        <p:guide orient="horz" pos="1578"/>
        <p:guide pos="4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768" y="1792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Text Box 8"/>
          <p:cNvSpPr txBox="1">
            <a:spLocks noGrp="1" noChangeArrowheads="1"/>
          </p:cNvSpPr>
          <p:nvPr>
            <p:ph type="sldNum" sz="quarter" idx="3"/>
          </p:nvPr>
        </p:nvSpPr>
        <p:spPr bwMode="auto">
          <a:xfrm>
            <a:off x="3912338" y="8683539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b" anchorCtr="0" compatLnSpc="1">
            <a:prstTxWarp prst="textNoShape">
              <a:avLst/>
            </a:prstTxWarp>
          </a:bodyPr>
          <a:lstStyle>
            <a:lvl1pPr algn="r" defTabSz="913321" eaLnBrk="0" hangingPunct="0">
              <a:defRPr sz="1200" b="1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8142242-0569-4650-B22D-6C5CB09C0693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r>
              <a:rPr lang="en-US"/>
              <a:t>SENG 565: Air Force Institute of Technology</a:t>
            </a:r>
          </a:p>
          <a:p>
            <a:pPr>
              <a:defRPr/>
            </a:pPr>
            <a:r>
              <a:rPr lang="en-US"/>
              <a:t>Dr Rich Cobb,  e-mail:Richard.Cobb@afit.edu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466412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>
            <a:lvl1pPr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3" y="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>
            <a:lvl1pPr algn="r"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b" anchorCtr="0" compatLnSpc="1">
            <a:prstTxWarp prst="textNoShape">
              <a:avLst/>
            </a:prstTxWarp>
          </a:bodyPr>
          <a:lstStyle>
            <a:lvl1pPr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55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>
            <a:lvl1pPr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3" y="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>
            <a:lvl1pPr algn="r"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9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5790"/>
            <a:ext cx="5140112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b" anchorCtr="0" compatLnSpc="1">
            <a:prstTxWarp prst="textNoShape">
              <a:avLst/>
            </a:prstTxWarp>
          </a:bodyPr>
          <a:lstStyle>
            <a:lvl1pPr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3" y="8831580"/>
            <a:ext cx="303762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8" tIns="46591" rIns="93178" bIns="46591" numCol="1" anchor="b" anchorCtr="0" compatLnSpc="1">
            <a:prstTxWarp prst="textNoShape">
              <a:avLst/>
            </a:prstTxWarp>
          </a:bodyPr>
          <a:lstStyle>
            <a:lvl1pPr algn="r" defTabSz="932415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DCC060BD-9434-4873-89C4-2B1046CCE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83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D16637-25A3-4EF5-B42F-477DF7B6E1AE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280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(3/21/14 11:49) -----</a:t>
            </a:r>
          </a:p>
          <a:p>
            <a:r>
              <a:rPr lang="en-US"/>
              <a:t>Update Ed Plan to get the 12 units in three quarters</a:t>
            </a:r>
          </a:p>
          <a:p>
            <a:endParaRPr lang="en-US"/>
          </a:p>
          <a:p>
            <a:r>
              <a:rPr lang="en-US"/>
              <a:t>Maj Dillsaver</a:t>
            </a:r>
          </a:p>
          <a:p>
            <a:endParaRPr lang="en-US"/>
          </a:p>
          <a:p>
            <a:r>
              <a:rPr lang="en-US"/>
              <a:t>Cobb to follow up with Liebst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5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</a:t>
            </a:r>
          </a:p>
          <a:p>
            <a:r>
              <a:rPr lang="en-US" dirty="0" smtClean="0"/>
              <a:t>----- Meeting Notes (3/21/14 11:49) -----</a:t>
            </a:r>
          </a:p>
          <a:p>
            <a:r>
              <a:rPr lang="en-US" dirty="0" smtClean="0"/>
              <a:t>Ask Jay if he has any documentation for optical equipment</a:t>
            </a:r>
          </a:p>
          <a:p>
            <a:endParaRPr lang="en-US" dirty="0" smtClean="0"/>
          </a:p>
          <a:p>
            <a:r>
              <a:rPr lang="en-US" dirty="0" smtClean="0"/>
              <a:t>Jim Brown at starfire AFRL/RDS</a:t>
            </a:r>
          </a:p>
          <a:p>
            <a:endParaRPr lang="en-US" dirty="0" smtClean="0"/>
          </a:p>
          <a:p>
            <a:r>
              <a:rPr lang="en-US" dirty="0" smtClean="0"/>
              <a:t>Isaac Thornton</a:t>
            </a:r>
          </a:p>
          <a:p>
            <a:endParaRPr lang="en-US" dirty="0" smtClean="0"/>
          </a:p>
          <a:p>
            <a:r>
              <a:rPr lang="en-US" dirty="0" smtClean="0"/>
              <a:t>Orndorff - Former Orbital VP Stategic Development, </a:t>
            </a:r>
          </a:p>
          <a:p>
            <a:r>
              <a:rPr lang="en-US" dirty="0" smtClean="0"/>
              <a:t>GOrndorff@sgt-inc.com</a:t>
            </a:r>
          </a:p>
          <a:p>
            <a:endParaRPr lang="en-US" dirty="0" smtClean="0"/>
          </a:p>
          <a:p>
            <a:r>
              <a:rPr lang="en-US" dirty="0" smtClean="0"/>
              <a:t>SSA - SMC/SY</a:t>
            </a:r>
          </a:p>
          <a:p>
            <a:endParaRPr lang="en-US" dirty="0" smtClean="0"/>
          </a:p>
          <a:p>
            <a:r>
              <a:rPr lang="en-US" dirty="0" smtClean="0"/>
              <a:t>Topics: New hardware for better images, then image processing</a:t>
            </a:r>
          </a:p>
          <a:p>
            <a:endParaRPr lang="en-US" dirty="0" smtClean="0"/>
          </a:p>
          <a:p>
            <a:r>
              <a:rPr lang="en-US" dirty="0" smtClean="0"/>
              <a:t>Environment test bed for optical performance testing. Research existing solutions.</a:t>
            </a:r>
          </a:p>
          <a:p>
            <a:endParaRPr lang="en-US" dirty="0" smtClean="0"/>
          </a:p>
          <a:p>
            <a:r>
              <a:rPr lang="en-US" dirty="0" smtClean="0"/>
              <a:t>Scenario - model - hardware design - Hardware verification</a:t>
            </a:r>
          </a:p>
          <a:p>
            <a:endParaRPr lang="en-US" dirty="0" smtClean="0"/>
          </a:p>
          <a:p>
            <a:r>
              <a:rPr lang="en-US" dirty="0" smtClean="0"/>
              <a:t>Scenario - Hardware verification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4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(3/21/14 11:49) -----</a:t>
            </a:r>
          </a:p>
          <a:p>
            <a:r>
              <a:rPr lang="en-US"/>
              <a:t>burl, jefferey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00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(3/21/14 17:38) -----</a:t>
            </a:r>
          </a:p>
          <a:p>
            <a:r>
              <a:rPr lang="en-US"/>
              <a:t>If nobody has a method to test on-orbit performance of deformable mirror focus length adjustment, then it would be PhD-worthy</a:t>
            </a:r>
          </a:p>
          <a:p>
            <a:endParaRPr lang="en-US"/>
          </a:p>
          <a:p>
            <a:r>
              <a:rPr lang="en-US"/>
              <a:t>check the literature for this niche</a:t>
            </a:r>
          </a:p>
          <a:p>
            <a:endParaRPr lang="en-US"/>
          </a:p>
          <a:p>
            <a:r>
              <a:rPr lang="en-US"/>
              <a:t>possible SY investment</a:t>
            </a:r>
          </a:p>
          <a:p>
            <a:endParaRPr lang="en-US"/>
          </a:p>
          <a:p>
            <a:r>
              <a:rPr lang="en-US"/>
              <a:t>Ask Dr. Ayers about small sat optics performance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23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(3/21/14 17:38) -----</a:t>
            </a:r>
          </a:p>
          <a:p>
            <a:r>
              <a:rPr lang="en-US"/>
              <a:t>Pick the committee</a:t>
            </a:r>
          </a:p>
          <a:p>
            <a:endParaRPr lang="en-US"/>
          </a:p>
          <a:p>
            <a:r>
              <a:rPr lang="en-US"/>
              <a:t>20 May - Research statement draft </a:t>
            </a:r>
          </a:p>
          <a:p>
            <a:endParaRPr lang="en-US"/>
          </a:p>
          <a:p>
            <a:r>
              <a:rPr lang="en-US"/>
              <a:t>1 June - Committee request letters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C060BD-9434-4873-89C4-2B1046CCE16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/>
          <p:cNvSpPr>
            <a:spLocks noChangeArrowheads="1"/>
          </p:cNvSpPr>
          <p:nvPr userDrawn="1"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9966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5" name="Line 10"/>
          <p:cNvSpPr>
            <a:spLocks noChangeShapeType="1"/>
          </p:cNvSpPr>
          <p:nvPr userDrawn="1"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14863" y="4076700"/>
            <a:ext cx="4054475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9661AE2-27F3-4CAB-8900-04DE0A36E8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EBD02-8113-4425-9CDC-7C7BCB5C9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5D11C-A350-4C7E-A472-FC54FA700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57300"/>
            <a:ext cx="7772400" cy="51435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A1DC1-5BF7-4236-A048-8D13E1952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5730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5730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90525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0525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1887D-8885-4116-9079-D37513C04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57300"/>
            <a:ext cx="38100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38100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5E149-B611-404C-A95F-4A52AA497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57300"/>
            <a:ext cx="38100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5730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5250"/>
            <a:ext cx="38100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4644C-21B1-4429-9EAD-D39ADA34D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3F6A5-4C65-4BD1-B652-FBBF90C4D6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D4627-C1FF-4F3E-9D8D-7010E53A4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57300"/>
            <a:ext cx="38100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38100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732F0-AE36-4118-9329-B35F6369CC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90901-F8F6-43B9-B957-183ABC5C33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6C180-6A7D-4111-8A4D-4A04F9C52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79ED7-8E6D-491D-9FE1-97134A348F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3209-A781-4BAC-964F-7D95B3BD1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99C02-CBC5-406C-9AF4-F633C1411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57300"/>
            <a:ext cx="77724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9661AE2-27F3-4CAB-8900-04DE0A36E8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3" name="Freeform 9"/>
          <p:cNvSpPr>
            <a:spLocks noChangeArrowheads="1"/>
          </p:cNvSpPr>
          <p:nvPr userDrawn="1"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9966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9966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AERO 999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8263" y="3381375"/>
            <a:ext cx="6400800" cy="1752600"/>
          </a:xfrm>
        </p:spPr>
        <p:txBody>
          <a:bodyPr/>
          <a:lstStyle/>
          <a:p>
            <a:r>
              <a:rPr lang="en-US" b="1" dirty="0" smtClean="0"/>
              <a:t>Independent Research</a:t>
            </a:r>
          </a:p>
          <a:p>
            <a:r>
              <a:rPr lang="en-US" dirty="0" smtClean="0"/>
              <a:t>Weekly Status Update</a:t>
            </a:r>
          </a:p>
          <a:p>
            <a:endParaRPr lang="en-US" dirty="0" smtClean="0"/>
          </a:p>
          <a:p>
            <a:endParaRPr lang="en-US" sz="1800" dirty="0" smtClean="0"/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>
            <a:off x="1255713" y="1855788"/>
            <a:ext cx="6537325" cy="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/>
          </a:ln>
        </p:spPr>
        <p:txBody>
          <a:bodyPr lIns="91416" tIns="45708" rIns="91416" bIns="45708"/>
          <a:lstStyle/>
          <a:p>
            <a:endParaRPr lang="en-US"/>
          </a:p>
        </p:txBody>
      </p:sp>
      <p:sp>
        <p:nvSpPr>
          <p:cNvPr id="126981" name="Line 5"/>
          <p:cNvSpPr>
            <a:spLocks noChangeShapeType="1"/>
          </p:cNvSpPr>
          <p:nvPr/>
        </p:nvSpPr>
        <p:spPr bwMode="auto">
          <a:xfrm flipV="1">
            <a:off x="1268413" y="1843088"/>
            <a:ext cx="0" cy="941387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/>
          </a:ln>
        </p:spPr>
        <p:txBody>
          <a:bodyPr lIns="91416" tIns="45708" rIns="91416" bIns="45708"/>
          <a:lstStyle/>
          <a:p>
            <a:endParaRPr lang="en-US"/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>
            <a:off x="1965325" y="5422900"/>
            <a:ext cx="6537325" cy="0"/>
          </a:xfrm>
          <a:prstGeom prst="line">
            <a:avLst/>
          </a:prstGeom>
          <a:noFill/>
          <a:ln w="28575">
            <a:solidFill>
              <a:srgbClr val="996600"/>
            </a:solidFill>
            <a:round/>
            <a:headEnd/>
            <a:tailEnd/>
          </a:ln>
        </p:spPr>
        <p:txBody>
          <a:bodyPr lIns="91416" tIns="45708" rIns="91416" bIns="45708"/>
          <a:lstStyle/>
          <a:p>
            <a:endParaRPr lang="en-US"/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6452565" y="5591175"/>
            <a:ext cx="1895573" cy="707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16" tIns="45708" rIns="91416" bIns="45708">
            <a:spAutoFit/>
          </a:bodyPr>
          <a:lstStyle/>
          <a:p>
            <a:pPr eaLnBrk="0" hangingPunct="0"/>
            <a:r>
              <a:rPr lang="en-US" dirty="0" smtClean="0"/>
              <a:t>Tim Coon</a:t>
            </a:r>
          </a:p>
          <a:p>
            <a:pPr eaLnBrk="0" hangingPunct="0"/>
            <a:r>
              <a:rPr lang="en-US" dirty="0" smtClean="0"/>
              <a:t>21 March 2014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Task Review (1/1)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85800" y="1257300"/>
            <a:ext cx="7772400" cy="4208688"/>
          </a:xfrm>
        </p:spPr>
        <p:txBody>
          <a:bodyPr/>
          <a:lstStyle/>
          <a:p>
            <a:r>
              <a:rPr lang="en-US" sz="2000" b="1" dirty="0"/>
              <a:t>Task 1:  </a:t>
            </a:r>
            <a:r>
              <a:rPr lang="en-US" sz="2000" b="1" dirty="0" smtClean="0"/>
              <a:t>Literature Review</a:t>
            </a:r>
            <a:endParaRPr lang="en-US" sz="2000" dirty="0" smtClean="0"/>
          </a:p>
          <a:p>
            <a:endParaRPr lang="en-US" sz="2000" dirty="0" smtClean="0"/>
          </a:p>
          <a:p>
            <a:pPr lvl="1"/>
            <a:r>
              <a:rPr lang="en-US" sz="1600" dirty="0" err="1" smtClean="0"/>
              <a:t>Yingling</a:t>
            </a:r>
            <a:endParaRPr lang="en-US" sz="1600" dirty="0" smtClean="0"/>
          </a:p>
          <a:p>
            <a:pPr lvl="1"/>
            <a:r>
              <a:rPr lang="en-US" sz="1600" dirty="0" smtClean="0"/>
              <a:t>Shepherd</a:t>
            </a:r>
          </a:p>
          <a:p>
            <a:pPr lvl="1"/>
            <a:r>
              <a:rPr lang="en-US" sz="1600" dirty="0" smtClean="0"/>
              <a:t>Peterson</a:t>
            </a:r>
          </a:p>
          <a:p>
            <a:pPr lvl="1"/>
            <a:r>
              <a:rPr lang="en-US" sz="1600" dirty="0" smtClean="0"/>
              <a:t>Sobers</a:t>
            </a:r>
          </a:p>
          <a:p>
            <a:pPr lvl="1"/>
            <a:r>
              <a:rPr lang="en-US" sz="1600" dirty="0" err="1" smtClean="0"/>
              <a:t>Kyongsoo</a:t>
            </a:r>
            <a:endParaRPr lang="en-US" sz="1600" dirty="0" smtClean="0"/>
          </a:p>
          <a:p>
            <a:pPr lvl="1"/>
            <a:r>
              <a:rPr lang="en-US" sz="1600" dirty="0" smtClean="0"/>
              <a:t>Breckenridge &amp; Redding</a:t>
            </a:r>
          </a:p>
          <a:p>
            <a:pPr lvl="2"/>
            <a:r>
              <a:rPr lang="en-US" dirty="0" smtClean="0"/>
              <a:t>Improve optical state estimation methods</a:t>
            </a:r>
          </a:p>
          <a:p>
            <a:pPr lvl="1"/>
            <a:r>
              <a:rPr lang="en-US" sz="1600" dirty="0" err="1" smtClean="0"/>
              <a:t>Ruppel</a:t>
            </a:r>
            <a:r>
              <a:rPr lang="en-US" sz="1600" dirty="0" smtClean="0"/>
              <a:t> (2011)</a:t>
            </a:r>
          </a:p>
          <a:p>
            <a:pPr lvl="2"/>
            <a:r>
              <a:rPr lang="en-US" dirty="0" smtClean="0"/>
              <a:t>“In the future, concepts for closed-loop system identification of large deformable mirrors have to be developed.”</a:t>
            </a:r>
          </a:p>
          <a:p>
            <a:pPr lvl="2"/>
            <a:endParaRPr lang="en-US" dirty="0" smtClean="0"/>
          </a:p>
          <a:p>
            <a:pPr>
              <a:buFontTx/>
              <a:buChar char="-"/>
            </a:pPr>
            <a:endParaRPr lang="en-US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8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Optimal optical prescription considering the dynamic environment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Overview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000" dirty="0" smtClean="0"/>
              <a:t>Review Task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Status update</a:t>
            </a:r>
          </a:p>
          <a:p>
            <a:pPr marL="457200" lvl="1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sz="2000" dirty="0" smtClean="0"/>
              <a:t>Upcoming Conferences/Papers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Research Review Status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Calendar Review</a:t>
            </a:r>
          </a:p>
          <a:p>
            <a:pPr>
              <a:buFontTx/>
              <a:buChar char="-"/>
            </a:pP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Open Topics</a:t>
            </a:r>
          </a:p>
          <a:p>
            <a:pPr>
              <a:buFontTx/>
              <a:buChar char="-"/>
            </a:pPr>
            <a:endParaRPr lang="en-US" sz="1600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880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Administrative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Full-time coursework requirement</a:t>
            </a:r>
          </a:p>
          <a:p>
            <a:pPr algn="just"/>
            <a:r>
              <a:rPr lang="en-US" dirty="0" smtClean="0"/>
              <a:t>12 units: SP14(+0), SU14(+8), FA14(+12)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MECH 622</a:t>
            </a:r>
          </a:p>
          <a:p>
            <a:pPr algn="just"/>
            <a:r>
              <a:rPr lang="en-US" dirty="0" smtClean="0"/>
              <a:t>Enroll in MECH 622 or AERO 899?</a:t>
            </a:r>
          </a:p>
          <a:p>
            <a:pPr algn="just"/>
            <a:r>
              <a:rPr lang="en-US" dirty="0" smtClean="0"/>
              <a:t>Dr. </a:t>
            </a:r>
            <a:r>
              <a:rPr lang="en-US" dirty="0" err="1" smtClean="0"/>
              <a:t>Dillsaver</a:t>
            </a:r>
            <a:r>
              <a:rPr lang="en-US" dirty="0" smtClean="0"/>
              <a:t> is the MECH 622 professor, should I discuss my arrangement with him?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487" y="4458588"/>
            <a:ext cx="2202018" cy="15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0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Status Update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382054" y="1178544"/>
            <a:ext cx="8400124" cy="5143500"/>
          </a:xfrm>
        </p:spPr>
        <p:txBody>
          <a:bodyPr/>
          <a:lstStyle/>
          <a:p>
            <a:pPr marL="0" indent="-400050" algn="just"/>
            <a:r>
              <a:rPr lang="en-US" sz="3200" dirty="0"/>
              <a:t>Accomplishments since last meeting </a:t>
            </a:r>
          </a:p>
          <a:p>
            <a:pPr marL="742950" lvl="2" indent="-342900" algn="just"/>
            <a:r>
              <a:rPr lang="en-US" sz="2000" dirty="0" smtClean="0"/>
              <a:t>Moved deformable mirror and </a:t>
            </a:r>
            <a:r>
              <a:rPr lang="en-US" sz="2000" dirty="0" err="1" smtClean="0"/>
              <a:t>WaveScope</a:t>
            </a:r>
            <a:r>
              <a:rPr lang="en-US" sz="2000" dirty="0" smtClean="0"/>
              <a:t> to </a:t>
            </a:r>
            <a:r>
              <a:rPr lang="en-US" sz="2000" dirty="0" err="1" smtClean="0"/>
              <a:t>CTEx</a:t>
            </a:r>
            <a:r>
              <a:rPr lang="en-US" sz="2000" dirty="0" smtClean="0"/>
              <a:t> lab</a:t>
            </a:r>
          </a:p>
          <a:p>
            <a:pPr marL="1200150" lvl="3" indent="-342900" algn="just"/>
            <a:r>
              <a:rPr lang="en-US" sz="2000" dirty="0" smtClean="0"/>
              <a:t>Searched for operations manuals, etc.</a:t>
            </a:r>
          </a:p>
          <a:p>
            <a:pPr marL="1200150" lvl="3" indent="-342900" algn="just"/>
            <a:r>
              <a:rPr lang="en-US" sz="2000" dirty="0" smtClean="0"/>
              <a:t>Is there any documentation on the equipment?</a:t>
            </a:r>
          </a:p>
          <a:p>
            <a:pPr marL="742950" lvl="2" indent="-342900" algn="just"/>
            <a:r>
              <a:rPr lang="en-US" sz="2000" dirty="0"/>
              <a:t>I spoke with </a:t>
            </a:r>
            <a:r>
              <a:rPr lang="en-US" sz="2000" dirty="0" err="1"/>
              <a:t>Dr</a:t>
            </a:r>
            <a:r>
              <a:rPr lang="en-US" sz="2000" dirty="0"/>
              <a:t> </a:t>
            </a:r>
            <a:r>
              <a:rPr lang="en-US" sz="2000" dirty="0" smtClean="0"/>
              <a:t>Hyde</a:t>
            </a:r>
          </a:p>
          <a:p>
            <a:pPr marL="1200150" lvl="3" indent="-342900" algn="just"/>
            <a:r>
              <a:rPr lang="en-US" sz="2000" dirty="0"/>
              <a:t>He referred me to Troy Ellis at </a:t>
            </a:r>
            <a:r>
              <a:rPr lang="en-US" sz="2000" dirty="0" err="1"/>
              <a:t>Starfire</a:t>
            </a:r>
            <a:r>
              <a:rPr lang="en-US" sz="2000" dirty="0"/>
              <a:t>.</a:t>
            </a:r>
          </a:p>
          <a:p>
            <a:pPr marL="1200150" lvl="3" indent="-342900" algn="just"/>
            <a:r>
              <a:rPr lang="en-US" sz="2000" dirty="0"/>
              <a:t>I find no email for Troy in Global</a:t>
            </a:r>
          </a:p>
          <a:p>
            <a:pPr marL="742950" lvl="2" indent="-342900" algn="just"/>
            <a:r>
              <a:rPr lang="en-US" sz="2000" dirty="0"/>
              <a:t>SSA Mission (GSSAP)</a:t>
            </a:r>
          </a:p>
          <a:p>
            <a:pPr marL="1200150" lvl="3" indent="-342900" algn="just"/>
            <a:r>
              <a:rPr lang="en-US" sz="2000" dirty="0"/>
              <a:t>Announced by Gen Shelton</a:t>
            </a:r>
          </a:p>
          <a:p>
            <a:pPr marL="1200150" lvl="3" indent="-342900" algn="just"/>
            <a:r>
              <a:rPr lang="en-US" sz="2000" dirty="0"/>
              <a:t>Similar to SBSS, but in a higher orbit</a:t>
            </a:r>
          </a:p>
          <a:p>
            <a:pPr marL="1200150" lvl="3" indent="-342900" algn="just"/>
            <a:r>
              <a:rPr lang="en-US" sz="2000" dirty="0"/>
              <a:t>Primary contractor is Orbital and I emailed VP of strategic development, but received no </a:t>
            </a:r>
            <a:r>
              <a:rPr lang="en-US" sz="2000" dirty="0" smtClean="0"/>
              <a:t>response</a:t>
            </a:r>
          </a:p>
          <a:p>
            <a:pPr marL="742950" lvl="2" indent="-342900" algn="just"/>
            <a:r>
              <a:rPr lang="en-US" sz="2000" dirty="0" smtClean="0"/>
              <a:t>GEO SSA Research Proposal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6002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 From Last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77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Upcoming Tasks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93" y="1068077"/>
            <a:ext cx="8468120" cy="51435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Literature Review</a:t>
            </a:r>
          </a:p>
          <a:p>
            <a:pPr lvl="1"/>
            <a:r>
              <a:rPr lang="en-US" dirty="0"/>
              <a:t>Read, compile, and organize optical control papers</a:t>
            </a:r>
          </a:p>
          <a:p>
            <a:pPr marL="857250" lvl="1" indent="-457200"/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Spring Quarter</a:t>
            </a:r>
          </a:p>
          <a:p>
            <a:pPr lvl="1"/>
            <a:r>
              <a:rPr lang="en-US" dirty="0" smtClean="0"/>
              <a:t>OENG 644 Fourier Optics</a:t>
            </a:r>
          </a:p>
          <a:p>
            <a:pPr lvl="1"/>
            <a:r>
              <a:rPr lang="en-US" dirty="0" smtClean="0"/>
              <a:t>MATH 605 Nonlinear Differential Equations</a:t>
            </a:r>
          </a:p>
          <a:p>
            <a:pPr lvl="1"/>
            <a:r>
              <a:rPr lang="en-US" dirty="0" smtClean="0"/>
              <a:t>MECH 622 Functional Optimization (Formally enroll)</a:t>
            </a:r>
          </a:p>
          <a:p>
            <a:pPr lvl="1"/>
            <a:r>
              <a:rPr lang="en-US" dirty="0" smtClean="0"/>
              <a:t>ASYS 765 Robust Control (Audit)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Topic Search</a:t>
            </a:r>
          </a:p>
          <a:p>
            <a:pPr lvl="1"/>
            <a:r>
              <a:rPr lang="en-US" dirty="0" smtClean="0"/>
              <a:t>Should I try to contact Col </a:t>
            </a:r>
            <a:r>
              <a:rPr lang="en-US" dirty="0" err="1" smtClean="0"/>
              <a:t>Walli</a:t>
            </a:r>
            <a:r>
              <a:rPr lang="en-US" dirty="0" smtClean="0"/>
              <a:t> again?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8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Upcoming Tasks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93" y="1068077"/>
            <a:ext cx="8468120" cy="5143500"/>
          </a:xfrm>
        </p:spPr>
        <p:txBody>
          <a:bodyPr/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dirty="0"/>
              <a:t>Linear model of OAM telescope</a:t>
            </a:r>
          </a:p>
          <a:p>
            <a:pPr lvl="1" algn="just"/>
            <a:r>
              <a:rPr lang="en-US" dirty="0"/>
              <a:t>Model as closely as possible and verify the model</a:t>
            </a:r>
          </a:p>
          <a:p>
            <a:pPr lvl="1" algn="just"/>
            <a:r>
              <a:rPr lang="en-US" dirty="0"/>
              <a:t>Model disturbances</a:t>
            </a:r>
          </a:p>
          <a:p>
            <a:pPr lvl="1" algn="just"/>
            <a:r>
              <a:rPr lang="en-US" dirty="0" smtClean="0"/>
              <a:t>Identify misalignments in the model</a:t>
            </a:r>
          </a:p>
          <a:p>
            <a:pPr lvl="1" algn="just"/>
            <a:endParaRPr lang="en-US" dirty="0"/>
          </a:p>
          <a:p>
            <a:pPr marL="457200" indent="-457200" algn="just">
              <a:buFont typeface="+mj-lt"/>
              <a:buAutoNum type="arabicPeriod" startAt="3"/>
            </a:pPr>
            <a:r>
              <a:rPr lang="en-US" dirty="0" err="1" smtClean="0"/>
              <a:t>Zemax</a:t>
            </a:r>
            <a:r>
              <a:rPr lang="en-US" dirty="0" smtClean="0"/>
              <a:t> Simulation</a:t>
            </a:r>
          </a:p>
          <a:p>
            <a:pPr lvl="1" algn="just"/>
            <a:r>
              <a:rPr lang="en-US" dirty="0" smtClean="0"/>
              <a:t>Simulate a deformable mirror in </a:t>
            </a:r>
            <a:r>
              <a:rPr lang="en-US" dirty="0" err="1" smtClean="0"/>
              <a:t>Zemax</a:t>
            </a:r>
            <a:r>
              <a:rPr lang="en-US" dirty="0" smtClean="0"/>
              <a:t> OAM model</a:t>
            </a:r>
            <a:endParaRPr lang="en-US" dirty="0"/>
          </a:p>
          <a:p>
            <a:pPr lvl="1" algn="just"/>
            <a:r>
              <a:rPr lang="en-US" dirty="0" smtClean="0"/>
              <a:t>Assess any performance gains changing curvature and, therefore, focal length using deformable mirror for a dynamic observer.</a:t>
            </a:r>
          </a:p>
          <a:p>
            <a:pPr lvl="2" algn="just"/>
            <a:r>
              <a:rPr lang="en-US" dirty="0" smtClean="0"/>
              <a:t>An SSA telescope might need to observe targets within a significant range of distances. If a deformable mirror is in the system already, then it might be advantageous in changing the focal length of the system. Dr. Hawks agrees that it is worth investigating.</a:t>
            </a:r>
            <a:endParaRPr lang="en-US" dirty="0"/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36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Calendar Review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590729" y="960390"/>
            <a:ext cx="7955158" cy="51435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Hard Dates:</a:t>
            </a:r>
          </a:p>
          <a:p>
            <a:pPr>
              <a:buFontTx/>
              <a:buChar char="-"/>
            </a:pPr>
            <a:r>
              <a:rPr lang="en-US" dirty="0" smtClean="0"/>
              <a:t>Coursework completed: 12 June 2014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Proposed Dates: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Research Statement: 31 July</a:t>
            </a:r>
          </a:p>
          <a:p>
            <a:pPr>
              <a:buFontTx/>
              <a:buChar char="-"/>
            </a:pPr>
            <a:r>
              <a:rPr lang="en-US" dirty="0" smtClean="0"/>
              <a:t>Qualifying exam: 23-? June 2014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8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8105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>Research Question Review</a:t>
            </a:r>
            <a:endParaRPr lang="en-US" dirty="0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3F6A5-4C65-4BD1-B652-FBBF90C4D6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593793" y="1257300"/>
            <a:ext cx="7864407" cy="5143500"/>
          </a:xfrm>
        </p:spPr>
        <p:txBody>
          <a:bodyPr/>
          <a:lstStyle/>
          <a:p>
            <a:pPr marL="342900" lvl="1" indent="-342900">
              <a:buFont typeface="+mj-lt"/>
              <a:buAutoNum type="arabicPeriod"/>
            </a:pPr>
            <a:r>
              <a:rPr lang="en-US" sz="2400" dirty="0" smtClean="0"/>
              <a:t>Optimal control of slew maneuver for space-based optics.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2400" dirty="0" smtClean="0"/>
              <a:t>Disturbance rejection in sparse-aperture array.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2400" dirty="0" smtClean="0"/>
              <a:t>Minimum degrees of freedom </a:t>
            </a:r>
            <a:r>
              <a:rPr lang="en-US" sz="2400" dirty="0"/>
              <a:t>required for On-orbit alignment of space-based optical array.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sz="2400" dirty="0" smtClean="0"/>
              <a:t>Optical hardware/prescription design considering optimal control in the dynamic environment.</a:t>
            </a:r>
          </a:p>
          <a:p>
            <a:pPr marL="0" lvl="1" indent="0">
              <a:buNone/>
            </a:pPr>
            <a:endParaRPr lang="en-US" sz="2400" dirty="0" smtClean="0"/>
          </a:p>
          <a:p>
            <a:pPr marL="342900" lvl="1" indent="-342900">
              <a:buFont typeface="+mj-lt"/>
              <a:buAutoNum type="arabi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8550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16" tIns="45708" rIns="91416" bIns="4570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16" tIns="45708" rIns="91416" bIns="4570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52206</TotalTime>
  <Words>757</Words>
  <Application>Microsoft Macintosh PowerPoint</Application>
  <PresentationFormat>On-screen Show (4:3)</PresentationFormat>
  <Paragraphs>148</Paragraphs>
  <Slides>11</Slides>
  <Notes>6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AERO 999</vt:lpstr>
      <vt:lpstr>Overview</vt:lpstr>
      <vt:lpstr>Administrative Items</vt:lpstr>
      <vt:lpstr>Status Update</vt:lpstr>
      <vt:lpstr>Follow Up From Last Meeting</vt:lpstr>
      <vt:lpstr>Upcoming Tasks (1/2)</vt:lpstr>
      <vt:lpstr>Upcoming Tasks (2/2)</vt:lpstr>
      <vt:lpstr>Calendar Review</vt:lpstr>
      <vt:lpstr>Research Question Review</vt:lpstr>
      <vt:lpstr>Task Review (1/1)</vt:lpstr>
      <vt:lpstr>Demonstration</vt:lpstr>
    </vt:vector>
  </TitlesOfParts>
  <Company>AFIT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Notes for 565</dc:title>
  <dc:creator>Rich Cobb</dc:creator>
  <cp:lastModifiedBy>timothy Coon</cp:lastModifiedBy>
  <cp:revision>882</cp:revision>
  <cp:lastPrinted>2013-05-29T14:10:12Z</cp:lastPrinted>
  <dcterms:created xsi:type="dcterms:W3CDTF">1999-06-04T19:07:31Z</dcterms:created>
  <dcterms:modified xsi:type="dcterms:W3CDTF">2014-03-21T23:32:40Z</dcterms:modified>
</cp:coreProperties>
</file>