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57" r:id="rId3"/>
    <p:sldId id="703" r:id="rId4"/>
    <p:sldId id="704" r:id="rId5"/>
    <p:sldId id="702" r:id="rId6"/>
    <p:sldId id="663" r:id="rId7"/>
    <p:sldId id="706" r:id="rId8"/>
    <p:sldId id="707" r:id="rId9"/>
    <p:sldId id="708" r:id="rId10"/>
    <p:sldId id="710" r:id="rId11"/>
    <p:sldId id="711" r:id="rId12"/>
    <p:sldId id="688" r:id="rId13"/>
    <p:sldId id="661" r:id="rId14"/>
    <p:sldId id="709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DEEFF"/>
    <a:srgbClr val="E1F0FF"/>
    <a:srgbClr val="3366FF"/>
    <a:srgbClr val="6699FF"/>
    <a:srgbClr val="00CC00"/>
    <a:srgbClr val="008000"/>
    <a:srgbClr val="99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4" autoAdjust="0"/>
    <p:restoredTop sz="75223" autoAdjust="0"/>
  </p:normalViewPr>
  <p:slideViewPr>
    <p:cSldViewPr snapToGrid="0">
      <p:cViewPr varScale="1">
        <p:scale>
          <a:sx n="104" d="100"/>
          <a:sy n="104" d="100"/>
        </p:scale>
        <p:origin x="-2976" y="-104"/>
      </p:cViewPr>
      <p:guideLst>
        <p:guide orient="horz" pos="1578"/>
        <p:guide pos="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8" y="1792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8"/>
          <p:cNvSpPr txBox="1">
            <a:spLocks noGrp="1" noChangeArrowheads="1"/>
          </p:cNvSpPr>
          <p:nvPr>
            <p:ph type="sldNum" sz="quarter" idx="3"/>
          </p:nvPr>
        </p:nvSpPr>
        <p:spPr bwMode="auto">
          <a:xfrm>
            <a:off x="3912338" y="8683539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13321" eaLnBrk="0" hangingPunct="0">
              <a:defRPr sz="120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42242-0569-4650-B22D-6C5CB09C069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SENG 565: Air Force Institute of Technology</a:t>
            </a:r>
          </a:p>
          <a:p>
            <a:pPr>
              <a:defRPr/>
            </a:pPr>
            <a:r>
              <a:rPr lang="en-US"/>
              <a:t>Dr Rich Cobb,  e-mail:Richard.Cobb@afit.edu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66412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5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9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CC060BD-9434-4873-89C4-2B1046CCE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16637-25A3-4EF5-B42F-477DF7B6E1AE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(3/28/14 10:31) -----</a:t>
            </a:r>
          </a:p>
          <a:p>
            <a:r>
              <a:rPr lang="en-US"/>
              <a:t>1-2 646-116 ASYS 765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together</a:t>
            </a:r>
            <a:r>
              <a:rPr lang="en-US" baseline="0" dirty="0" smtClean="0"/>
              <a:t> meeting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Specify </a:t>
            </a:r>
            <a:r>
              <a:rPr lang="en-US" baseline="0" smtClean="0"/>
              <a:t>clear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4863" y="4076700"/>
            <a:ext cx="4054475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EBD02-8113-4425-9CDC-7C7BCB5C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5D11C-A350-4C7E-A472-FC54FA700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57300"/>
            <a:ext cx="7772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A1DC1-5BF7-4236-A048-8D13E1952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887D-8885-4116-9079-D37513C04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E149-B611-404C-A95F-4A52AA497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644C-21B1-4429-9EAD-D39ADA34D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6A5-4C65-4BD1-B652-FBBF90C4D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D4627-C1FF-4F3E-9D8D-7010E53A4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732F0-AE36-4118-9329-B35F6369C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90901-F8F6-43B9-B957-183ABC5C3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C180-6A7D-4111-8A4D-4A04F9C52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79ED7-8E6D-491D-9FE1-97134A348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3209-A781-4BAC-964F-7D95B3BD1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99C02-CBC5-406C-9AF4-F633C141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7300"/>
            <a:ext cx="77724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Freeform 9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Orndorff@sgt-inc.com" TargetMode="External"/><Relationship Id="rId4" Type="http://schemas.openxmlformats.org/officeDocument/2006/relationships/hyperlink" Target="mailto:Niederstrasser.Carlos@orbita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allikar@nro.mi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AERO 999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8263" y="3381375"/>
            <a:ext cx="6400800" cy="1752600"/>
          </a:xfrm>
        </p:spPr>
        <p:txBody>
          <a:bodyPr/>
          <a:lstStyle/>
          <a:p>
            <a:r>
              <a:rPr lang="en-US" b="1" dirty="0" smtClean="0"/>
              <a:t>Independent Research</a:t>
            </a:r>
          </a:p>
          <a:p>
            <a:r>
              <a:rPr lang="en-US" dirty="0" smtClean="0"/>
              <a:t>Weekly Status Update</a:t>
            </a:r>
          </a:p>
          <a:p>
            <a:endParaRPr lang="en-US" dirty="0" smtClean="0"/>
          </a:p>
          <a:p>
            <a:endParaRPr lang="en-US" sz="1800" dirty="0" smtClean="0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255713" y="1855788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 flipV="1">
            <a:off x="1268413" y="1843088"/>
            <a:ext cx="0" cy="941387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1965325" y="5422900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452565" y="5591175"/>
            <a:ext cx="1895573" cy="707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pPr eaLnBrk="0" hangingPunct="0"/>
            <a:r>
              <a:rPr lang="en-US" dirty="0" smtClean="0"/>
              <a:t>Tim Coon</a:t>
            </a:r>
          </a:p>
          <a:p>
            <a:pPr eaLnBrk="0" hangingPunct="0"/>
            <a:r>
              <a:rPr lang="en-US" dirty="0" smtClean="0"/>
              <a:t>28 </a:t>
            </a:r>
            <a:r>
              <a:rPr lang="en-US" dirty="0" smtClean="0"/>
              <a:t>March 2014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</a:t>
            </a:r>
            <a:r>
              <a:rPr lang="en-US" dirty="0" smtClean="0">
                <a:latin typeface="Arial" charset="0"/>
              </a:rPr>
              <a:t>(5/</a:t>
            </a:r>
            <a:r>
              <a:rPr lang="en-US" dirty="0" smtClean="0">
                <a:latin typeface="Arial" charset="0"/>
              </a:rPr>
              <a:t>6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73829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/>
              <a:t>5</a:t>
            </a:r>
            <a:r>
              <a:rPr lang="en-US" sz="2000" b="1" dirty="0" smtClean="0"/>
              <a:t>:  </a:t>
            </a:r>
            <a:r>
              <a:rPr lang="en-US" sz="2000" b="1" dirty="0" err="1" smtClean="0"/>
              <a:t>Zemax</a:t>
            </a:r>
            <a:r>
              <a:rPr lang="en-US" sz="2000" b="1" dirty="0" smtClean="0"/>
              <a:t> Model</a:t>
            </a:r>
            <a:endParaRPr lang="en-US" sz="2000" dirty="0" smtClean="0"/>
          </a:p>
          <a:p>
            <a:endParaRPr lang="en-US" sz="2000" dirty="0" smtClean="0"/>
          </a:p>
          <a:p>
            <a:pPr lvl="1" algn="just"/>
            <a:r>
              <a:rPr lang="en-US" dirty="0"/>
              <a:t>Simulate a deformable mirror in </a:t>
            </a:r>
            <a:r>
              <a:rPr lang="en-US" dirty="0" err="1"/>
              <a:t>Zemax</a:t>
            </a:r>
            <a:r>
              <a:rPr lang="en-US" dirty="0"/>
              <a:t> OAM model</a:t>
            </a:r>
          </a:p>
          <a:p>
            <a:pPr lvl="1" algn="just"/>
            <a:r>
              <a:rPr lang="en-US" dirty="0"/>
              <a:t>Assess any performance gains changing curvature and, therefore, focal length using deformable mirror for a </a:t>
            </a:r>
            <a:r>
              <a:rPr lang="en-US" dirty="0" smtClean="0"/>
              <a:t>dynamic-range space-based observer</a:t>
            </a:r>
          </a:p>
          <a:p>
            <a:pPr lvl="2" algn="just"/>
            <a:r>
              <a:rPr lang="en-US" sz="1800" dirty="0" smtClean="0"/>
              <a:t>Especially in an OAM, significant change in focal length via a translation stage causes more risk than a DM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4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</a:t>
            </a:r>
            <a:r>
              <a:rPr lang="en-US" dirty="0" smtClean="0">
                <a:latin typeface="Arial" charset="0"/>
              </a:rPr>
              <a:t>(6/</a:t>
            </a:r>
            <a:r>
              <a:rPr lang="en-US" dirty="0" smtClean="0">
                <a:latin typeface="Arial" charset="0"/>
              </a:rPr>
              <a:t>6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73829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6:  DM AO</a:t>
            </a:r>
            <a:endParaRPr lang="en-US" sz="2000" dirty="0" smtClean="0"/>
          </a:p>
          <a:p>
            <a:endParaRPr lang="en-US" sz="2000" dirty="0" smtClean="0"/>
          </a:p>
          <a:p>
            <a:pPr lvl="1" algn="just"/>
            <a:r>
              <a:rPr lang="en-US" dirty="0" smtClean="0"/>
              <a:t>Space-Based AO using deformable mirror</a:t>
            </a:r>
          </a:p>
          <a:p>
            <a:pPr lvl="2" algn="just"/>
            <a:r>
              <a:rPr lang="en-US" dirty="0" smtClean="0"/>
              <a:t>Misalignment in an OAM causes more than just tip/tilt error and will most likely require DM OA to control higher-order wavefront errors caused by slew flexing, vibrations, thermal deformations</a:t>
            </a:r>
          </a:p>
          <a:p>
            <a:pPr lvl="2" algn="just"/>
            <a:r>
              <a:rPr lang="en-US" dirty="0" smtClean="0"/>
              <a:t>e.g. when I put a slight pressure on the OAP, significant coma/defocus/astigmatism was observed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9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Research Question Review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593793" y="1257300"/>
            <a:ext cx="7864407" cy="5143500"/>
          </a:xfrm>
        </p:spPr>
        <p:txBody>
          <a:bodyPr/>
          <a:lstStyle/>
          <a:p>
            <a:pPr marL="0" lvl="1" indent="0">
              <a:buNone/>
            </a:pPr>
            <a:endParaRPr lang="en-US" sz="2400" dirty="0" smtClean="0"/>
          </a:p>
          <a:p>
            <a:pPr marL="342900" lvl="1" indent="-3429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855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Calendar Review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94195"/>
              </p:ext>
            </p:extLst>
          </p:nvPr>
        </p:nvGraphicFramePr>
        <p:xfrm>
          <a:off x="744955" y="1164992"/>
          <a:ext cx="6155026" cy="375097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64608"/>
                <a:gridCol w="349041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Hard Dates:</a:t>
                      </a:r>
                      <a:endParaRPr lang="en-US" b="1" u="sng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20 May 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Research Statement Draft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3418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01 June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Committee</a:t>
                      </a:r>
                      <a:r>
                        <a:rPr lang="en-US" baseline="0" dirty="0" smtClean="0"/>
                        <a:t> Request Letters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12 June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Coursework completed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23-?</a:t>
                      </a:r>
                      <a:r>
                        <a:rPr lang="en-US" baseline="0" dirty="0" smtClean="0"/>
                        <a:t> June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Qualifying Exam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31 July 2014</a:t>
                      </a:r>
                      <a:r>
                        <a:rPr lang="en-US" baseline="0" dirty="0" smtClean="0"/>
                        <a:t>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</a:t>
                      </a:r>
                      <a:r>
                        <a:rPr lang="en-US" baseline="0" dirty="0" smtClean="0"/>
                        <a:t> Research Statement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Proposed</a:t>
                      </a:r>
                      <a:r>
                        <a:rPr lang="en-US" b="1" u="sng" baseline="0" dirty="0" smtClean="0"/>
                        <a:t> Dates: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23679"/>
              </p:ext>
            </p:extLst>
          </p:nvPr>
        </p:nvGraphicFramePr>
        <p:xfrm>
          <a:off x="7339619" y="420121"/>
          <a:ext cx="1697517" cy="55661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97517"/>
              </a:tblGrid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APRIL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MAY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JUNE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JULY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AUGUST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SEPTEMBER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Optical state </a:t>
            </a:r>
            <a:r>
              <a:rPr lang="en-US" dirty="0"/>
              <a:t>e</a:t>
            </a:r>
            <a:r>
              <a:rPr lang="en-US" dirty="0" smtClean="0"/>
              <a:t>stimation of prism </a:t>
            </a:r>
            <a:r>
              <a:rPr lang="en-US" dirty="0" err="1" smtClean="0"/>
              <a:t>assy</a:t>
            </a:r>
            <a:endParaRPr lang="en-US" dirty="0" smtClean="0"/>
          </a:p>
          <a:p>
            <a:pPr marL="857250" lvl="1" indent="-457200"/>
            <a:r>
              <a:rPr lang="en-US" dirty="0" smtClean="0"/>
              <a:t>Simulation</a:t>
            </a:r>
          </a:p>
          <a:p>
            <a:pPr marL="857250" lvl="1" indent="-457200"/>
            <a:r>
              <a:rPr lang="en-US" dirty="0" smtClean="0"/>
              <a:t>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Linear and nonlinear model of </a:t>
            </a:r>
            <a:r>
              <a:rPr lang="en-US" dirty="0" err="1" smtClean="0"/>
              <a:t>CTEx</a:t>
            </a:r>
            <a:r>
              <a:rPr lang="en-US" dirty="0" smtClean="0"/>
              <a:t> telescope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</a:t>
            </a:r>
            <a:r>
              <a:rPr lang="en-US" dirty="0" err="1" smtClean="0"/>
              <a:t>CTEx</a:t>
            </a:r>
            <a:r>
              <a:rPr lang="en-US" dirty="0" smtClean="0"/>
              <a:t> telescope model by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AO for </a:t>
            </a:r>
            <a:r>
              <a:rPr lang="en-US" dirty="0" err="1" smtClean="0"/>
              <a:t>CTEx</a:t>
            </a:r>
            <a:r>
              <a:rPr lang="en-US" dirty="0" smtClean="0"/>
              <a:t>? If chromatic aberration from lens is causing problems, then what about atmospheric aberrations in terrestrial testing?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Optimize hardware for slewing and jitter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Optimize hardware for higher-order 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Overview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Review Task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Status update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000" dirty="0" smtClean="0"/>
              <a:t>Upcoming Conferences/Papers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Research Review Status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Calendar Review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Open Topics</a:t>
            </a:r>
          </a:p>
          <a:p>
            <a:pPr>
              <a:buFontTx/>
              <a:buChar char="-"/>
            </a:pPr>
            <a:endParaRPr lang="en-US" sz="1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From Last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Updated Ed Plan Schedule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MECH 622 Vs. AERO 899 (Answer from </a:t>
            </a:r>
            <a:r>
              <a:rPr lang="en-US" dirty="0" err="1" smtClean="0"/>
              <a:t>Liebst</a:t>
            </a:r>
            <a:r>
              <a:rPr lang="en-US" dirty="0" smtClean="0"/>
              <a:t>?)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98" y="3213066"/>
            <a:ext cx="2202018" cy="15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New Administrative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Committee: </a:t>
            </a:r>
          </a:p>
          <a:p>
            <a:pPr algn="just"/>
            <a:r>
              <a:rPr lang="en-US" dirty="0" smtClean="0"/>
              <a:t>Math Man</a:t>
            </a:r>
          </a:p>
          <a:p>
            <a:pPr lvl="1" algn="just"/>
            <a:r>
              <a:rPr lang="en-US" dirty="0" smtClean="0"/>
              <a:t>Dr. Baker</a:t>
            </a:r>
          </a:p>
          <a:p>
            <a:pPr lvl="1" algn="just"/>
            <a:r>
              <a:rPr lang="en-US" dirty="0" smtClean="0"/>
              <a:t>Dr. Oxley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0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New Tasks </a:t>
            </a:r>
            <a:r>
              <a:rPr lang="en-US" dirty="0" smtClean="0"/>
              <a:t>(1</a:t>
            </a:r>
            <a:r>
              <a:rPr lang="en-US" dirty="0" smtClean="0"/>
              <a:t>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3" y="1068077"/>
            <a:ext cx="8468120" cy="51435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Prism System ID</a:t>
            </a:r>
          </a:p>
          <a:p>
            <a:pPr marL="857250" lvl="1" indent="-457200"/>
            <a:r>
              <a:rPr lang="en-US" dirty="0" smtClean="0"/>
              <a:t>Linear perturbation model:</a:t>
            </a:r>
          </a:p>
          <a:p>
            <a:pPr marL="857250" lvl="1" indent="-457200"/>
            <a:r>
              <a:rPr lang="en-US" dirty="0" err="1" smtClean="0"/>
              <a:t>dr</a:t>
            </a:r>
            <a:r>
              <a:rPr lang="en-US" dirty="0" smtClean="0"/>
              <a:t> = A*</a:t>
            </a:r>
            <a:r>
              <a:rPr lang="en-US" dirty="0" err="1" smtClean="0"/>
              <a:t>dθ</a:t>
            </a:r>
            <a:endParaRPr lang="en-US" dirty="0"/>
          </a:p>
          <a:p>
            <a:pPr marL="857250" lvl="1" indent="-457200"/>
            <a:r>
              <a:rPr lang="en-US" dirty="0" smtClean="0"/>
              <a:t>Modify (bump the free surface angles and input ray angle):</a:t>
            </a:r>
          </a:p>
          <a:p>
            <a:pPr marL="857250" lvl="1" indent="-457200"/>
            <a:r>
              <a:rPr lang="en-US" dirty="0" err="1" smtClean="0"/>
              <a:t>dr</a:t>
            </a:r>
            <a:r>
              <a:rPr lang="en-US" dirty="0" smtClean="0"/>
              <a:t> = </a:t>
            </a:r>
            <a:r>
              <a:rPr lang="en-US" dirty="0"/>
              <a:t>A</a:t>
            </a:r>
            <a:r>
              <a:rPr lang="en-US" dirty="0" smtClean="0"/>
              <a:t>*</a:t>
            </a:r>
            <a:r>
              <a:rPr lang="en-US" dirty="0" err="1" smtClean="0"/>
              <a:t>dθ</a:t>
            </a:r>
            <a:r>
              <a:rPr lang="en-US" dirty="0" smtClean="0"/>
              <a:t> + B*du</a:t>
            </a:r>
          </a:p>
          <a:p>
            <a:pPr marL="857250" lvl="1" indent="-457200"/>
            <a:r>
              <a:rPr lang="en-US" dirty="0" smtClean="0"/>
              <a:t>Augment the state vector to include a normally distributed random bias term for each unknown angle and let the initial guess for the angle be the nominal. Run a simulation using exact ray tracing or </a:t>
            </a:r>
            <a:r>
              <a:rPr lang="en-US" dirty="0" err="1"/>
              <a:t>Z</a:t>
            </a:r>
            <a:r>
              <a:rPr lang="en-US" dirty="0" err="1" smtClean="0"/>
              <a:t>emax</a:t>
            </a:r>
            <a:r>
              <a:rPr lang="en-US" dirty="0" smtClean="0"/>
              <a:t> as truth,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(1</a:t>
            </a:r>
            <a:r>
              <a:rPr lang="en-US" dirty="0" smtClean="0">
                <a:latin typeface="Arial" charset="0"/>
              </a:rPr>
              <a:t>/6)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/>
              <a:t>Task 1:  </a:t>
            </a:r>
            <a:r>
              <a:rPr lang="en-US" sz="2000" b="1" dirty="0" smtClean="0"/>
              <a:t>Literature Review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dirty="0" smtClean="0"/>
              <a:t>Breckenridge </a:t>
            </a:r>
            <a:r>
              <a:rPr lang="en-US" sz="1600" dirty="0" smtClean="0"/>
              <a:t>&amp; Redding</a:t>
            </a:r>
          </a:p>
          <a:p>
            <a:pPr lvl="2"/>
            <a:r>
              <a:rPr lang="en-US" dirty="0" smtClean="0"/>
              <a:t>Improve optical state estimation methods</a:t>
            </a:r>
          </a:p>
          <a:p>
            <a:pPr lvl="1"/>
            <a:r>
              <a:rPr lang="en-US" sz="1600" dirty="0" err="1" smtClean="0"/>
              <a:t>Ruppel</a:t>
            </a:r>
            <a:r>
              <a:rPr lang="en-US" sz="1600" dirty="0" smtClean="0"/>
              <a:t> (2011)</a:t>
            </a:r>
          </a:p>
          <a:p>
            <a:pPr lvl="2"/>
            <a:r>
              <a:rPr lang="en-US" dirty="0" smtClean="0"/>
              <a:t>“In the future, concepts for closed-loop system identification of large deformable mirrors have to be developed.”</a:t>
            </a:r>
          </a:p>
          <a:p>
            <a:pPr lvl="2"/>
            <a:endParaRPr lang="en-US" dirty="0" smtClean="0"/>
          </a:p>
          <a:p>
            <a:pPr>
              <a:buFontTx/>
              <a:buChar char="-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</a:t>
            </a:r>
            <a:r>
              <a:rPr lang="en-US" dirty="0" smtClean="0">
                <a:latin typeface="Arial" charset="0"/>
              </a:rPr>
              <a:t>(2/</a:t>
            </a:r>
            <a:r>
              <a:rPr lang="en-US" dirty="0" smtClean="0">
                <a:latin typeface="Arial" charset="0"/>
              </a:rPr>
              <a:t>6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2:  Spring Quarter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dirty="0"/>
              <a:t>OENG 644 Fourier </a:t>
            </a:r>
            <a:r>
              <a:rPr lang="en-US" sz="1600" dirty="0" smtClean="0"/>
              <a:t>Optics</a:t>
            </a:r>
          </a:p>
          <a:p>
            <a:pPr lvl="2"/>
            <a:r>
              <a:rPr lang="en-US" sz="1200" dirty="0" err="1" smtClean="0"/>
              <a:t>Voelz</a:t>
            </a:r>
            <a:r>
              <a:rPr lang="en-US" sz="1200" dirty="0" smtClean="0"/>
              <a:t> – Computational Fourier Optics</a:t>
            </a:r>
            <a:endParaRPr lang="en-US" sz="1200" dirty="0"/>
          </a:p>
          <a:p>
            <a:pPr lvl="1"/>
            <a:r>
              <a:rPr lang="en-US" sz="1600" dirty="0"/>
              <a:t>MATH 605 Nonlinear Differential </a:t>
            </a:r>
            <a:r>
              <a:rPr lang="en-US" sz="1600" dirty="0" smtClean="0"/>
              <a:t>Equations</a:t>
            </a:r>
          </a:p>
          <a:p>
            <a:pPr lvl="2"/>
            <a:r>
              <a:rPr lang="en-US" sz="1200" dirty="0" smtClean="0"/>
              <a:t>Ask Baker for textbook(s)</a:t>
            </a:r>
            <a:endParaRPr lang="en-US" sz="1200" dirty="0"/>
          </a:p>
          <a:p>
            <a:pPr lvl="1"/>
            <a:r>
              <a:rPr lang="en-US" sz="1600" dirty="0"/>
              <a:t>MECH 622 Functional Optimization (Formally enroll</a:t>
            </a:r>
            <a:r>
              <a:rPr lang="en-US" sz="1600" dirty="0" smtClean="0"/>
              <a:t>)</a:t>
            </a:r>
          </a:p>
          <a:p>
            <a:pPr lvl="2"/>
            <a:endParaRPr lang="en-US" sz="1200" dirty="0"/>
          </a:p>
          <a:p>
            <a:pPr lvl="1"/>
            <a:r>
              <a:rPr lang="en-US" sz="1600" dirty="0"/>
              <a:t>ASYS 765 Robust Control (Informal Audit)</a:t>
            </a:r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3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</a:t>
            </a:r>
            <a:r>
              <a:rPr lang="en-US" dirty="0" smtClean="0">
                <a:latin typeface="Arial" charset="0"/>
              </a:rPr>
              <a:t>(3/</a:t>
            </a:r>
            <a:r>
              <a:rPr lang="en-US" dirty="0" smtClean="0">
                <a:latin typeface="Arial" charset="0"/>
              </a:rPr>
              <a:t>6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73829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/>
              <a:t>3</a:t>
            </a:r>
            <a:r>
              <a:rPr lang="en-US" sz="2000" b="1" dirty="0" smtClean="0"/>
              <a:t>:  Topic Search</a:t>
            </a:r>
            <a:endParaRPr lang="en-US" sz="2000" dirty="0" smtClean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No new contact attempted, but here is the list:</a:t>
            </a:r>
            <a:endParaRPr lang="en-US" dirty="0" smtClean="0"/>
          </a:p>
          <a:p>
            <a:pPr lvl="2"/>
            <a:r>
              <a:rPr lang="en-US" dirty="0" err="1" smtClean="0"/>
              <a:t>Walli</a:t>
            </a:r>
            <a:r>
              <a:rPr lang="en-US" dirty="0" smtClean="0"/>
              <a:t> (check email: </a:t>
            </a:r>
            <a:r>
              <a:rPr lang="en-US" dirty="0" err="1" smtClean="0">
                <a:hlinkClick r:id="rId2"/>
              </a:rPr>
              <a:t>wallikar@nro.mil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Former </a:t>
            </a:r>
            <a:r>
              <a:rPr lang="en-US" dirty="0"/>
              <a:t>Orbital VP </a:t>
            </a:r>
            <a:r>
              <a:rPr lang="en-US" dirty="0" err="1"/>
              <a:t>Stategic</a:t>
            </a:r>
            <a:r>
              <a:rPr lang="en-US" dirty="0"/>
              <a:t> Development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GOrndorff@sgt-</a:t>
            </a:r>
            <a:r>
              <a:rPr lang="en-US" dirty="0" smtClean="0">
                <a:hlinkClick r:id="rId3"/>
              </a:rPr>
              <a:t>inc.com</a:t>
            </a:r>
            <a:endParaRPr lang="en-US" dirty="0" smtClean="0"/>
          </a:p>
          <a:p>
            <a:pPr lvl="2"/>
            <a:r>
              <a:rPr lang="en-US" dirty="0" smtClean="0"/>
              <a:t>Carlos </a:t>
            </a:r>
            <a:r>
              <a:rPr lang="en-US" dirty="0" err="1" smtClean="0"/>
              <a:t>Niederstrasser</a:t>
            </a:r>
            <a:r>
              <a:rPr lang="en-US" dirty="0" smtClean="0"/>
              <a:t>, Orbital (</a:t>
            </a:r>
            <a:r>
              <a:rPr lang="en-US" dirty="0" smtClean="0">
                <a:hlinkClick r:id="rId4"/>
              </a:rPr>
              <a:t>Niederstrasser.Carlos@orbital.com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Isaac Thornton and Troy Ellis at </a:t>
            </a:r>
            <a:r>
              <a:rPr lang="en-US" dirty="0" err="1" smtClean="0"/>
              <a:t>Starfire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Space-simulated Optical Testing </a:t>
            </a:r>
            <a:r>
              <a:rPr lang="en-US" dirty="0"/>
              <a:t>Environment </a:t>
            </a:r>
            <a:endParaRPr lang="en-US" dirty="0" smtClean="0"/>
          </a:p>
          <a:p>
            <a:pPr lvl="2"/>
            <a:r>
              <a:rPr lang="en-US" dirty="0" smtClean="0"/>
              <a:t>Significant capabilities exist:</a:t>
            </a:r>
          </a:p>
          <a:p>
            <a:pPr lvl="3"/>
            <a:r>
              <a:rPr lang="en-US" dirty="0" smtClean="0"/>
              <a:t>Ball Aerospace Optical Test Facility, Boulder</a:t>
            </a:r>
          </a:p>
          <a:p>
            <a:pPr lvl="2"/>
            <a:r>
              <a:rPr lang="en-US" dirty="0" smtClean="0"/>
              <a:t>Would have to define a specific need</a:t>
            </a:r>
          </a:p>
          <a:p>
            <a:pPr lvl="3"/>
            <a:r>
              <a:rPr lang="en-US" dirty="0" smtClean="0"/>
              <a:t>Small-scale/low-budget operations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SMC/SY</a:t>
            </a:r>
          </a:p>
          <a:p>
            <a:pPr lvl="3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9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</a:t>
            </a:r>
            <a:r>
              <a:rPr lang="en-US" dirty="0" smtClean="0">
                <a:latin typeface="Arial" charset="0"/>
              </a:rPr>
              <a:t>(4/</a:t>
            </a:r>
            <a:r>
              <a:rPr lang="en-US" dirty="0" smtClean="0">
                <a:latin typeface="Arial" charset="0"/>
              </a:rPr>
              <a:t>6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159612"/>
            <a:ext cx="7772400" cy="5080205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4:  OAM Model</a:t>
            </a:r>
            <a:endParaRPr lang="en-US" sz="2000" dirty="0" smtClean="0"/>
          </a:p>
          <a:p>
            <a:pPr lvl="1"/>
            <a:r>
              <a:rPr lang="en-US" dirty="0" smtClean="0"/>
              <a:t>Linear/Nonlinear OAM model</a:t>
            </a:r>
          </a:p>
          <a:p>
            <a:pPr lvl="2"/>
            <a:r>
              <a:rPr lang="en-US" dirty="0" smtClean="0"/>
              <a:t>Validate model by experiment</a:t>
            </a:r>
          </a:p>
          <a:p>
            <a:pPr lvl="2"/>
            <a:r>
              <a:rPr lang="en-US" dirty="0" smtClean="0"/>
              <a:t>Explore system ID methods</a:t>
            </a:r>
          </a:p>
          <a:p>
            <a:pPr lvl="1"/>
            <a:r>
              <a:rPr lang="en-US" dirty="0" smtClean="0"/>
              <a:t>Slewing and disturbance rejection using SSM and FSM</a:t>
            </a:r>
          </a:p>
          <a:p>
            <a:pPr lvl="2"/>
            <a:r>
              <a:rPr lang="en-US" dirty="0" smtClean="0"/>
              <a:t>Simulation and experiment</a:t>
            </a:r>
          </a:p>
          <a:p>
            <a:pPr lvl="2"/>
            <a:r>
              <a:rPr lang="en-US" dirty="0" smtClean="0"/>
              <a:t>Explore system ID/performance/computation time</a:t>
            </a:r>
          </a:p>
          <a:p>
            <a:pPr lvl="1"/>
            <a:r>
              <a:rPr lang="en-US" dirty="0" smtClean="0"/>
              <a:t>Explore hardware optimization and control optimization methods using stochastic inputs and Monte Carlo analysis</a:t>
            </a:r>
          </a:p>
          <a:p>
            <a:pPr lvl="1"/>
            <a:r>
              <a:rPr lang="en-US" dirty="0" smtClean="0"/>
              <a:t>Compare static hardware design and dynamic hardware design</a:t>
            </a:r>
          </a:p>
          <a:p>
            <a:pPr lvl="1"/>
            <a:r>
              <a:rPr lang="en-US" dirty="0" smtClean="0"/>
              <a:t>PS methods for optimal solution, validate with calculus of variations, and compare with real-time controller (LQR?) performance</a:t>
            </a:r>
          </a:p>
          <a:p>
            <a:pPr lvl="2"/>
            <a:r>
              <a:rPr lang="en-US" dirty="0" smtClean="0"/>
              <a:t>This could probably be a topic on its 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719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54016</TotalTime>
  <Words>735</Words>
  <Application>Microsoft Macintosh PowerPoint</Application>
  <PresentationFormat>On-screen Show (4:3)</PresentationFormat>
  <Paragraphs>150</Paragraphs>
  <Slides>14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AERO 999</vt:lpstr>
      <vt:lpstr>Overview</vt:lpstr>
      <vt:lpstr>Follow Up From Last Meeting</vt:lpstr>
      <vt:lpstr>New Administrative Items</vt:lpstr>
      <vt:lpstr>New Tasks (1/1)</vt:lpstr>
      <vt:lpstr>Task Review (1/6)</vt:lpstr>
      <vt:lpstr>Task Review (2/6)</vt:lpstr>
      <vt:lpstr>Task Review (3/6)</vt:lpstr>
      <vt:lpstr>Task Review (4/6)</vt:lpstr>
      <vt:lpstr>Task Review (5/6)</vt:lpstr>
      <vt:lpstr>Task Review (6/6)</vt:lpstr>
      <vt:lpstr>Research Question Review</vt:lpstr>
      <vt:lpstr>Calendar Review</vt:lpstr>
      <vt:lpstr>Desired Progression</vt:lpstr>
    </vt:vector>
  </TitlesOfParts>
  <Company>AFIT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Notes for 565</dc:title>
  <dc:creator>Rich Cobb</dc:creator>
  <cp:lastModifiedBy>timothy Coon</cp:lastModifiedBy>
  <cp:revision>918</cp:revision>
  <cp:lastPrinted>2013-05-29T14:10:12Z</cp:lastPrinted>
  <dcterms:created xsi:type="dcterms:W3CDTF">1999-06-04T19:07:31Z</dcterms:created>
  <dcterms:modified xsi:type="dcterms:W3CDTF">2014-03-29T16:47:43Z</dcterms:modified>
</cp:coreProperties>
</file>