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57" r:id="rId3"/>
    <p:sldId id="703" r:id="rId4"/>
    <p:sldId id="704" r:id="rId5"/>
    <p:sldId id="702" r:id="rId6"/>
    <p:sldId id="663" r:id="rId7"/>
    <p:sldId id="706" r:id="rId8"/>
    <p:sldId id="707" r:id="rId9"/>
    <p:sldId id="713" r:id="rId10"/>
    <p:sldId id="708" r:id="rId11"/>
    <p:sldId id="710" r:id="rId12"/>
    <p:sldId id="711" r:id="rId13"/>
    <p:sldId id="688" r:id="rId14"/>
    <p:sldId id="661" r:id="rId15"/>
    <p:sldId id="709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4" autoAdjust="0"/>
    <p:restoredTop sz="88378" autoAdjust="0"/>
  </p:normalViewPr>
  <p:slideViewPr>
    <p:cSldViewPr snapToGrid="0">
      <p:cViewPr varScale="1">
        <p:scale>
          <a:sx n="123" d="100"/>
          <a:sy n="123" d="100"/>
        </p:scale>
        <p:origin x="-2424" y="-112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 err="1" smtClean="0"/>
              <a:t>Ruppel</a:t>
            </a:r>
            <a:r>
              <a:rPr lang="en-US" sz="1800" dirty="0" smtClean="0"/>
              <a:t> </a:t>
            </a:r>
            <a:r>
              <a:rPr lang="en-US" sz="1600" dirty="0" smtClean="0"/>
              <a:t>(2011)</a:t>
            </a:r>
          </a:p>
          <a:p>
            <a:pPr lvl="2"/>
            <a:r>
              <a:rPr lang="en-US" dirty="0" smtClean="0"/>
              <a:t>“In the future, concepts for closed-loop system identification of large deformable mirrors have to be developed.”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(3/28/14 10:31) -----</a:t>
            </a:r>
          </a:p>
          <a:p>
            <a:r>
              <a:rPr lang="en-US"/>
              <a:t>1-2 646-116 ASYS 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Linear/Nonlinear OAM model</a:t>
            </a:r>
          </a:p>
          <a:p>
            <a:pPr lvl="2"/>
            <a:r>
              <a:rPr lang="en-US" dirty="0" smtClean="0"/>
              <a:t>Validate model by experiment</a:t>
            </a:r>
          </a:p>
          <a:p>
            <a:pPr lvl="2"/>
            <a:r>
              <a:rPr lang="en-US" dirty="0" smtClean="0"/>
              <a:t>Explore system ID methods</a:t>
            </a:r>
          </a:p>
          <a:p>
            <a:pPr lvl="1"/>
            <a:r>
              <a:rPr lang="en-US" dirty="0" smtClean="0"/>
              <a:t>Slewing and disturbance rejection using SSM and FSM</a:t>
            </a:r>
          </a:p>
          <a:p>
            <a:pPr lvl="2"/>
            <a:r>
              <a:rPr lang="en-US" dirty="0" smtClean="0"/>
              <a:t>Simulation and experiment</a:t>
            </a:r>
          </a:p>
          <a:p>
            <a:pPr lvl="2"/>
            <a:r>
              <a:rPr lang="en-US" dirty="0" smtClean="0"/>
              <a:t>Explore system ID/performance/computation time</a:t>
            </a:r>
          </a:p>
          <a:p>
            <a:pPr lvl="1"/>
            <a:r>
              <a:rPr lang="en-US" dirty="0" smtClean="0"/>
              <a:t>Explore hardware optimization and control optimization methods using stochastic inputs and Monte Carlo analysis</a:t>
            </a:r>
          </a:p>
          <a:p>
            <a:pPr lvl="1"/>
            <a:r>
              <a:rPr lang="en-US" dirty="0" smtClean="0"/>
              <a:t>Compare static hardware design and dynamic hardware design</a:t>
            </a:r>
          </a:p>
          <a:p>
            <a:pPr lvl="1"/>
            <a:r>
              <a:rPr lang="en-US" dirty="0" smtClean="0"/>
              <a:t>PS methods for optimal solution, validate with calculus of variations, and compare with real-time controller (LQR?) performance</a:t>
            </a:r>
          </a:p>
          <a:p>
            <a:pPr lvl="2"/>
            <a:r>
              <a:rPr lang="en-US" dirty="0" smtClean="0"/>
              <a:t>This could probably be a topic on its 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together</a:t>
            </a:r>
            <a:r>
              <a:rPr lang="en-US" baseline="0" dirty="0" smtClean="0"/>
              <a:t> meeting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</a:t>
            </a:r>
            <a:r>
              <a:rPr lang="en-US" baseline="0" smtClean="0"/>
              <a:t>clear objectives</a:t>
            </a:r>
          </a:p>
          <a:p>
            <a:r>
              <a:rPr lang="en-US" baseline="0" smtClean="0"/>
              <a:t>----- Meeting Notes (5/9/14 15:17) -----</a:t>
            </a:r>
          </a:p>
          <a:p>
            <a:r>
              <a:rPr lang="en-US" baseline="0" smtClean="0"/>
              <a:t>Reasonable research statement by qualifying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Orndorff@sgt-inc.com" TargetMode="External"/><Relationship Id="rId4" Type="http://schemas.openxmlformats.org/officeDocument/2006/relationships/hyperlink" Target="mailto:Niederstrasser.Carlos@orbita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llikar@nro.mi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 999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r>
              <a:rPr lang="en-US" b="1" dirty="0" smtClean="0"/>
              <a:t>Independent Research</a:t>
            </a:r>
          </a:p>
          <a:p>
            <a:r>
              <a:rPr lang="en-US" dirty="0" smtClean="0"/>
              <a:t>Weekly Status Update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667520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 smtClean="0"/>
              <a:t>09 May </a:t>
            </a:r>
            <a:r>
              <a:rPr lang="en-US" dirty="0" smtClean="0"/>
              <a:t>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(5/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/>
              <a:t>5</a:t>
            </a:r>
            <a:r>
              <a:rPr lang="en-US" sz="2000" b="1" dirty="0" smtClean="0"/>
              <a:t>:  </a:t>
            </a:r>
            <a:r>
              <a:rPr lang="en-US" sz="2000" b="1" dirty="0" smtClean="0"/>
              <a:t>OAM </a:t>
            </a:r>
            <a:r>
              <a:rPr lang="en-US" sz="2000" b="1" dirty="0" smtClean="0"/>
              <a:t>Model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GOAL:</a:t>
            </a:r>
          </a:p>
          <a:p>
            <a:pPr lvl="1"/>
            <a:r>
              <a:rPr lang="en-US" sz="1600" dirty="0" smtClean="0"/>
              <a:t>Develop optical prescription optimization method for dynamic control</a:t>
            </a:r>
          </a:p>
          <a:p>
            <a:pPr lvl="2"/>
            <a:r>
              <a:rPr lang="en-US" dirty="0" smtClean="0"/>
              <a:t>Simulate dynamic </a:t>
            </a:r>
            <a:r>
              <a:rPr lang="en-US" dirty="0"/>
              <a:t>(kinematic</a:t>
            </a:r>
            <a:r>
              <a:rPr lang="en-US" dirty="0" smtClean="0"/>
              <a:t>) model of </a:t>
            </a:r>
            <a:r>
              <a:rPr lang="en-US" dirty="0" err="1" smtClean="0"/>
              <a:t>CTEx</a:t>
            </a:r>
            <a:r>
              <a:rPr lang="en-US" dirty="0" smtClean="0"/>
              <a:t> telescope</a:t>
            </a:r>
          </a:p>
          <a:p>
            <a:pPr lvl="2"/>
            <a:r>
              <a:rPr lang="en-US" dirty="0" smtClean="0"/>
              <a:t>Started linear perturbation model via Breckenridge/Redding paper</a:t>
            </a:r>
          </a:p>
          <a:p>
            <a:pPr lvl="2"/>
            <a:r>
              <a:rPr lang="en-US" dirty="0" smtClean="0"/>
              <a:t>Validate model</a:t>
            </a:r>
          </a:p>
          <a:p>
            <a:pPr lvl="2"/>
            <a:r>
              <a:rPr lang="en-US" dirty="0" smtClean="0"/>
              <a:t>For a fixed disturbance vector, compare performance of optimal control</a:t>
            </a:r>
          </a:p>
        </p:txBody>
      </p:sp>
    </p:spTree>
    <p:extLst>
      <p:ext uri="{BB962C8B-B14F-4D97-AF65-F5344CB8AC3E}">
        <p14:creationId xmlns:p14="http://schemas.microsoft.com/office/powerpoint/2010/main" val="403719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(6/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6:  </a:t>
            </a:r>
            <a:r>
              <a:rPr lang="en-US" sz="2000" b="1" dirty="0" err="1" smtClean="0"/>
              <a:t>Zemax</a:t>
            </a:r>
            <a:r>
              <a:rPr lang="en-US" sz="2000" b="1" dirty="0" smtClean="0"/>
              <a:t> Model</a:t>
            </a:r>
            <a:endParaRPr lang="en-US" sz="2000" dirty="0" smtClean="0"/>
          </a:p>
          <a:p>
            <a:endParaRPr lang="en-US" sz="2000" dirty="0" smtClean="0"/>
          </a:p>
          <a:p>
            <a:pPr lvl="1" algn="just"/>
            <a:r>
              <a:rPr lang="en-US" dirty="0"/>
              <a:t>Simulate a deformable mirror in </a:t>
            </a:r>
            <a:r>
              <a:rPr lang="en-US" dirty="0" err="1"/>
              <a:t>Zemax</a:t>
            </a:r>
            <a:r>
              <a:rPr lang="en-US" dirty="0"/>
              <a:t> OAM model</a:t>
            </a:r>
          </a:p>
          <a:p>
            <a:pPr lvl="1" algn="just"/>
            <a:r>
              <a:rPr lang="en-US" dirty="0"/>
              <a:t>Assess any performance gains changing curvature and, therefore, focal length using deformable mirror for a </a:t>
            </a:r>
            <a:r>
              <a:rPr lang="en-US" dirty="0" smtClean="0"/>
              <a:t>dynamic-range space-based observer</a:t>
            </a:r>
          </a:p>
          <a:p>
            <a:pPr lvl="2" algn="just"/>
            <a:r>
              <a:rPr lang="en-US" sz="1800" dirty="0" smtClean="0"/>
              <a:t>Especially in an OAM, significant change in focal length via a translation stage causes more risk than a DM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</a:t>
            </a:r>
            <a:r>
              <a:rPr lang="en-US" dirty="0" smtClean="0">
                <a:latin typeface="Arial" charset="0"/>
              </a:rPr>
              <a:t>(7/</a:t>
            </a:r>
            <a:r>
              <a:rPr lang="en-US" dirty="0">
                <a:latin typeface="Arial" charset="0"/>
              </a:rPr>
              <a:t>7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/>
              <a:t>7</a:t>
            </a:r>
            <a:r>
              <a:rPr lang="en-US" sz="2000" b="1" dirty="0" smtClean="0"/>
              <a:t>:  </a:t>
            </a:r>
            <a:r>
              <a:rPr lang="en-US" sz="2000" b="1" dirty="0" smtClean="0"/>
              <a:t>DM AO</a:t>
            </a:r>
            <a:endParaRPr lang="en-US" sz="2000" dirty="0" smtClean="0"/>
          </a:p>
          <a:p>
            <a:endParaRPr lang="en-US" sz="2000" dirty="0" smtClean="0"/>
          </a:p>
          <a:p>
            <a:pPr lvl="1" algn="just"/>
            <a:r>
              <a:rPr lang="en-US" dirty="0" smtClean="0"/>
              <a:t>Space-Based AO using deformable mirror</a:t>
            </a:r>
          </a:p>
          <a:p>
            <a:pPr lvl="2" algn="just"/>
            <a:r>
              <a:rPr lang="en-US" dirty="0" smtClean="0"/>
              <a:t>Misalignment in an OAM causes more than just tip/tilt error and will most likely require DM OA to control higher-order wavefront errors caused by slew flexing, vibrations, thermal deformations</a:t>
            </a:r>
          </a:p>
          <a:p>
            <a:pPr lvl="2" algn="just"/>
            <a:r>
              <a:rPr lang="en-US" dirty="0" smtClean="0"/>
              <a:t>e.g. when I put a slight pressure on the OAP, significant coma/defocus/astigmatism was observed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Research Question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93793" y="1257300"/>
            <a:ext cx="7864407" cy="5143500"/>
          </a:xfrm>
        </p:spPr>
        <p:txBody>
          <a:bodyPr/>
          <a:lstStyle/>
          <a:p>
            <a:pPr marL="0" lvl="1" indent="0">
              <a:buNone/>
            </a:pPr>
            <a:endParaRPr lang="en-US" sz="2400" dirty="0" smtClean="0"/>
          </a:p>
          <a:p>
            <a:pPr marL="342900" lvl="1" indent="-3429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55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94195"/>
              </p:ext>
            </p:extLst>
          </p:nvPr>
        </p:nvGraphicFramePr>
        <p:xfrm>
          <a:off x="744955" y="1164992"/>
          <a:ext cx="6155026" cy="375097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64608"/>
                <a:gridCol w="34904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Hard Dates:</a:t>
                      </a:r>
                      <a:endParaRPr lang="en-US" b="1" u="sng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20 May 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Research Statement Draft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418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01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Committee</a:t>
                      </a:r>
                      <a:r>
                        <a:rPr lang="en-US" baseline="0" dirty="0" smtClean="0"/>
                        <a:t> Request Letters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12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Coursework completed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23-?</a:t>
                      </a:r>
                      <a:r>
                        <a:rPr lang="en-US" baseline="0" dirty="0" smtClean="0"/>
                        <a:t> June 2014: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Qualifying Exam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 smtClean="0"/>
                        <a:t>31 July 2014</a:t>
                      </a:r>
                      <a:r>
                        <a:rPr lang="en-US" baseline="0" dirty="0" smtClean="0"/>
                        <a:t>: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</a:t>
                      </a:r>
                      <a:r>
                        <a:rPr lang="en-US" baseline="0" dirty="0" smtClean="0"/>
                        <a:t> Research Statement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Proposed</a:t>
                      </a:r>
                      <a:r>
                        <a:rPr lang="en-US" b="1" u="sng" baseline="0" dirty="0" smtClean="0"/>
                        <a:t> Dates:</a:t>
                      </a:r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US" b="1" u="sng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23679"/>
              </p:ext>
            </p:extLst>
          </p:nvPr>
        </p:nvGraphicFramePr>
        <p:xfrm>
          <a:off x="7339619" y="420121"/>
          <a:ext cx="1697517" cy="55661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97517"/>
              </a:tblGrid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MAY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JUNE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JULY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AUGUST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5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/>
                        <a:t>SEPTEMBER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Optical state </a:t>
            </a:r>
            <a:r>
              <a:rPr lang="en-US" dirty="0"/>
              <a:t>e</a:t>
            </a:r>
            <a:r>
              <a:rPr lang="en-US" dirty="0" smtClean="0"/>
              <a:t>stimation of prism </a:t>
            </a:r>
            <a:r>
              <a:rPr lang="en-US" dirty="0" err="1" smtClean="0"/>
              <a:t>assy</a:t>
            </a:r>
            <a:endParaRPr lang="en-US" dirty="0" smtClean="0"/>
          </a:p>
          <a:p>
            <a:pPr marL="857250" lvl="1" indent="-457200"/>
            <a:r>
              <a:rPr lang="en-US" dirty="0" smtClean="0"/>
              <a:t>Simulation</a:t>
            </a:r>
          </a:p>
          <a:p>
            <a:pPr marL="857250" lvl="1" indent="-457200"/>
            <a:r>
              <a:rPr lang="en-US" dirty="0" smtClean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Linear and nonlinear model of </a:t>
            </a:r>
            <a:r>
              <a:rPr lang="en-US" dirty="0" err="1" smtClean="0"/>
              <a:t>CTEx</a:t>
            </a:r>
            <a:r>
              <a:rPr lang="en-US" dirty="0" smtClean="0"/>
              <a:t> telescope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</a:t>
            </a:r>
            <a:r>
              <a:rPr lang="en-US" dirty="0" err="1" smtClean="0"/>
              <a:t>CTEx</a:t>
            </a:r>
            <a:r>
              <a:rPr lang="en-US" dirty="0" smtClean="0"/>
              <a:t> telescope model by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AO for </a:t>
            </a:r>
            <a:r>
              <a:rPr lang="en-US" dirty="0" err="1" smtClean="0"/>
              <a:t>CTEx</a:t>
            </a:r>
            <a:r>
              <a:rPr lang="en-US" dirty="0" smtClean="0"/>
              <a:t>? If chromatic aberration from lens is causing problems, then what about atmospheric aberrations in terrestrial testing?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slewing and jitter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Optimize hardware for higher-order 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Task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Status update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000" dirty="0" smtClean="0"/>
              <a:t>Upcoming Conferences/Papers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Research Review Status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Calendar Review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Open Topics</a:t>
            </a:r>
          </a:p>
          <a:p>
            <a:pPr>
              <a:buFontTx/>
              <a:buChar char="-"/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From Last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Verified </a:t>
            </a:r>
            <a:r>
              <a:rPr lang="en-US" dirty="0" err="1" smtClean="0"/>
              <a:t>Walli’s</a:t>
            </a:r>
            <a:r>
              <a:rPr lang="en-US" dirty="0" smtClean="0"/>
              <a:t> email with Ayers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New Administrative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Committee Search: </a:t>
            </a:r>
            <a:endParaRPr lang="en-US" dirty="0" smtClean="0"/>
          </a:p>
          <a:p>
            <a:pPr algn="just"/>
            <a:r>
              <a:rPr lang="en-US" dirty="0" smtClean="0"/>
              <a:t>Math Man</a:t>
            </a:r>
          </a:p>
          <a:p>
            <a:pPr lvl="1" algn="just"/>
            <a:r>
              <a:rPr lang="en-US" dirty="0" smtClean="0"/>
              <a:t>Dr. </a:t>
            </a:r>
            <a:r>
              <a:rPr lang="en-US" dirty="0" smtClean="0"/>
              <a:t>Baker</a:t>
            </a:r>
          </a:p>
          <a:p>
            <a:pPr algn="just"/>
            <a:r>
              <a:rPr lang="en-US" dirty="0" smtClean="0"/>
              <a:t>Optics</a:t>
            </a:r>
          </a:p>
          <a:p>
            <a:pPr lvl="1" algn="just"/>
            <a:r>
              <a:rPr lang="en-US" dirty="0" smtClean="0"/>
              <a:t>ENG</a:t>
            </a:r>
          </a:p>
          <a:p>
            <a:pPr lvl="2" algn="just"/>
            <a:r>
              <a:rPr lang="en-US" sz="2000" dirty="0" smtClean="0"/>
              <a:t>Dr. Cain</a:t>
            </a:r>
            <a:endParaRPr lang="en-US" sz="2000" dirty="0" smtClean="0"/>
          </a:p>
          <a:p>
            <a:pPr lvl="1" algn="just"/>
            <a:r>
              <a:rPr lang="en-US" dirty="0" smtClean="0"/>
              <a:t>ENP</a:t>
            </a:r>
          </a:p>
          <a:p>
            <a:pPr lvl="2" algn="just"/>
            <a:r>
              <a:rPr lang="en-US" dirty="0" smtClean="0"/>
              <a:t>Dr. </a:t>
            </a:r>
            <a:r>
              <a:rPr lang="en-US" sz="2000" dirty="0" err="1" smtClean="0"/>
              <a:t>Kuczmano</a:t>
            </a:r>
            <a:endParaRPr lang="en-US" dirty="0" smtClean="0"/>
          </a:p>
          <a:p>
            <a:pPr lvl="2" algn="just"/>
            <a:endParaRPr lang="en-US" dirty="0"/>
          </a:p>
          <a:p>
            <a:pPr algn="just"/>
            <a:r>
              <a:rPr lang="en-US" dirty="0" smtClean="0"/>
              <a:t>Committee considerations for NPS &amp; SMT</a:t>
            </a:r>
          </a:p>
          <a:p>
            <a:pPr lvl="1" algn="just"/>
            <a:r>
              <a:rPr lang="en-US" dirty="0" err="1" smtClean="0"/>
              <a:t>Agrawal</a:t>
            </a:r>
            <a:endParaRPr lang="en-US" dirty="0" smtClean="0"/>
          </a:p>
          <a:p>
            <a:pPr lvl="1" algn="just"/>
            <a:r>
              <a:rPr lang="en-US" dirty="0"/>
              <a:t>?</a:t>
            </a:r>
            <a:endParaRPr lang="en-US" dirty="0" smtClean="0"/>
          </a:p>
          <a:p>
            <a:pPr lvl="2"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Tasks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(1</a:t>
            </a:r>
            <a:r>
              <a:rPr lang="en-US" dirty="0" smtClean="0">
                <a:latin typeface="Arial" charset="0"/>
              </a:rPr>
              <a:t>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1:  </a:t>
            </a:r>
            <a:r>
              <a:rPr lang="en-US" sz="2000" b="1" dirty="0" smtClean="0"/>
              <a:t>Literature Review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800" dirty="0" smtClean="0"/>
              <a:t>Breckenridge &amp; Redding</a:t>
            </a:r>
          </a:p>
          <a:p>
            <a:pPr lvl="2"/>
            <a:r>
              <a:rPr lang="en-US" dirty="0" smtClean="0"/>
              <a:t>Improve optical state estimation methods</a:t>
            </a:r>
          </a:p>
          <a:p>
            <a:pPr lvl="1"/>
            <a:r>
              <a:rPr lang="en-US" sz="1800" dirty="0" err="1" smtClean="0"/>
              <a:t>Yingling</a:t>
            </a:r>
            <a:endParaRPr lang="en-US" sz="1600" dirty="0" smtClean="0"/>
          </a:p>
          <a:p>
            <a:pPr lvl="2"/>
            <a:r>
              <a:rPr lang="en-US" dirty="0" smtClean="0"/>
              <a:t>Analyze state estimation methods and nonlinear effects on the controller</a:t>
            </a:r>
          </a:p>
          <a:p>
            <a:pPr lvl="1"/>
            <a:r>
              <a:rPr lang="en-US" sz="1800" dirty="0" err="1" smtClean="0"/>
              <a:t>Zingarelli</a:t>
            </a:r>
            <a:endParaRPr lang="en-US" sz="1800" dirty="0" smtClean="0"/>
          </a:p>
          <a:p>
            <a:pPr lvl="2"/>
            <a:r>
              <a:rPr lang="en-US" dirty="0" smtClean="0"/>
              <a:t>SST, stochastic modeling and image processing</a:t>
            </a:r>
          </a:p>
          <a:p>
            <a:pPr lvl="1"/>
            <a:r>
              <a:rPr lang="en-US" dirty="0" smtClean="0"/>
              <a:t>Survey of current space-based remote sensing missions</a:t>
            </a:r>
            <a:endParaRPr lang="en-US" dirty="0" smtClean="0"/>
          </a:p>
          <a:p>
            <a:pPr lvl="2"/>
            <a:endParaRPr lang="en-US" dirty="0" smtClean="0"/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(2</a:t>
            </a:r>
            <a:r>
              <a:rPr lang="en-US" dirty="0" smtClean="0">
                <a:latin typeface="Arial" charset="0"/>
              </a:rPr>
              <a:t>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2:  Spring Quarter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/>
              <a:t>OENG 644 Fourier </a:t>
            </a:r>
            <a:r>
              <a:rPr lang="en-US" sz="1600" dirty="0" smtClean="0"/>
              <a:t>Optics</a:t>
            </a:r>
          </a:p>
          <a:p>
            <a:pPr lvl="1"/>
            <a:r>
              <a:rPr lang="en-US" sz="1600" dirty="0" smtClean="0"/>
              <a:t>MATH </a:t>
            </a:r>
            <a:r>
              <a:rPr lang="en-US" sz="1600" dirty="0"/>
              <a:t>605 Nonlinear Differential </a:t>
            </a:r>
            <a:r>
              <a:rPr lang="en-US" sz="1600" dirty="0" smtClean="0"/>
              <a:t>Equations</a:t>
            </a:r>
          </a:p>
          <a:p>
            <a:pPr lvl="1"/>
            <a:r>
              <a:rPr lang="en-US" sz="1600" dirty="0" smtClean="0"/>
              <a:t>MECH </a:t>
            </a:r>
            <a:r>
              <a:rPr lang="en-US" sz="1600" dirty="0"/>
              <a:t>622 Functional Optimization (Formally enroll</a:t>
            </a:r>
            <a:r>
              <a:rPr lang="en-US" sz="1600" dirty="0" smtClean="0"/>
              <a:t>)</a:t>
            </a:r>
            <a:endParaRPr lang="en-US" sz="1200" dirty="0"/>
          </a:p>
          <a:p>
            <a:pPr lvl="1"/>
            <a:r>
              <a:rPr lang="en-US" sz="1600" dirty="0"/>
              <a:t>ASYS 765 Robust Control (Informal Audit</a:t>
            </a:r>
            <a:r>
              <a:rPr lang="en-US" sz="1600" dirty="0" smtClean="0"/>
              <a:t>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Summer Quarter (audit courses)</a:t>
            </a:r>
          </a:p>
          <a:p>
            <a:pPr lvl="2"/>
            <a:r>
              <a:rPr lang="en-US" dirty="0" smtClean="0"/>
              <a:t>AERO 899 PS Methods</a:t>
            </a:r>
          </a:p>
          <a:p>
            <a:pPr lvl="2"/>
            <a:r>
              <a:rPr lang="en-US" dirty="0" smtClean="0"/>
              <a:t>ASYS 625 Nonlinear Optimization</a:t>
            </a:r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(3</a:t>
            </a:r>
            <a:r>
              <a:rPr lang="en-US" dirty="0" smtClean="0">
                <a:latin typeface="Arial" charset="0"/>
              </a:rPr>
              <a:t>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738298"/>
          </a:xfrm>
        </p:spPr>
        <p:txBody>
          <a:bodyPr/>
          <a:lstStyle/>
          <a:p>
            <a:r>
              <a:rPr lang="en-US" sz="2000" b="1" dirty="0"/>
              <a:t>Task 3</a:t>
            </a:r>
            <a:r>
              <a:rPr lang="en-US" sz="2000" b="1" dirty="0" smtClean="0"/>
              <a:t>:  Topic Search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Contact list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Walli</a:t>
            </a:r>
            <a:r>
              <a:rPr lang="en-US" dirty="0" smtClean="0"/>
              <a:t> (check email: </a:t>
            </a:r>
            <a:r>
              <a:rPr lang="en-US" dirty="0" err="1" smtClean="0">
                <a:hlinkClick r:id="rId2"/>
              </a:rPr>
              <a:t>wallikar@nro.mil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Former </a:t>
            </a:r>
            <a:r>
              <a:rPr lang="en-US" dirty="0"/>
              <a:t>Orbital VP </a:t>
            </a:r>
            <a:r>
              <a:rPr lang="en-US" dirty="0" err="1"/>
              <a:t>Stategic</a:t>
            </a:r>
            <a:r>
              <a:rPr lang="en-US" dirty="0"/>
              <a:t> Development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GOrndorff@sgt-</a:t>
            </a:r>
            <a:r>
              <a:rPr lang="en-US" dirty="0" smtClean="0">
                <a:hlinkClick r:id="rId3"/>
              </a:rPr>
              <a:t>inc.com</a:t>
            </a:r>
            <a:endParaRPr lang="en-US" dirty="0" smtClean="0"/>
          </a:p>
          <a:p>
            <a:pPr lvl="2"/>
            <a:r>
              <a:rPr lang="en-US" dirty="0" smtClean="0"/>
              <a:t>Carlos </a:t>
            </a:r>
            <a:r>
              <a:rPr lang="en-US" dirty="0" err="1" smtClean="0"/>
              <a:t>Niederstrasser</a:t>
            </a:r>
            <a:r>
              <a:rPr lang="en-US" dirty="0" smtClean="0"/>
              <a:t>, Orbital (</a:t>
            </a:r>
            <a:r>
              <a:rPr lang="en-US" dirty="0" smtClean="0">
                <a:hlinkClick r:id="rId4"/>
              </a:rPr>
              <a:t>Niederstrasser.Carlos@orbital.com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John </a:t>
            </a:r>
            <a:r>
              <a:rPr lang="en-US" dirty="0" err="1" smtClean="0"/>
              <a:t>McNichols</a:t>
            </a:r>
            <a:r>
              <a:rPr lang="en-US" dirty="0" smtClean="0"/>
              <a:t>, AFRL</a:t>
            </a:r>
          </a:p>
          <a:p>
            <a:pPr lvl="3"/>
            <a:r>
              <a:rPr lang="en-US" dirty="0" smtClean="0"/>
              <a:t>Phased mirror array for AO</a:t>
            </a:r>
          </a:p>
          <a:p>
            <a:pPr lvl="2"/>
            <a:r>
              <a:rPr lang="en-US" dirty="0" err="1" smtClean="0"/>
              <a:t>Brij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r>
              <a:rPr lang="en-US" dirty="0" smtClean="0"/>
              <a:t>, NPS</a:t>
            </a:r>
          </a:p>
          <a:p>
            <a:pPr lvl="3"/>
            <a:r>
              <a:rPr lang="en-US" dirty="0" smtClean="0"/>
              <a:t>Controller design for SMT</a:t>
            </a:r>
          </a:p>
          <a:p>
            <a:pPr lvl="3"/>
            <a:r>
              <a:rPr lang="en-US" dirty="0" smtClean="0"/>
              <a:t>Nonlinear analysis to validate </a:t>
            </a:r>
            <a:r>
              <a:rPr lang="en-US" dirty="0" err="1" smtClean="0"/>
              <a:t>Yingling</a:t>
            </a:r>
            <a:r>
              <a:rPr lang="en-US" dirty="0" smtClean="0"/>
              <a:t> controller</a:t>
            </a:r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>
              <a:buFontTx/>
              <a:buChar char="-"/>
            </a:pPr>
            <a:endParaRPr lang="en-US" sz="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9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(4</a:t>
            </a:r>
            <a:r>
              <a:rPr lang="en-US" dirty="0" smtClean="0">
                <a:latin typeface="Arial" charset="0"/>
              </a:rPr>
              <a:t>/7)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159612"/>
            <a:ext cx="7772400" cy="5080205"/>
          </a:xfrm>
        </p:spPr>
        <p:txBody>
          <a:bodyPr/>
          <a:lstStyle/>
          <a:p>
            <a:r>
              <a:rPr lang="en-US" sz="2000" b="1" dirty="0"/>
              <a:t>Task </a:t>
            </a:r>
            <a:r>
              <a:rPr lang="en-US" sz="2000" b="1" dirty="0" smtClean="0"/>
              <a:t>4:  </a:t>
            </a:r>
            <a:r>
              <a:rPr lang="en-US" sz="2000" b="1" dirty="0" smtClean="0"/>
              <a:t>Prism System ID</a:t>
            </a:r>
            <a:endParaRPr lang="en-US" sz="2000" dirty="0" smtClean="0"/>
          </a:p>
          <a:p>
            <a:pPr marL="857250" lvl="1" indent="-457200"/>
            <a:r>
              <a:rPr lang="en-US" dirty="0"/>
              <a:t>Because the system is not observable, I am unable to use a state observer to even guess the states?</a:t>
            </a:r>
          </a:p>
          <a:p>
            <a:pPr marL="857250" lvl="1" indent="-457200"/>
            <a:r>
              <a:rPr lang="en-US" dirty="0"/>
              <a:t>Controllability is not necessary, but if I control more states I can extract better state estimation?</a:t>
            </a:r>
          </a:p>
        </p:txBody>
      </p:sp>
    </p:spTree>
    <p:extLst>
      <p:ext uri="{BB962C8B-B14F-4D97-AF65-F5344CB8AC3E}">
        <p14:creationId xmlns:p14="http://schemas.microsoft.com/office/powerpoint/2010/main" val="84207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54242</TotalTime>
  <Words>792</Words>
  <Application>Microsoft Macintosh PowerPoint</Application>
  <PresentationFormat>On-screen Show (4:3)</PresentationFormat>
  <Paragraphs>168</Paragraphs>
  <Slides>15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AERO 999</vt:lpstr>
      <vt:lpstr>Overview</vt:lpstr>
      <vt:lpstr>Follow Up From Last Meeting</vt:lpstr>
      <vt:lpstr>New Administrative Items</vt:lpstr>
      <vt:lpstr>New Tasks (1/1)</vt:lpstr>
      <vt:lpstr>Task Review (1/7)</vt:lpstr>
      <vt:lpstr>Task Review (2/7)</vt:lpstr>
      <vt:lpstr>Task Review (3/7)</vt:lpstr>
      <vt:lpstr>Task Review (4/7)</vt:lpstr>
      <vt:lpstr>Task Review (5/7)</vt:lpstr>
      <vt:lpstr>Task Review (6/7)</vt:lpstr>
      <vt:lpstr>Task Review (7/7)</vt:lpstr>
      <vt:lpstr>Research Question Review</vt:lpstr>
      <vt:lpstr>Calendar Review</vt:lpstr>
      <vt:lpstr>Desired Progression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936</cp:revision>
  <cp:lastPrinted>2013-05-29T14:10:12Z</cp:lastPrinted>
  <dcterms:created xsi:type="dcterms:W3CDTF">1999-06-04T19:07:31Z</dcterms:created>
  <dcterms:modified xsi:type="dcterms:W3CDTF">2014-05-09T20:24:03Z</dcterms:modified>
</cp:coreProperties>
</file>