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57" r:id="rId3"/>
    <p:sldId id="703" r:id="rId4"/>
    <p:sldId id="704" r:id="rId5"/>
    <p:sldId id="702" r:id="rId6"/>
    <p:sldId id="663" r:id="rId7"/>
    <p:sldId id="714" r:id="rId8"/>
    <p:sldId id="706" r:id="rId9"/>
    <p:sldId id="715" r:id="rId10"/>
    <p:sldId id="713" r:id="rId11"/>
    <p:sldId id="708" r:id="rId12"/>
    <p:sldId id="710" r:id="rId13"/>
    <p:sldId id="711" r:id="rId14"/>
    <p:sldId id="661" r:id="rId15"/>
    <p:sldId id="709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EEFF"/>
    <a:srgbClr val="E1F0FF"/>
    <a:srgbClr val="3366FF"/>
    <a:srgbClr val="6699FF"/>
    <a:srgbClr val="00CC00"/>
    <a:srgbClr val="0080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4" autoAdjust="0"/>
    <p:restoredTop sz="88378" autoAdjust="0"/>
  </p:normalViewPr>
  <p:slideViewPr>
    <p:cSldViewPr snapToGrid="0">
      <p:cViewPr varScale="1">
        <p:scale>
          <a:sx n="101" d="100"/>
          <a:sy n="101" d="100"/>
        </p:scale>
        <p:origin x="-1960" y="-120"/>
      </p:cViewPr>
      <p:guideLst>
        <p:guide orient="horz" pos="1578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8" y="17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Grp="1" noChangeArrowheads="1"/>
          </p:cNvSpPr>
          <p:nvPr>
            <p:ph type="sldNum" sz="quarter" idx="3"/>
          </p:nvPr>
        </p:nvSpPr>
        <p:spPr bwMode="auto">
          <a:xfrm>
            <a:off x="3912338" y="8683539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13321"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42242-0569-4650-B22D-6C5CB09C06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SENG 565: Air Force Institute of Technology</a:t>
            </a:r>
          </a:p>
          <a:p>
            <a:pPr>
              <a:defRPr/>
            </a:pPr>
            <a:r>
              <a:rPr lang="en-US"/>
              <a:t>Dr Rich Cobb,  e-mail:Richard.Cobb@afit.edu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66412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CC060BD-9434-4873-89C4-2B1046CC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16637-25A3-4EF5-B42F-477DF7B6E1A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(3/28/14 10:31) -----</a:t>
            </a:r>
          </a:p>
          <a:p>
            <a:r>
              <a:rPr lang="en-US"/>
              <a:t>1-2 646-116 ASYS 765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(3/28/14 10:31) -----</a:t>
            </a:r>
          </a:p>
          <a:p>
            <a:r>
              <a:rPr lang="en-US"/>
              <a:t>1-2 646-116 ASYS 765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Linear/Nonlinear OAM model</a:t>
            </a:r>
          </a:p>
          <a:p>
            <a:pPr lvl="2"/>
            <a:r>
              <a:rPr lang="en-US" dirty="0" smtClean="0"/>
              <a:t>Validate model by experiment</a:t>
            </a:r>
          </a:p>
          <a:p>
            <a:pPr lvl="2"/>
            <a:r>
              <a:rPr lang="en-US" dirty="0" smtClean="0"/>
              <a:t>Explore system ID methods</a:t>
            </a:r>
          </a:p>
          <a:p>
            <a:pPr lvl="1"/>
            <a:r>
              <a:rPr lang="en-US" dirty="0" smtClean="0"/>
              <a:t>Slewing and disturbance rejection using SSM and FSM</a:t>
            </a:r>
          </a:p>
          <a:p>
            <a:pPr lvl="2"/>
            <a:r>
              <a:rPr lang="en-US" dirty="0" smtClean="0"/>
              <a:t>Simulation and experiment</a:t>
            </a:r>
          </a:p>
          <a:p>
            <a:pPr lvl="2"/>
            <a:r>
              <a:rPr lang="en-US" dirty="0" smtClean="0"/>
              <a:t>Explore system ID/performance/computation time</a:t>
            </a:r>
          </a:p>
          <a:p>
            <a:pPr lvl="1"/>
            <a:r>
              <a:rPr lang="en-US" dirty="0" smtClean="0"/>
              <a:t>Explore hardware optimization and control optimization methods using stochastic inputs and Monte Carlo analysis</a:t>
            </a:r>
          </a:p>
          <a:p>
            <a:pPr lvl="1"/>
            <a:r>
              <a:rPr lang="en-US" dirty="0" smtClean="0"/>
              <a:t>Compare static hardware design and dynamic hardware design</a:t>
            </a:r>
          </a:p>
          <a:p>
            <a:pPr lvl="1"/>
            <a:r>
              <a:rPr lang="en-US" dirty="0" smtClean="0"/>
              <a:t>PS methods for optimal solution, validate with calculus of variations, and compare with real-time controller (LQR?) performance</a:t>
            </a:r>
          </a:p>
          <a:p>
            <a:pPr lvl="2"/>
            <a:r>
              <a:rPr lang="en-US" dirty="0" smtClean="0"/>
              <a:t>This could probably be a topic on its 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together</a:t>
            </a:r>
            <a:r>
              <a:rPr lang="en-US" baseline="0" dirty="0" smtClean="0"/>
              <a:t> meeting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Specify </a:t>
            </a:r>
            <a:r>
              <a:rPr lang="en-US" baseline="0" smtClean="0"/>
              <a:t>clear objectives</a:t>
            </a:r>
          </a:p>
          <a:p>
            <a:r>
              <a:rPr lang="en-US" baseline="0" smtClean="0"/>
              <a:t>----- Meeting Notes (5/9/14 15:17) -----</a:t>
            </a:r>
          </a:p>
          <a:p>
            <a:r>
              <a:rPr lang="en-US" baseline="0" smtClean="0"/>
              <a:t>Reasonable research statement by qualifying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4863" y="4076700"/>
            <a:ext cx="40544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BD02-8113-4425-9CDC-7C7BCB5C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D11C-A350-4C7E-A472-FC54FA700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1DC1-5BF7-4236-A048-8D13E1952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887D-8885-4116-9079-D37513C0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E149-B611-404C-A95F-4A52AA49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644C-21B1-4429-9EAD-D39ADA3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6A5-4C65-4BD1-B652-FBBF90C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D4627-C1FF-4F3E-9D8D-7010E53A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2F0-AE36-4118-9329-B35F6369C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0901-F8F6-43B9-B957-183ABC5C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C180-6A7D-4111-8A4D-4A04F9C5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9ED7-8E6D-491D-9FE1-97134A34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209-A781-4BAC-964F-7D95B3BD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9C02-CBC5-406C-9AF4-F633C141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Freeform 9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 999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381375"/>
            <a:ext cx="6400800" cy="1752600"/>
          </a:xfrm>
        </p:spPr>
        <p:txBody>
          <a:bodyPr/>
          <a:lstStyle/>
          <a:p>
            <a:r>
              <a:rPr lang="en-US" b="1" dirty="0" smtClean="0"/>
              <a:t>Independent Research</a:t>
            </a:r>
          </a:p>
          <a:p>
            <a:r>
              <a:rPr lang="en-US" dirty="0" smtClean="0"/>
              <a:t>Weekly Status Update</a:t>
            </a:r>
          </a:p>
          <a:p>
            <a:endParaRPr lang="en-US" dirty="0" smtClean="0"/>
          </a:p>
          <a:p>
            <a:endParaRPr lang="en-US" sz="1800" dirty="0" smtClean="0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255713" y="1855788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68413" y="1843088"/>
            <a:ext cx="0" cy="941387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65325" y="5422900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452565" y="5591175"/>
            <a:ext cx="1739155" cy="707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pPr eaLnBrk="0" hangingPunct="0"/>
            <a:r>
              <a:rPr lang="en-US" dirty="0" smtClean="0"/>
              <a:t>Tim Coon</a:t>
            </a:r>
          </a:p>
          <a:p>
            <a:pPr eaLnBrk="0" hangingPunct="0"/>
            <a:r>
              <a:rPr lang="en-US" dirty="0" smtClean="0"/>
              <a:t>14</a:t>
            </a:r>
            <a:r>
              <a:rPr lang="en-US" dirty="0" smtClean="0"/>
              <a:t> June 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(4/7)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4:  Prism System ID</a:t>
            </a:r>
            <a:endParaRPr lang="en-US" sz="2000" dirty="0" smtClean="0"/>
          </a:p>
          <a:p>
            <a:pPr marL="857250" lvl="1" indent="-457200"/>
            <a:r>
              <a:rPr lang="en-US" dirty="0" smtClean="0"/>
              <a:t>No new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(5/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5</a:t>
            </a:r>
            <a:r>
              <a:rPr lang="en-US" sz="2000" b="1" dirty="0" smtClean="0"/>
              <a:t>:  OAM Model</a:t>
            </a:r>
          </a:p>
          <a:p>
            <a:pPr lvl="1"/>
            <a:r>
              <a:rPr lang="en-US" dirty="0" smtClean="0"/>
              <a:t>PROGRESS</a:t>
            </a:r>
            <a:r>
              <a:rPr lang="en-US" sz="1600" dirty="0" smtClean="0"/>
              <a:t>:</a:t>
            </a:r>
          </a:p>
          <a:p>
            <a:pPr lvl="2"/>
            <a:r>
              <a:rPr lang="en-US" dirty="0" smtClean="0"/>
              <a:t>Completed forward </a:t>
            </a:r>
            <a:r>
              <a:rPr lang="en-US" dirty="0" err="1" smtClean="0"/>
              <a:t>raytrace</a:t>
            </a:r>
            <a:r>
              <a:rPr lang="en-US" dirty="0" smtClean="0"/>
              <a:t> model in MATLAB following Breckenridge/Redding method</a:t>
            </a:r>
          </a:p>
          <a:p>
            <a:pPr lvl="2"/>
            <a:r>
              <a:rPr lang="en-US" dirty="0" smtClean="0"/>
              <a:t>Calculated sensitivities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NEXT:</a:t>
            </a:r>
          </a:p>
          <a:p>
            <a:pPr lvl="2"/>
            <a:r>
              <a:rPr lang="en-US" dirty="0" smtClean="0"/>
              <a:t>Integrate sensitivity calculations into </a:t>
            </a:r>
            <a:r>
              <a:rPr lang="en-US" dirty="0" err="1" smtClean="0"/>
              <a:t>raytrace</a:t>
            </a:r>
            <a:r>
              <a:rPr lang="en-US" dirty="0" smtClean="0"/>
              <a:t> code</a:t>
            </a:r>
          </a:p>
          <a:p>
            <a:pPr lvl="2"/>
            <a:r>
              <a:rPr lang="en-US" dirty="0" smtClean="0"/>
              <a:t>Apply </a:t>
            </a:r>
            <a:r>
              <a:rPr lang="en-US" dirty="0" err="1" smtClean="0"/>
              <a:t>Yingling’s</a:t>
            </a:r>
            <a:r>
              <a:rPr lang="en-US" dirty="0" smtClean="0"/>
              <a:t> method to flush out state-space model</a:t>
            </a:r>
          </a:p>
        </p:txBody>
      </p:sp>
    </p:spTree>
    <p:extLst>
      <p:ext uri="{BB962C8B-B14F-4D97-AF65-F5344CB8AC3E}">
        <p14:creationId xmlns:p14="http://schemas.microsoft.com/office/powerpoint/2010/main" val="403719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(6/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6:  </a:t>
            </a:r>
            <a:r>
              <a:rPr lang="en-US" sz="2000" b="1" dirty="0" err="1" smtClean="0"/>
              <a:t>Zemax</a:t>
            </a:r>
            <a:r>
              <a:rPr lang="en-US" sz="2000" b="1" dirty="0" smtClean="0"/>
              <a:t> Model</a:t>
            </a:r>
            <a:endParaRPr lang="en-US" sz="2000" dirty="0" smtClean="0"/>
          </a:p>
          <a:p>
            <a:pPr lvl="1"/>
            <a:r>
              <a:rPr lang="en-US" dirty="0" smtClean="0"/>
              <a:t>PROGRESS:</a:t>
            </a:r>
          </a:p>
          <a:p>
            <a:pPr lvl="2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NEXT:</a:t>
            </a:r>
          </a:p>
          <a:p>
            <a:pPr lvl="2" algn="just"/>
            <a:r>
              <a:rPr lang="en-US" dirty="0"/>
              <a:t>Simulate a deformable mirror in </a:t>
            </a:r>
            <a:r>
              <a:rPr lang="en-US" dirty="0" err="1"/>
              <a:t>Zemax</a:t>
            </a:r>
            <a:r>
              <a:rPr lang="en-US" dirty="0"/>
              <a:t> OAM model</a:t>
            </a:r>
          </a:p>
          <a:p>
            <a:pPr lvl="2" algn="just"/>
            <a:r>
              <a:rPr lang="en-US" dirty="0"/>
              <a:t>Assess any performance gains changing curvature and, therefore, focal length using deformable mirror for a </a:t>
            </a:r>
            <a:r>
              <a:rPr lang="en-US" dirty="0" smtClean="0"/>
              <a:t>dynamic-range space-based observer</a:t>
            </a:r>
          </a:p>
          <a:p>
            <a:pPr lvl="3" algn="just"/>
            <a:r>
              <a:rPr lang="en-US" dirty="0" smtClean="0"/>
              <a:t>Especially in an OAM, significant change in focal length via a translation stage causes more risk than a DM</a:t>
            </a:r>
            <a:endParaRPr lang="en-US" sz="1400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(7/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7</a:t>
            </a:r>
            <a:r>
              <a:rPr lang="en-US" sz="2000" b="1" dirty="0" smtClean="0"/>
              <a:t>:  DM AO</a:t>
            </a:r>
            <a:endParaRPr lang="en-US" sz="2000" dirty="0" smtClean="0"/>
          </a:p>
          <a:p>
            <a:pPr lvl="1"/>
            <a:r>
              <a:rPr lang="en-US" dirty="0"/>
              <a:t>PROGRESS:</a:t>
            </a:r>
          </a:p>
          <a:p>
            <a:pPr lvl="2"/>
            <a:r>
              <a:rPr lang="en-US" dirty="0"/>
              <a:t>None</a:t>
            </a:r>
          </a:p>
          <a:p>
            <a:pPr lvl="1"/>
            <a:r>
              <a:rPr lang="en-US" dirty="0"/>
              <a:t>NEXT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smtClean="0"/>
              <a:t>Space-Based AO using deformable mirror</a:t>
            </a:r>
          </a:p>
          <a:p>
            <a:pPr lvl="3" algn="just"/>
            <a:r>
              <a:rPr lang="en-US" dirty="0" smtClean="0"/>
              <a:t>Misalignment in an OAM causes more than just tip/tilt error and will most likely require DM OA to control higher-order wavefront errors caused by slew flexing, vibrations, thermal deformations</a:t>
            </a:r>
          </a:p>
          <a:p>
            <a:pPr lvl="3" algn="just"/>
            <a:r>
              <a:rPr lang="en-US" dirty="0" smtClean="0"/>
              <a:t>e.g. when I put a slight pressure on the OAP, significant coma/defocus/astigmatism was observed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Calendar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72899"/>
              </p:ext>
            </p:extLst>
          </p:nvPr>
        </p:nvGraphicFramePr>
        <p:xfrm>
          <a:off x="744955" y="1164992"/>
          <a:ext cx="6155026" cy="33801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64608"/>
                <a:gridCol w="34904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Hard Dates:</a:t>
                      </a:r>
                      <a:endParaRPr lang="en-US" b="1" u="sng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20 May 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Research Statement Draft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418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01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Committee</a:t>
                      </a:r>
                      <a:r>
                        <a:rPr lang="en-US" baseline="0" dirty="0" smtClean="0"/>
                        <a:t> Request Letters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12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Coursework completed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31 July 2014</a:t>
                      </a:r>
                      <a:r>
                        <a:rPr lang="en-US" baseline="0" dirty="0" smtClean="0"/>
                        <a:t>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</a:t>
                      </a:r>
                      <a:r>
                        <a:rPr lang="en-US" baseline="0" dirty="0" smtClean="0"/>
                        <a:t> Research Statement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?</a:t>
                      </a:r>
                      <a:r>
                        <a:rPr lang="en-US" baseline="0" dirty="0" smtClean="0"/>
                        <a:t>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Qualifying Exam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Proposed</a:t>
                      </a:r>
                      <a:r>
                        <a:rPr lang="en-US" b="1" u="sng" baseline="0" dirty="0" smtClean="0"/>
                        <a:t> Dates: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b="0" u="none" dirty="0" smtClean="0"/>
                        <a:t>March</a:t>
                      </a:r>
                      <a:r>
                        <a:rPr lang="en-US" b="0" u="none" baseline="0" dirty="0" smtClean="0"/>
                        <a:t> 2015</a:t>
                      </a:r>
                      <a:endParaRPr lang="en-US" b="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Prospectus Defense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6939"/>
              </p:ext>
            </p:extLst>
          </p:nvPr>
        </p:nvGraphicFramePr>
        <p:xfrm>
          <a:off x="7339619" y="420121"/>
          <a:ext cx="1697517" cy="63613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97517"/>
              </a:tblGrid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SEPT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OCT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NOV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JAN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FEB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MARCH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Optical state </a:t>
            </a:r>
            <a:r>
              <a:rPr lang="en-US" dirty="0"/>
              <a:t>e</a:t>
            </a:r>
            <a:r>
              <a:rPr lang="en-US" dirty="0" smtClean="0"/>
              <a:t>stimation of prism </a:t>
            </a:r>
            <a:r>
              <a:rPr lang="en-US" dirty="0" err="1" smtClean="0"/>
              <a:t>assy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Simulation</a:t>
            </a:r>
          </a:p>
          <a:p>
            <a:pPr marL="857250" lvl="1" indent="-457200"/>
            <a:r>
              <a:rPr lang="en-US" dirty="0" smtClean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and nonlinear model of </a:t>
            </a:r>
            <a:r>
              <a:rPr lang="en-US" dirty="0" err="1" smtClean="0"/>
              <a:t>CTEx</a:t>
            </a:r>
            <a:r>
              <a:rPr lang="en-US" dirty="0" smtClean="0"/>
              <a:t> telescope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 err="1" smtClean="0"/>
              <a:t>CTEx</a:t>
            </a:r>
            <a:r>
              <a:rPr lang="en-US" dirty="0" smtClean="0"/>
              <a:t> telescope model by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AO for </a:t>
            </a:r>
            <a:r>
              <a:rPr lang="en-US" dirty="0" err="1" smtClean="0"/>
              <a:t>CTEx</a:t>
            </a:r>
            <a:r>
              <a:rPr lang="en-US" dirty="0" smtClean="0"/>
              <a:t>? If chromatic aberration from lens is causing problems, then what about atmospheric aberrations in terrestrial testing?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slewing and jitter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higher-order 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Review Task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Status update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000" dirty="0" smtClean="0"/>
              <a:t>Upcoming Conferences/Papers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Research Review Status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Calendar Review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Open Topics</a:t>
            </a:r>
          </a:p>
          <a:p>
            <a:pPr>
              <a:buFontTx/>
              <a:buChar char="-"/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From Committee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Dr. Black wants me to put him and Dr. Jennings on my committee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 three faculty committee members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New Administrative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Committee: </a:t>
            </a:r>
          </a:p>
          <a:p>
            <a:pPr lvl="1" algn="just"/>
            <a:r>
              <a:rPr lang="en-US" dirty="0" smtClean="0"/>
              <a:t>Cobb, Baker, Hawks, Black, Jennings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CTEx</a:t>
            </a:r>
            <a:r>
              <a:rPr lang="en-US" dirty="0" smtClean="0"/>
              <a:t> Sponsor Visit</a:t>
            </a:r>
          </a:p>
          <a:p>
            <a:pPr lvl="1" algn="just"/>
            <a:r>
              <a:rPr lang="en-US" dirty="0" smtClean="0"/>
              <a:t>Making visual aids and demonstrations with Hawks</a:t>
            </a:r>
          </a:p>
          <a:p>
            <a:pPr lvl="1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Upcoming events:</a:t>
            </a:r>
          </a:p>
          <a:p>
            <a:pPr lvl="1" algn="just"/>
            <a:r>
              <a:rPr lang="en-US" dirty="0" smtClean="0"/>
              <a:t>Tonsillectomy, Wednesday, 23 July</a:t>
            </a:r>
          </a:p>
          <a:p>
            <a:pPr lvl="1" algn="just"/>
            <a:r>
              <a:rPr lang="en-US" dirty="0" smtClean="0"/>
              <a:t>California trip, 12-19 August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Tasks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(1/7)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1:  </a:t>
            </a:r>
            <a:r>
              <a:rPr lang="en-US" sz="2000" b="1" dirty="0" smtClean="0"/>
              <a:t>Literature Review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800" dirty="0" smtClean="0"/>
              <a:t>Breckenridge &amp; Redding</a:t>
            </a:r>
          </a:p>
          <a:p>
            <a:pPr lvl="2"/>
            <a:r>
              <a:rPr lang="en-US" dirty="0" smtClean="0"/>
              <a:t>Analysis and Control of Optical Systems</a:t>
            </a:r>
          </a:p>
          <a:p>
            <a:pPr lvl="1"/>
            <a:r>
              <a:rPr lang="en-US" sz="1800" dirty="0" err="1" smtClean="0"/>
              <a:t>Yingling</a:t>
            </a:r>
            <a:endParaRPr lang="en-US" sz="1600" dirty="0" smtClean="0"/>
          </a:p>
          <a:p>
            <a:pPr lvl="2"/>
            <a:r>
              <a:rPr lang="en-US" dirty="0" smtClean="0"/>
              <a:t>SMT </a:t>
            </a:r>
            <a:r>
              <a:rPr lang="en-US" dirty="0" err="1" smtClean="0"/>
              <a:t>quai</a:t>
            </a:r>
            <a:r>
              <a:rPr lang="en-US" dirty="0" smtClean="0"/>
              <a:t>-static wavefront sensing and control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Yingling’s</a:t>
            </a:r>
            <a:r>
              <a:rPr lang="en-US" dirty="0" smtClean="0"/>
              <a:t> outlines and techniques as the basis for closing the loop on the dynamic controller</a:t>
            </a:r>
          </a:p>
          <a:p>
            <a:pPr lvl="2"/>
            <a:r>
              <a:rPr lang="en-US" dirty="0" smtClean="0"/>
              <a:t>He uses a lot of software with pre-</a:t>
            </a:r>
            <a:r>
              <a:rPr lang="en-US" smtClean="0"/>
              <a:t>made models</a:t>
            </a:r>
            <a:endParaRPr lang="en-US" dirty="0" smtClean="0"/>
          </a:p>
          <a:p>
            <a:pPr lvl="1"/>
            <a:r>
              <a:rPr lang="en-US" dirty="0" err="1" smtClean="0"/>
              <a:t>Burtz</a:t>
            </a:r>
            <a:endParaRPr lang="en-US" dirty="0" smtClean="0"/>
          </a:p>
          <a:p>
            <a:pPr lvl="2"/>
            <a:r>
              <a:rPr lang="en-US" dirty="0" smtClean="0"/>
              <a:t>SMT </a:t>
            </a:r>
            <a:r>
              <a:rPr lang="en-US" dirty="0"/>
              <a:t>f</a:t>
            </a:r>
            <a:r>
              <a:rPr lang="en-US" dirty="0" smtClean="0"/>
              <a:t>ine surface robust control using adaptive optics</a:t>
            </a:r>
          </a:p>
          <a:p>
            <a:pPr lvl="2"/>
            <a:endParaRPr lang="en-US" dirty="0" smtClean="0"/>
          </a:p>
          <a:p>
            <a:pPr>
              <a:buFontTx/>
              <a:buChar char="-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Yingling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0" r="-273"/>
          <a:stretch/>
        </p:blipFill>
        <p:spPr>
          <a:xfrm>
            <a:off x="454295" y="1319244"/>
            <a:ext cx="8249605" cy="5143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20" name="Elbow Connector 19"/>
          <p:cNvCxnSpPr/>
          <p:nvPr/>
        </p:nvCxnSpPr>
        <p:spPr bwMode="auto">
          <a:xfrm rot="10800000">
            <a:off x="5317333" y="2477865"/>
            <a:ext cx="2983897" cy="1920341"/>
          </a:xfrm>
          <a:prstGeom prst="bentConnector3">
            <a:avLst>
              <a:gd name="adj1" fmla="val -20588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Frame 27"/>
          <p:cNvSpPr/>
          <p:nvPr/>
        </p:nvSpPr>
        <p:spPr bwMode="auto">
          <a:xfrm>
            <a:off x="4264190" y="3530954"/>
            <a:ext cx="1414512" cy="1569312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6064" y="3200574"/>
            <a:ext cx="21730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Yingling</a:t>
            </a:r>
            <a:r>
              <a:rPr lang="en-US" sz="1600" dirty="0" smtClean="0">
                <a:solidFill>
                  <a:srgbClr val="FF0000"/>
                </a:solidFill>
              </a:rPr>
              <a:t> Contributions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53094" y="2031448"/>
            <a:ext cx="26595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My Proposed Contributions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(2/7)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2:  Summer Quarter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ASYS 625 Nonlinear Analysis and Control</a:t>
            </a:r>
          </a:p>
          <a:p>
            <a:pPr lvl="1"/>
            <a:r>
              <a:rPr lang="en-US" sz="1600" dirty="0" smtClean="0"/>
              <a:t>AERO 899 </a:t>
            </a:r>
            <a:r>
              <a:rPr lang="en-US" sz="1600" dirty="0" err="1" smtClean="0"/>
              <a:t>Pseudospectral</a:t>
            </a:r>
            <a:r>
              <a:rPr lang="en-US" sz="1600" dirty="0" smtClean="0"/>
              <a:t> Methods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253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(3/7)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3</a:t>
            </a:r>
            <a:r>
              <a:rPr lang="en-US" sz="2000" b="1" dirty="0" smtClean="0"/>
              <a:t>:  Topic Search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Close the loop on dynamic control and optical design and structural design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433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54493</TotalTime>
  <Words>741</Words>
  <Application>Microsoft Macintosh PowerPoint</Application>
  <PresentationFormat>On-screen Show (4:3)</PresentationFormat>
  <Paragraphs>160</Paragraphs>
  <Slides>15</Slides>
  <Notes>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AERO 999</vt:lpstr>
      <vt:lpstr>Overview</vt:lpstr>
      <vt:lpstr>Follow Up From Committee Meeting</vt:lpstr>
      <vt:lpstr>New Administrative Items</vt:lpstr>
      <vt:lpstr>New Tasks (1/1)</vt:lpstr>
      <vt:lpstr>Task Review (1/7)</vt:lpstr>
      <vt:lpstr>Yingling </vt:lpstr>
      <vt:lpstr>Task Review (2/7)</vt:lpstr>
      <vt:lpstr>Task Review (3/7)</vt:lpstr>
      <vt:lpstr>Task Review (4/7)</vt:lpstr>
      <vt:lpstr>Task Review (5/7)</vt:lpstr>
      <vt:lpstr>Task Review (6/7)</vt:lpstr>
      <vt:lpstr>Task Review (7/7)</vt:lpstr>
      <vt:lpstr>Calendar Review</vt:lpstr>
      <vt:lpstr>Desired Progression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 for 565</dc:title>
  <dc:creator>Rich Cobb</dc:creator>
  <cp:lastModifiedBy>timothy Coon</cp:lastModifiedBy>
  <cp:revision>950</cp:revision>
  <cp:lastPrinted>2013-05-29T14:10:12Z</cp:lastPrinted>
  <dcterms:created xsi:type="dcterms:W3CDTF">1999-06-04T19:07:31Z</dcterms:created>
  <dcterms:modified xsi:type="dcterms:W3CDTF">2014-07-31T13:54:56Z</dcterms:modified>
</cp:coreProperties>
</file>