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657" r:id="rId3"/>
    <p:sldId id="704" r:id="rId4"/>
    <p:sldId id="702" r:id="rId5"/>
    <p:sldId id="663" r:id="rId6"/>
    <p:sldId id="706" r:id="rId7"/>
    <p:sldId id="725" r:id="rId8"/>
    <p:sldId id="726" r:id="rId9"/>
    <p:sldId id="715" r:id="rId10"/>
    <p:sldId id="713" r:id="rId11"/>
    <p:sldId id="716" r:id="rId12"/>
    <p:sldId id="724" r:id="rId13"/>
    <p:sldId id="708" r:id="rId14"/>
    <p:sldId id="710" r:id="rId15"/>
    <p:sldId id="711" r:id="rId16"/>
    <p:sldId id="661" r:id="rId17"/>
    <p:sldId id="709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DEEFF"/>
    <a:srgbClr val="E1F0FF"/>
    <a:srgbClr val="3366FF"/>
    <a:srgbClr val="6699FF"/>
    <a:srgbClr val="00CC00"/>
    <a:srgbClr val="008000"/>
    <a:srgbClr val="99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4" autoAdjust="0"/>
    <p:restoredTop sz="90294" autoAdjust="0"/>
  </p:normalViewPr>
  <p:slideViewPr>
    <p:cSldViewPr snapToGrid="0">
      <p:cViewPr varScale="1">
        <p:scale>
          <a:sx n="121" d="100"/>
          <a:sy n="121" d="100"/>
        </p:scale>
        <p:origin x="-2384" y="-112"/>
      </p:cViewPr>
      <p:guideLst>
        <p:guide orient="horz" pos="1578"/>
        <p:guide pos="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8" y="1792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8"/>
          <p:cNvSpPr txBox="1">
            <a:spLocks noGrp="1" noChangeArrowheads="1"/>
          </p:cNvSpPr>
          <p:nvPr>
            <p:ph type="sldNum" sz="quarter" idx="3"/>
          </p:nvPr>
        </p:nvSpPr>
        <p:spPr bwMode="auto">
          <a:xfrm>
            <a:off x="3912338" y="8683539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13321" eaLnBrk="0" hangingPunct="0">
              <a:defRPr sz="120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42242-0569-4650-B22D-6C5CB09C069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SENG 565: Air Force Institute of Technology</a:t>
            </a:r>
          </a:p>
          <a:p>
            <a:pPr>
              <a:defRPr/>
            </a:pPr>
            <a:r>
              <a:rPr lang="en-US"/>
              <a:t>Dr Rich Cobb,  e-mail:Richard.Cobb@afit.edu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66412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5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9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CC060BD-9434-4873-89C4-2B1046CCE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16637-25A3-4EF5-B42F-477DF7B6E1AE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/>
              <a:t>---- Meeting Notes (2/2/15 09:36) -----</a:t>
            </a:r>
          </a:p>
          <a:p>
            <a:r>
              <a:rPr lang="en-US" dirty="0"/>
              <a:t>FIND REFERENCE TO PROBLEMS WITH QUASI-STATIC ASSUMPTIONS IN ADAPTIVE OPTICS</a:t>
            </a:r>
          </a:p>
          <a:p>
            <a:endParaRPr lang="en-US" dirty="0"/>
          </a:p>
          <a:p>
            <a:r>
              <a:rPr lang="en-US" dirty="0"/>
              <a:t>QUASI-STATIC</a:t>
            </a:r>
          </a:p>
          <a:p>
            <a:r>
              <a:rPr lang="en-US" dirty="0"/>
              <a:t>KINEMATIC</a:t>
            </a:r>
          </a:p>
          <a:p>
            <a:r>
              <a:rPr lang="en-US" dirty="0"/>
              <a:t>KINETIC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1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 D </a:t>
            </a:r>
            <a:r>
              <a:rPr lang="en-US" dirty="0" err="1" smtClean="0"/>
              <a:t>Fiete</a:t>
            </a:r>
            <a:r>
              <a:rPr lang="en-US" dirty="0" smtClean="0"/>
              <a:t> – Image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7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(2/2/15 09:56) -----</a:t>
            </a:r>
          </a:p>
          <a:p>
            <a:r>
              <a:rPr lang="en-US" dirty="0"/>
              <a:t>What classifies as an abstract for AIAA?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4863" y="4076700"/>
            <a:ext cx="4054475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EBD02-8113-4425-9CDC-7C7BCB5C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5D11C-A350-4C7E-A472-FC54FA700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57300"/>
            <a:ext cx="7772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A1DC1-5BF7-4236-A048-8D13E1952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887D-8885-4116-9079-D37513C04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E149-B611-404C-A95F-4A52AA497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644C-21B1-4429-9EAD-D39ADA34D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6A5-4C65-4BD1-B652-FBBF90C4D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D4627-C1FF-4F3E-9D8D-7010E53A4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732F0-AE36-4118-9329-B35F6369C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90901-F8F6-43B9-B957-183ABC5C3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C180-6A7D-4111-8A4D-4A04F9C52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79ED7-8E6D-491D-9FE1-97134A348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3209-A781-4BAC-964F-7D95B3BD1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99C02-CBC5-406C-9AF4-F633C141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7300"/>
            <a:ext cx="77724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Freeform 9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AERO 999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8263" y="3381375"/>
            <a:ext cx="6400800" cy="1752600"/>
          </a:xfrm>
        </p:spPr>
        <p:txBody>
          <a:bodyPr/>
          <a:lstStyle/>
          <a:p>
            <a:r>
              <a:rPr lang="en-US" b="1" dirty="0" smtClean="0"/>
              <a:t>Independent Research</a:t>
            </a:r>
          </a:p>
          <a:p>
            <a:r>
              <a:rPr lang="en-US" dirty="0" smtClean="0"/>
              <a:t>Weekly-</a:t>
            </a:r>
            <a:r>
              <a:rPr lang="en-US" dirty="0" err="1" smtClean="0"/>
              <a:t>ish</a:t>
            </a:r>
            <a:r>
              <a:rPr lang="en-US" dirty="0" smtClean="0"/>
              <a:t> Status Update</a:t>
            </a:r>
          </a:p>
          <a:p>
            <a:endParaRPr lang="en-US" dirty="0" smtClean="0"/>
          </a:p>
          <a:p>
            <a:endParaRPr lang="en-US" sz="1800" dirty="0" smtClean="0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255713" y="1855788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 flipV="1">
            <a:off x="1268413" y="1843088"/>
            <a:ext cx="0" cy="941387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1965325" y="5422900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452565" y="5591175"/>
            <a:ext cx="1482298" cy="707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pPr eaLnBrk="0" hangingPunct="0"/>
            <a:r>
              <a:rPr lang="en-US" dirty="0" smtClean="0"/>
              <a:t>Tim Coon</a:t>
            </a:r>
          </a:p>
          <a:p>
            <a:pPr eaLnBrk="0" hangingPunct="0"/>
            <a:r>
              <a:rPr lang="en-US" dirty="0"/>
              <a:t>2</a:t>
            </a:r>
            <a:r>
              <a:rPr lang="en-US" dirty="0" smtClean="0"/>
              <a:t> Feb 2015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(4/7) {1/3}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159612"/>
            <a:ext cx="7772400" cy="5080205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4:  Prism System ID</a:t>
            </a:r>
            <a:endParaRPr lang="en-US" sz="2000" dirty="0" smtClean="0"/>
          </a:p>
          <a:p>
            <a:pPr marL="857250" lvl="1" indent="-457200"/>
            <a:r>
              <a:rPr lang="en-US" dirty="0" smtClean="0"/>
              <a:t>Burl, page 41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“Note that the plant must be observable to perform observer design via the given pole placement methodology.”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Does this mean there are other methodologies where an observer can be designed without meeting </a:t>
            </a:r>
            <a:r>
              <a:rPr lang="en-US" dirty="0" err="1" smtClean="0"/>
              <a:t>observability</a:t>
            </a:r>
            <a:r>
              <a:rPr lang="en-US" dirty="0" smtClean="0"/>
              <a:t> criterion? Perhaps something utilizing uncertainty. (i.e. 99% confident that the state is between 1.1 and 1.2)</a:t>
            </a:r>
          </a:p>
          <a:p>
            <a:pPr marL="857250" lvl="1" indent="-457200"/>
            <a:endParaRPr lang="en-US" dirty="0" smtClean="0"/>
          </a:p>
          <a:p>
            <a:pPr marL="857250" lvl="1" indent="-457200"/>
            <a:r>
              <a:rPr lang="en-US" dirty="0" smtClean="0"/>
              <a:t>What is the ideal system matrix to obtain controllability given a sparse output matrix?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095148"/>
              </p:ext>
            </p:extLst>
          </p:nvPr>
        </p:nvGraphicFramePr>
        <p:xfrm>
          <a:off x="5421926" y="4895749"/>
          <a:ext cx="1807775" cy="162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3" imgW="1016000" imgH="914400" progId="Equation.3">
                  <p:embed/>
                </p:oleObj>
              </mc:Choice>
              <mc:Fallback>
                <p:oleObj name="Equation" r:id="rId3" imgW="10160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926" y="4895749"/>
                        <a:ext cx="1807775" cy="16269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07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88836"/>
              </p:ext>
            </p:extLst>
          </p:nvPr>
        </p:nvGraphicFramePr>
        <p:xfrm>
          <a:off x="2314575" y="4275138"/>
          <a:ext cx="571500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3" imgW="3213100" imgH="1003300" progId="Equation.3">
                  <p:embed/>
                </p:oleObj>
              </mc:Choice>
              <mc:Fallback>
                <p:oleObj name="Equation" r:id="rId3" imgW="32131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575" y="4275138"/>
                        <a:ext cx="5715000" cy="1785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(4/7) {2/3}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159612"/>
            <a:ext cx="7772400" cy="5080205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4:  Prism System ID</a:t>
            </a:r>
            <a:endParaRPr lang="en-US" sz="2000" dirty="0" smtClean="0"/>
          </a:p>
          <a:p>
            <a:pPr marL="857250" lvl="1" indent="-457200"/>
            <a:r>
              <a:rPr lang="en-US" dirty="0" smtClean="0"/>
              <a:t>Output Vector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  <a:p>
            <a:pPr marL="857250" lvl="1" indent="-457200"/>
            <a:endParaRPr lang="en-US" dirty="0"/>
          </a:p>
          <a:p>
            <a:pPr marL="857250" lvl="1" indent="-457200"/>
            <a:r>
              <a:rPr lang="en-US" dirty="0" smtClean="0"/>
              <a:t>Line-of-sight Model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480715"/>
              </p:ext>
            </p:extLst>
          </p:nvPr>
        </p:nvGraphicFramePr>
        <p:xfrm>
          <a:off x="4027488" y="1855171"/>
          <a:ext cx="338931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5" imgW="1905000" imgH="952500" progId="Equation.3">
                  <p:embed/>
                </p:oleObj>
              </mc:Choice>
              <mc:Fallback>
                <p:oleObj name="Equation" r:id="rId5" imgW="1905000" imgH="952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7488" y="1855171"/>
                        <a:ext cx="3389312" cy="1695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2586" y="6400590"/>
            <a:ext cx="191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SPARSE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 flipV="1">
            <a:off x="5834055" y="5583226"/>
            <a:ext cx="377201" cy="8047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5511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(4/7) {3/</a:t>
            </a:r>
            <a:r>
              <a:rPr lang="en-US" dirty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159612"/>
            <a:ext cx="7772400" cy="5080205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4:  Prism System ID</a:t>
            </a:r>
            <a:endParaRPr lang="en-US" sz="2000" dirty="0" smtClean="0"/>
          </a:p>
          <a:p>
            <a:pPr marL="857250" lvl="1" indent="-457200"/>
            <a:r>
              <a:rPr lang="en-US" dirty="0" smtClean="0"/>
              <a:t>Have to build a system matrix, A.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  <a:p>
            <a:pPr marL="857250" lvl="1" indent="-457200"/>
            <a:r>
              <a:rPr lang="en-US" dirty="0" smtClean="0"/>
              <a:t>Line-of-sight Output Model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105757"/>
              </p:ext>
            </p:extLst>
          </p:nvPr>
        </p:nvGraphicFramePr>
        <p:xfrm>
          <a:off x="3873011" y="2278091"/>
          <a:ext cx="354647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4" imgW="1993900" imgH="762000" progId="Equation.3">
                  <p:embed/>
                </p:oleObj>
              </mc:Choice>
              <mc:Fallback>
                <p:oleObj name="Equation" r:id="rId4" imgW="19939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011" y="2278091"/>
                        <a:ext cx="3546475" cy="1357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06185"/>
              </p:ext>
            </p:extLst>
          </p:nvPr>
        </p:nvGraphicFramePr>
        <p:xfrm>
          <a:off x="1325450" y="4426601"/>
          <a:ext cx="5081587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6" imgW="2857500" imgH="1003300" progId="Equation.3">
                  <p:embed/>
                </p:oleObj>
              </mc:Choice>
              <mc:Fallback>
                <p:oleObj name="Equation" r:id="rId6" imgW="28575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5450" y="4426601"/>
                        <a:ext cx="5081587" cy="1785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5292" y="6260780"/>
            <a:ext cx="191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SPARSE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5" idx="0"/>
          </p:cNvCxnSpPr>
          <p:nvPr/>
        </p:nvCxnSpPr>
        <p:spPr bwMode="auto">
          <a:xfrm flipH="1" flipV="1">
            <a:off x="4113198" y="5627376"/>
            <a:ext cx="257672" cy="6334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058236"/>
              </p:ext>
            </p:extLst>
          </p:nvPr>
        </p:nvGraphicFramePr>
        <p:xfrm>
          <a:off x="2503264" y="2057399"/>
          <a:ext cx="1243012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8" imgW="698500" imgH="1003300" progId="Equation.3">
                  <p:embed/>
                </p:oleObj>
              </mc:Choice>
              <mc:Fallback>
                <p:oleObj name="Equation" r:id="rId8" imgW="6985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3264" y="2057399"/>
                        <a:ext cx="1243012" cy="1785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038207"/>
              </p:ext>
            </p:extLst>
          </p:nvPr>
        </p:nvGraphicFramePr>
        <p:xfrm>
          <a:off x="369104" y="2607779"/>
          <a:ext cx="14239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10" imgW="800100" imgH="203200" progId="Equation.3">
                  <p:embed/>
                </p:oleObj>
              </mc:Choice>
              <mc:Fallback>
                <p:oleObj name="Equation" r:id="rId10" imgW="800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9104" y="2607779"/>
                        <a:ext cx="1423987" cy="361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675870"/>
              </p:ext>
            </p:extLst>
          </p:nvPr>
        </p:nvGraphicFramePr>
        <p:xfrm>
          <a:off x="7561998" y="2094134"/>
          <a:ext cx="1220787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12" imgW="685800" imgH="1003300" progId="Equation.3">
                  <p:embed/>
                </p:oleObj>
              </mc:Choice>
              <mc:Fallback>
                <p:oleObj name="Equation" r:id="rId12" imgW="6858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61998" y="2094134"/>
                        <a:ext cx="1220787" cy="178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93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(5/</a:t>
            </a:r>
            <a:r>
              <a:rPr lang="en-US" dirty="0">
                <a:latin typeface="Arial" charset="0"/>
              </a:rPr>
              <a:t>7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159612"/>
            <a:ext cx="7772400" cy="5080205"/>
          </a:xfrm>
        </p:spPr>
        <p:txBody>
          <a:bodyPr/>
          <a:lstStyle/>
          <a:p>
            <a:r>
              <a:rPr lang="en-US" sz="2000" b="1" dirty="0"/>
              <a:t>Task 5</a:t>
            </a:r>
            <a:r>
              <a:rPr lang="en-US" sz="2000" b="1" dirty="0" smtClean="0"/>
              <a:t>:  </a:t>
            </a:r>
            <a:r>
              <a:rPr lang="en-US" sz="2000" b="1" dirty="0" smtClean="0"/>
              <a:t>Generalized Polynomial Chaos</a:t>
            </a:r>
            <a:endParaRPr lang="en-US" sz="1600" b="1" dirty="0"/>
          </a:p>
          <a:p>
            <a:endParaRPr lang="en-US" sz="1600" b="1" dirty="0" smtClean="0"/>
          </a:p>
          <a:p>
            <a:pPr lvl="1"/>
            <a:r>
              <a:rPr lang="en-US" sz="1600" dirty="0" smtClean="0"/>
              <a:t>Working through </a:t>
            </a:r>
            <a:r>
              <a:rPr lang="en-US" sz="1600" dirty="0" err="1" smtClean="0"/>
              <a:t>Xiu</a:t>
            </a:r>
            <a:r>
              <a:rPr lang="en-US" sz="1600" dirty="0" smtClean="0"/>
              <a:t> text to learn this theory. The goal is to define output statistics given stochastic definition of disturbance.</a:t>
            </a:r>
          </a:p>
        </p:txBody>
      </p:sp>
    </p:spTree>
    <p:extLst>
      <p:ext uri="{BB962C8B-B14F-4D97-AF65-F5344CB8AC3E}">
        <p14:creationId xmlns:p14="http://schemas.microsoft.com/office/powerpoint/2010/main" val="403719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(6/</a:t>
            </a:r>
            <a:r>
              <a:rPr lang="en-US" dirty="0">
                <a:latin typeface="Arial" charset="0"/>
              </a:rPr>
              <a:t>7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73829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6:  </a:t>
            </a:r>
            <a:r>
              <a:rPr lang="en-US" sz="2000" b="1" dirty="0" err="1" smtClean="0"/>
              <a:t>Zemax</a:t>
            </a:r>
            <a:r>
              <a:rPr lang="en-US" sz="2000" b="1" dirty="0" smtClean="0"/>
              <a:t> Model</a:t>
            </a:r>
            <a:endParaRPr lang="en-US" sz="2000" dirty="0" smtClean="0"/>
          </a:p>
          <a:p>
            <a:pPr lvl="1"/>
            <a:r>
              <a:rPr lang="en-US" dirty="0" smtClean="0"/>
              <a:t>PROGRESS:</a:t>
            </a:r>
          </a:p>
          <a:p>
            <a:pPr lvl="2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NEXT:</a:t>
            </a:r>
          </a:p>
          <a:p>
            <a:pPr lvl="2" algn="just"/>
            <a:r>
              <a:rPr lang="en-US" dirty="0"/>
              <a:t>Simulate a deformable mirror in </a:t>
            </a:r>
            <a:r>
              <a:rPr lang="en-US" dirty="0" err="1"/>
              <a:t>Zemax</a:t>
            </a:r>
            <a:r>
              <a:rPr lang="en-US" dirty="0"/>
              <a:t> OAM model</a:t>
            </a:r>
          </a:p>
          <a:p>
            <a:pPr lvl="2" algn="just"/>
            <a:r>
              <a:rPr lang="en-US" dirty="0"/>
              <a:t>Assess any performance gains changing curvature and, therefore, focal length using deformable mirror for a </a:t>
            </a:r>
            <a:r>
              <a:rPr lang="en-US" dirty="0" smtClean="0"/>
              <a:t>dynamic-range space-based observer</a:t>
            </a:r>
          </a:p>
          <a:p>
            <a:pPr lvl="3" algn="just"/>
            <a:r>
              <a:rPr lang="en-US" dirty="0" smtClean="0"/>
              <a:t>Especially in an OAM, significant change in focal length via a translation stage causes more risk than a DM</a:t>
            </a:r>
            <a:endParaRPr lang="en-US" sz="1400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4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(7/</a:t>
            </a:r>
            <a:r>
              <a:rPr lang="en-US" dirty="0">
                <a:latin typeface="Arial" charset="0"/>
              </a:rPr>
              <a:t>7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738298"/>
          </a:xfrm>
        </p:spPr>
        <p:txBody>
          <a:bodyPr/>
          <a:lstStyle/>
          <a:p>
            <a:r>
              <a:rPr lang="en-US" sz="2000" b="1" dirty="0"/>
              <a:t>Task 7</a:t>
            </a:r>
            <a:r>
              <a:rPr lang="en-US" sz="2000" b="1" dirty="0" smtClean="0"/>
              <a:t>:  DM AO</a:t>
            </a:r>
            <a:endParaRPr lang="en-US" sz="2000" dirty="0" smtClean="0"/>
          </a:p>
          <a:p>
            <a:pPr lvl="1"/>
            <a:r>
              <a:rPr lang="en-US" dirty="0"/>
              <a:t>PROGRESS:</a:t>
            </a:r>
          </a:p>
          <a:p>
            <a:pPr lvl="2"/>
            <a:r>
              <a:rPr lang="en-US" dirty="0"/>
              <a:t>None</a:t>
            </a:r>
          </a:p>
          <a:p>
            <a:pPr lvl="1"/>
            <a:r>
              <a:rPr lang="en-US" dirty="0"/>
              <a:t>NEXT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smtClean="0"/>
              <a:t>Space-Based AO using deformable mirror</a:t>
            </a:r>
          </a:p>
          <a:p>
            <a:pPr lvl="3" algn="just"/>
            <a:r>
              <a:rPr lang="en-US" dirty="0" smtClean="0"/>
              <a:t>Misalignment in an OAM causes more than just tip/tilt error and will most likely require DM OA to control higher-order wavefront errors caused by slew flexing, vibrations, thermal deformations</a:t>
            </a:r>
          </a:p>
          <a:p>
            <a:pPr lvl="3" algn="just"/>
            <a:r>
              <a:rPr lang="en-US" dirty="0" smtClean="0"/>
              <a:t>e.g. when I put a slight pressure on the OAP, significant coma/defocus/astigmatism was observed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9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Calendar Review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28851"/>
              </p:ext>
            </p:extLst>
          </p:nvPr>
        </p:nvGraphicFramePr>
        <p:xfrm>
          <a:off x="744955" y="1164992"/>
          <a:ext cx="6155026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64608"/>
                <a:gridCol w="349041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Hard Dates:</a:t>
                      </a:r>
                      <a:endParaRPr lang="en-US" b="1" u="sng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Proposed</a:t>
                      </a:r>
                      <a:r>
                        <a:rPr lang="en-US" b="1" u="sng" baseline="0" dirty="0" smtClean="0"/>
                        <a:t> Dates: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b="0" u="none" baseline="0" dirty="0" smtClean="0"/>
                        <a:t>June 2015</a:t>
                      </a:r>
                      <a:endParaRPr lang="en-US" b="0" u="non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Prospectus Defense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500299"/>
              </p:ext>
            </p:extLst>
          </p:nvPr>
        </p:nvGraphicFramePr>
        <p:xfrm>
          <a:off x="7339619" y="420121"/>
          <a:ext cx="1697517" cy="63613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97517"/>
              </a:tblGrid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MAR</a:t>
                      </a:r>
                      <a:endParaRPr lang="en-US" b="1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APR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MAY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JUNE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JULY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AUG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SEPT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Optical state </a:t>
            </a:r>
            <a:r>
              <a:rPr lang="en-US" dirty="0"/>
              <a:t>e</a:t>
            </a:r>
            <a:r>
              <a:rPr lang="en-US" dirty="0" smtClean="0"/>
              <a:t>stimation of prism </a:t>
            </a:r>
            <a:r>
              <a:rPr lang="en-US" dirty="0" err="1" smtClean="0"/>
              <a:t>assy</a:t>
            </a:r>
            <a:endParaRPr lang="en-US" dirty="0" smtClean="0"/>
          </a:p>
          <a:p>
            <a:pPr marL="857250" lvl="1" indent="-457200"/>
            <a:r>
              <a:rPr lang="en-US" dirty="0" smtClean="0"/>
              <a:t>Simulation</a:t>
            </a:r>
          </a:p>
          <a:p>
            <a:pPr marL="857250" lvl="1" indent="-457200"/>
            <a:r>
              <a:rPr lang="en-US" dirty="0" smtClean="0"/>
              <a:t>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Linear and nonlinear model of </a:t>
            </a:r>
            <a:r>
              <a:rPr lang="en-US" dirty="0" err="1" smtClean="0"/>
              <a:t>CTEx</a:t>
            </a:r>
            <a:r>
              <a:rPr lang="en-US" dirty="0" smtClean="0"/>
              <a:t> telescope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</a:t>
            </a:r>
            <a:r>
              <a:rPr lang="en-US" dirty="0" err="1" smtClean="0"/>
              <a:t>CTEx</a:t>
            </a:r>
            <a:r>
              <a:rPr lang="en-US" dirty="0" smtClean="0"/>
              <a:t> telescope model by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AO for </a:t>
            </a:r>
            <a:r>
              <a:rPr lang="en-US" dirty="0" err="1" smtClean="0"/>
              <a:t>CTEx</a:t>
            </a:r>
            <a:r>
              <a:rPr lang="en-US" dirty="0" smtClean="0"/>
              <a:t>? If chromatic aberration from lens is causing problems, then what about atmospheric aberrations in terrestrial testing?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Optimize hardware for slewing and jitter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Optimize hardware for higher-order 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Overview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Review Task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Status update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000" dirty="0" smtClean="0"/>
              <a:t>Upcoming Conferences/Papers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Research Review Status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Calendar Review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Open Topics</a:t>
            </a:r>
          </a:p>
          <a:p>
            <a:pPr>
              <a:buFontTx/>
              <a:buChar char="-"/>
            </a:pPr>
            <a:endParaRPr lang="en-US" sz="1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Administrative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65287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Qualifying Exams: </a:t>
            </a:r>
            <a:endParaRPr lang="en-US" dirty="0" smtClean="0"/>
          </a:p>
          <a:p>
            <a:pPr lvl="1" algn="just"/>
            <a:r>
              <a:rPr lang="en-US" dirty="0" smtClean="0"/>
              <a:t>EENG 765: awaiting feedback</a:t>
            </a:r>
          </a:p>
          <a:p>
            <a:pPr lvl="1" algn="just"/>
            <a:r>
              <a:rPr lang="en-US" dirty="0" smtClean="0"/>
              <a:t>MECH 622: awaiting feedback</a:t>
            </a:r>
          </a:p>
          <a:p>
            <a:pPr lvl="1" algn="just"/>
            <a:r>
              <a:rPr lang="en-US" dirty="0" smtClean="0"/>
              <a:t>Optical Control: In Progress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Upcoming events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10 Feb: deadline for AIAA space abstracts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0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New Tasks (1/1)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3" y="1068077"/>
            <a:ext cx="8468120" cy="51435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(1/7)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/>
              <a:t>Task 1:  </a:t>
            </a:r>
            <a:r>
              <a:rPr lang="en-US" sz="2000" b="1" dirty="0" smtClean="0"/>
              <a:t>Literature Review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800" dirty="0" err="1" smtClean="0"/>
              <a:t>Dongbin</a:t>
            </a:r>
            <a:r>
              <a:rPr lang="en-US" sz="1800" dirty="0" smtClean="0"/>
              <a:t> </a:t>
            </a:r>
            <a:r>
              <a:rPr lang="en-US" sz="1800" dirty="0" err="1" smtClean="0"/>
              <a:t>Xiu</a:t>
            </a:r>
            <a:endParaRPr lang="en-US" sz="1800" dirty="0" smtClean="0"/>
          </a:p>
          <a:p>
            <a:pPr lvl="2"/>
            <a:r>
              <a:rPr lang="en-US" dirty="0" smtClean="0"/>
              <a:t>Numerical Methods for Stochastic Computations</a:t>
            </a:r>
          </a:p>
          <a:p>
            <a:pPr lvl="2"/>
            <a:r>
              <a:rPr lang="en-US" dirty="0" smtClean="0"/>
              <a:t>High-Order Collocation Methods for Des with Random </a:t>
            </a:r>
            <a:r>
              <a:rPr lang="en-US" dirty="0" smtClean="0"/>
              <a:t>Inputs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Dan Simon</a:t>
            </a:r>
          </a:p>
          <a:p>
            <a:pPr lvl="2"/>
            <a:r>
              <a:rPr lang="en-US" dirty="0" smtClean="0"/>
              <a:t>Optimal State Estimation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Zemax</a:t>
            </a:r>
            <a:r>
              <a:rPr lang="en-US" dirty="0" smtClean="0"/>
              <a:t> (Optical Studio)</a:t>
            </a:r>
          </a:p>
          <a:p>
            <a:pPr lvl="2"/>
            <a:r>
              <a:rPr lang="en-US" dirty="0" smtClean="0"/>
              <a:t>Adaptive optics example</a:t>
            </a:r>
            <a:endParaRPr lang="en-US" dirty="0" smtClean="0"/>
          </a:p>
          <a:p>
            <a:pPr>
              <a:buFontTx/>
              <a:buChar char="-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(2/7)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963404"/>
            <a:ext cx="7772400" cy="420868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2:  </a:t>
            </a:r>
            <a:r>
              <a:rPr lang="en-US" sz="2000" b="1" dirty="0" err="1" smtClean="0"/>
              <a:t>Zemax</a:t>
            </a:r>
            <a:r>
              <a:rPr lang="en-US" sz="2000" b="1" dirty="0" smtClean="0"/>
              <a:t> Optimization</a:t>
            </a:r>
            <a:endParaRPr lang="en-US" sz="2000" dirty="0" smtClean="0"/>
          </a:p>
          <a:p>
            <a:pPr lvl="1"/>
            <a:r>
              <a:rPr lang="en-US" sz="1600" dirty="0" smtClean="0"/>
              <a:t>Simulate the nominal system and choose variables</a:t>
            </a:r>
          </a:p>
          <a:p>
            <a:pPr lvl="1"/>
            <a:r>
              <a:rPr lang="en-US" sz="1600" dirty="0" smtClean="0"/>
              <a:t>Add atmospheric aberrations</a:t>
            </a:r>
          </a:p>
          <a:p>
            <a:pPr lvl="1"/>
            <a:r>
              <a:rPr lang="en-US" sz="1600" dirty="0" smtClean="0"/>
              <a:t>Monte Carlo simulation with normally-distributed RVs. </a:t>
            </a:r>
            <a:r>
              <a:rPr lang="en-US" sz="1600" dirty="0" err="1" smtClean="0"/>
              <a:t>Zemax</a:t>
            </a:r>
            <a:r>
              <a:rPr lang="en-US" sz="1600" dirty="0" smtClean="0"/>
              <a:t> chooses the static design (Tip/Tilt of mirror segments) to yield best performance given the random </a:t>
            </a:r>
            <a:r>
              <a:rPr lang="en-US" sz="1600" dirty="0" smtClean="0"/>
              <a:t>aberrations and a user-defined merit function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09" y="2896970"/>
            <a:ext cx="4328691" cy="3961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0" y="2938955"/>
            <a:ext cx="4490126" cy="39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3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(2/7)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963404"/>
            <a:ext cx="7772400" cy="420868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2:  </a:t>
            </a:r>
            <a:r>
              <a:rPr lang="en-US" sz="2000" b="1" dirty="0" err="1" smtClean="0"/>
              <a:t>Zemax</a:t>
            </a:r>
            <a:r>
              <a:rPr lang="en-US" sz="2000" b="1" dirty="0" smtClean="0"/>
              <a:t> Optimization</a:t>
            </a:r>
            <a:endParaRPr lang="en-US" sz="2000" dirty="0" smtClean="0"/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3046"/>
            <a:ext cx="5845863" cy="4814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53" y="474668"/>
            <a:ext cx="4103047" cy="27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(2/7)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963404"/>
            <a:ext cx="7772400" cy="420868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2:  </a:t>
            </a:r>
            <a:r>
              <a:rPr lang="en-US" sz="2000" b="1" dirty="0" err="1" smtClean="0"/>
              <a:t>Zemax</a:t>
            </a:r>
            <a:r>
              <a:rPr lang="en-US" sz="2000" b="1" dirty="0" smtClean="0"/>
              <a:t> Optimization</a:t>
            </a:r>
          </a:p>
          <a:p>
            <a:endParaRPr lang="en-US" sz="2000" b="1" dirty="0"/>
          </a:p>
          <a:p>
            <a:pPr marL="457200" lvl="1" indent="0">
              <a:buNone/>
            </a:pPr>
            <a:r>
              <a:rPr lang="en-US" sz="1600" dirty="0" smtClean="0"/>
              <a:t>Thus, </a:t>
            </a:r>
            <a:r>
              <a:rPr lang="en-US" sz="1600" dirty="0" err="1" smtClean="0"/>
              <a:t>Zemax</a:t>
            </a:r>
            <a:r>
              <a:rPr lang="en-US" sz="1600" dirty="0" smtClean="0"/>
              <a:t> provides an optimal static design given a stochastic definition of the perturbed state. There are two (maybe more) limitations that </a:t>
            </a:r>
            <a:r>
              <a:rPr lang="en-US" sz="1600" dirty="0" err="1" smtClean="0"/>
              <a:t>Zemax</a:t>
            </a:r>
            <a:r>
              <a:rPr lang="en-US" sz="1600" dirty="0" smtClean="0"/>
              <a:t> optimization cannot address.</a:t>
            </a:r>
          </a:p>
          <a:p>
            <a:pPr marL="457200" lvl="1" indent="0">
              <a:buNone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 smtClean="0"/>
              <a:t>Zemax</a:t>
            </a:r>
            <a:r>
              <a:rPr lang="en-US" sz="1600" dirty="0" smtClean="0"/>
              <a:t> cannot optimize parameters that change the stochastic definition of the perturbed state.</a:t>
            </a:r>
          </a:p>
          <a:p>
            <a:pPr marL="457200" lvl="1" indent="0" algn="ctr">
              <a:buNone/>
            </a:pPr>
            <a:r>
              <a:rPr lang="en-US" sz="1600" dirty="0" smtClean="0"/>
              <a:t>(Mathematical Statement)</a:t>
            </a:r>
          </a:p>
          <a:p>
            <a:pPr marL="457200" lvl="1" indent="0" algn="ctr">
              <a:buNone/>
            </a:pPr>
            <a:endParaRPr lang="en-US" sz="1600" dirty="0" smtClean="0"/>
          </a:p>
          <a:p>
            <a:pPr marL="800100" lvl="1" indent="-342900">
              <a:buFont typeface="+mj-lt"/>
              <a:buAutoNum type="arabicPeriod" startAt="2"/>
            </a:pPr>
            <a:r>
              <a:rPr lang="en-US" sz="1600" dirty="0" smtClean="0"/>
              <a:t>For consideration of jitter (frequency of disturbance &gt;&gt; frame rate), the evolution of the disturbance has an effect and </a:t>
            </a:r>
            <a:r>
              <a:rPr lang="en-US" sz="1600" dirty="0" err="1" smtClean="0"/>
              <a:t>Zemax</a:t>
            </a:r>
            <a:r>
              <a:rPr lang="en-US" sz="1600" dirty="0" smtClean="0"/>
              <a:t> cannot model the dynamics over time (I don’t think so, anyway).</a:t>
            </a:r>
          </a:p>
          <a:p>
            <a:pPr marL="857250" lvl="2" indent="0">
              <a:buNone/>
            </a:pPr>
            <a:endParaRPr lang="en-US" sz="1200" dirty="0"/>
          </a:p>
          <a:p>
            <a:pPr marL="857250" lvl="2" indent="0">
              <a:buNone/>
            </a:pPr>
            <a:r>
              <a:rPr lang="en-US" sz="1400" dirty="0" smtClean="0"/>
              <a:t>Research how to quantify the image degradation as a function of PSF evolution.</a:t>
            </a:r>
          </a:p>
        </p:txBody>
      </p:sp>
    </p:spTree>
    <p:extLst>
      <p:ext uri="{BB962C8B-B14F-4D97-AF65-F5344CB8AC3E}">
        <p14:creationId xmlns:p14="http://schemas.microsoft.com/office/powerpoint/2010/main" val="270871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(3/7)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/>
              <a:t>Task 3</a:t>
            </a:r>
            <a:r>
              <a:rPr lang="en-US" sz="2000" b="1" dirty="0" smtClean="0"/>
              <a:t>:  </a:t>
            </a:r>
            <a:r>
              <a:rPr lang="en-US" sz="2000" b="1" dirty="0" smtClean="0"/>
              <a:t>Parameter Optimization Paper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dirty="0" smtClean="0"/>
              <a:t>Assume image degradation is accumulative. Ther</a:t>
            </a:r>
            <a:r>
              <a:rPr lang="en-US" sz="1600" dirty="0" smtClean="0"/>
              <a:t>e should be a crossover point in time to compare with the exposure time required.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SNR determination</a:t>
            </a:r>
          </a:p>
          <a:p>
            <a:pPr lvl="2"/>
            <a:r>
              <a:rPr lang="en-US" dirty="0" smtClean="0"/>
              <a:t>SNR increases with exposure time</a:t>
            </a:r>
          </a:p>
          <a:p>
            <a:pPr lvl="2"/>
            <a:r>
              <a:rPr lang="en-US" dirty="0" smtClean="0"/>
              <a:t>SNR decreases with jitter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3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60186</TotalTime>
  <Words>790</Words>
  <Application>Microsoft Macintosh PowerPoint</Application>
  <PresentationFormat>On-screen Show (4:3)</PresentationFormat>
  <Paragraphs>174</Paragraphs>
  <Slides>17</Slides>
  <Notes>12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Equation</vt:lpstr>
      <vt:lpstr>AERO 999</vt:lpstr>
      <vt:lpstr>Overview</vt:lpstr>
      <vt:lpstr>Administrative Items</vt:lpstr>
      <vt:lpstr>New Tasks (1/1)</vt:lpstr>
      <vt:lpstr>Task Review (1/7)</vt:lpstr>
      <vt:lpstr>Task Review (2/7)</vt:lpstr>
      <vt:lpstr>Task Review (2/7)</vt:lpstr>
      <vt:lpstr>Task Review (2/7)</vt:lpstr>
      <vt:lpstr>Task Review (3/7)</vt:lpstr>
      <vt:lpstr>Task Review (4/7) {1/3}</vt:lpstr>
      <vt:lpstr>Task Review (4/7) {2/3}</vt:lpstr>
      <vt:lpstr>Task Review (4/7) {3/3}</vt:lpstr>
      <vt:lpstr>Task Review (5/7)</vt:lpstr>
      <vt:lpstr>Task Review (6/7)</vt:lpstr>
      <vt:lpstr>Task Review (7/7)</vt:lpstr>
      <vt:lpstr>Calendar Review</vt:lpstr>
      <vt:lpstr>Desired Progression</vt:lpstr>
    </vt:vector>
  </TitlesOfParts>
  <Company>AFIT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Notes for 565</dc:title>
  <dc:creator>Rich Cobb</dc:creator>
  <cp:lastModifiedBy>timothy Coon</cp:lastModifiedBy>
  <cp:revision>1036</cp:revision>
  <cp:lastPrinted>2013-05-29T14:10:12Z</cp:lastPrinted>
  <dcterms:created xsi:type="dcterms:W3CDTF">1999-06-04T19:07:31Z</dcterms:created>
  <dcterms:modified xsi:type="dcterms:W3CDTF">2015-02-04T12:57:13Z</dcterms:modified>
</cp:coreProperties>
</file>