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57" r:id="rId3"/>
    <p:sldId id="704" r:id="rId4"/>
    <p:sldId id="702" r:id="rId5"/>
    <p:sldId id="663" r:id="rId6"/>
    <p:sldId id="710" r:id="rId7"/>
    <p:sldId id="661" r:id="rId8"/>
    <p:sldId id="70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4" autoAdjust="0"/>
    <p:restoredTop sz="90294" autoAdjust="0"/>
  </p:normalViewPr>
  <p:slideViewPr>
    <p:cSldViewPr snapToGrid="0">
      <p:cViewPr varScale="1">
        <p:scale>
          <a:sx n="94" d="100"/>
          <a:sy n="94" d="100"/>
        </p:scale>
        <p:origin x="-104" y="-720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(2/2/15 09:56) -----</a:t>
            </a:r>
          </a:p>
          <a:p>
            <a:r>
              <a:rPr lang="en-US" dirty="0"/>
              <a:t>What classifies as an abstract for AIAA?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Coon Qualifying Exam</a:t>
            </a:r>
            <a:br>
              <a:rPr lang="en-US" dirty="0" smtClean="0"/>
            </a:br>
            <a:r>
              <a:rPr lang="en-US" dirty="0" smtClean="0"/>
              <a:t>Question #5 Part #1</a:t>
            </a:r>
            <a:endParaRPr lang="en-US" dirty="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752930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/>
              <a:t>3</a:t>
            </a:r>
            <a:r>
              <a:rPr lang="en-US" dirty="0" smtClean="0"/>
              <a:t> March </a:t>
            </a:r>
            <a:r>
              <a:rPr lang="en-US" dirty="0" smtClean="0"/>
              <a:t>2015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</a:t>
            </a:r>
            <a:r>
              <a:rPr lang="en-US" sz="2000" dirty="0" smtClean="0"/>
              <a:t>Q5 P1 original problem setup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</a:t>
            </a:r>
            <a:r>
              <a:rPr lang="en-US" sz="2000" dirty="0" smtClean="0"/>
              <a:t>odified problem setup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Equations of Motion Derivation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Simulation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Conclusions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smtClean="0"/>
              <a:t>Next Time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Administrative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65287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Qualifying Exams: </a:t>
            </a:r>
          </a:p>
          <a:p>
            <a:pPr lvl="1" algn="just"/>
            <a:r>
              <a:rPr lang="en-US" dirty="0" smtClean="0"/>
              <a:t>Optical Control: In Progress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Upcoming events:</a:t>
            </a:r>
          </a:p>
          <a:p>
            <a:pPr lvl="1" algn="just"/>
            <a:r>
              <a:rPr lang="en-US" dirty="0" smtClean="0"/>
              <a:t>2000 10 Feb: deadline for AIAA space abstracts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Tasks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91576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Qualifying Exam, Optical System Control Characterization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 smtClean="0"/>
              <a:t>P3: How does the surface roughness influence the focal point distribution?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1600" dirty="0" smtClean="0">
                <a:latin typeface="Arial" charset="0"/>
              </a:rPr>
              <a:t>First submission: I used exact </a:t>
            </a:r>
            <a:r>
              <a:rPr lang="en-US" sz="1600" dirty="0" err="1" smtClean="0">
                <a:latin typeface="Arial" charset="0"/>
              </a:rPr>
              <a:t>raytrace</a:t>
            </a:r>
            <a:r>
              <a:rPr lang="en-US" sz="1600" dirty="0" smtClean="0">
                <a:latin typeface="Arial" charset="0"/>
              </a:rPr>
              <a:t> to estimate the spot size</a:t>
            </a:r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Arial" charset="0"/>
              </a:rPr>
              <a:t>Now, I’ve used Fourier analysis to estimate the diffraction pattern in the focal plane. I had to simplify by attaching the roughness function directly to the </a:t>
            </a:r>
            <a:r>
              <a:rPr lang="en-US" sz="1600" dirty="0">
                <a:latin typeface="Arial" charset="0"/>
              </a:rPr>
              <a:t>G</a:t>
            </a:r>
            <a:r>
              <a:rPr lang="en-US" sz="1600" dirty="0" smtClean="0">
                <a:latin typeface="Arial" charset="0"/>
              </a:rPr>
              <a:t>aussian reference sphere in the exit pupil of the parabolic mirror. I do not know how the roughness term applied directly to the parabolic mirror affects the phase distribution along the Gaussian reference sphere. Dr. Hawks acknowledged this as acceptable as long as I document it.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91576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AIAA Space Abstract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 smtClean="0"/>
              <a:t>Comparison of Optimal and </a:t>
            </a:r>
            <a:r>
              <a:rPr lang="en-US" sz="2000" b="1" dirty="0"/>
              <a:t>Stochastic </a:t>
            </a:r>
            <a:r>
              <a:rPr lang="en-US" sz="2000" b="1" dirty="0" smtClean="0"/>
              <a:t>Nonlinear System Identification Methods of </a:t>
            </a:r>
            <a:r>
              <a:rPr lang="en-US" sz="2000" b="1" dirty="0"/>
              <a:t>a </a:t>
            </a:r>
            <a:r>
              <a:rPr lang="en-US" sz="2000" b="1" dirty="0" smtClean="0"/>
              <a:t>Direct</a:t>
            </a:r>
            <a:r>
              <a:rPr lang="en-US" sz="2000" b="1" dirty="0"/>
              <a:t>-Vision </a:t>
            </a:r>
            <a:r>
              <a:rPr lang="en-US" sz="2000" b="1" dirty="0" smtClean="0"/>
              <a:t>Prism Assembly</a:t>
            </a:r>
          </a:p>
          <a:p>
            <a:endParaRPr lang="en-US" sz="1600" dirty="0" smtClean="0">
              <a:latin typeface="Arial" charset="0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Arial" charset="0"/>
              </a:rPr>
              <a:t>Single Refractive Interface</a:t>
            </a:r>
          </a:p>
          <a:p>
            <a:pPr marL="742950" lvl="2" indent="-342900">
              <a:buFontTx/>
              <a:buChar char="-"/>
            </a:pPr>
            <a:r>
              <a:rPr lang="en-US" sz="1400" dirty="0" err="1">
                <a:latin typeface="Arial" charset="0"/>
              </a:rPr>
              <a:t>Levenberg-Markquardt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400" dirty="0" smtClean="0">
                <a:latin typeface="Arial" charset="0"/>
              </a:rPr>
              <a:t>Method</a:t>
            </a:r>
          </a:p>
          <a:p>
            <a:pPr marL="1200150" lvl="3" indent="-342900">
              <a:buFontTx/>
              <a:buChar char="-"/>
            </a:pPr>
            <a:r>
              <a:rPr lang="en-US" sz="1400" dirty="0" smtClean="0">
                <a:latin typeface="Arial" charset="0"/>
              </a:rPr>
              <a:t>Chi-squared objective function</a:t>
            </a:r>
          </a:p>
          <a:p>
            <a:pPr marL="1200150" lvl="3" indent="-342900">
              <a:buFontTx/>
              <a:buChar char="-"/>
            </a:pPr>
            <a:r>
              <a:rPr lang="en-US" sz="1400" dirty="0" smtClean="0">
                <a:latin typeface="Arial" charset="0"/>
              </a:rPr>
              <a:t>Gradient Descent Method to get close, then Gauss-Newton Method for precision</a:t>
            </a:r>
          </a:p>
          <a:p>
            <a:pPr marL="1200150" lvl="3" indent="-342900">
              <a:buFontTx/>
              <a:buChar char="-"/>
            </a:pPr>
            <a:r>
              <a:rPr lang="en-US" sz="1400" dirty="0" smtClean="0">
                <a:latin typeface="Arial" charset="0"/>
              </a:rPr>
              <a:t>Use </a:t>
            </a:r>
            <a:r>
              <a:rPr lang="en-US" sz="1400" dirty="0" err="1" smtClean="0">
                <a:latin typeface="Arial" charset="0"/>
              </a:rPr>
              <a:t>lsqnonlin</a:t>
            </a:r>
            <a:r>
              <a:rPr lang="en-US" sz="1400" dirty="0" smtClean="0">
                <a:latin typeface="Arial" charset="0"/>
              </a:rPr>
              <a:t>() in MATLAB. </a:t>
            </a:r>
            <a:r>
              <a:rPr lang="en-US" sz="1400" dirty="0" err="1">
                <a:latin typeface="Arial" charset="0"/>
              </a:rPr>
              <a:t>f</a:t>
            </a:r>
            <a:r>
              <a:rPr lang="en-US" sz="1400" dirty="0" err="1" smtClean="0">
                <a:latin typeface="Arial" charset="0"/>
              </a:rPr>
              <a:t>minunc</a:t>
            </a:r>
            <a:r>
              <a:rPr lang="en-US" sz="1400" dirty="0" smtClean="0">
                <a:latin typeface="Arial" charset="0"/>
              </a:rPr>
              <a:t>() did not work well and there is a warning in the documentation against using it for sum of squares problems.</a:t>
            </a:r>
          </a:p>
          <a:p>
            <a:pPr marL="1200150" lvl="3" indent="-342900">
              <a:buFontTx/>
              <a:buChar char="-"/>
            </a:pPr>
            <a:endParaRPr lang="en-US" sz="1400" dirty="0">
              <a:latin typeface="Arial" charset="0"/>
            </a:endParaRPr>
          </a:p>
          <a:p>
            <a:pPr marL="742950" lvl="2" indent="-342900">
              <a:buFontTx/>
              <a:buChar char="-"/>
            </a:pPr>
            <a:r>
              <a:rPr lang="en-US" sz="1400" dirty="0" smtClean="0">
                <a:latin typeface="Arial" charset="0"/>
              </a:rPr>
              <a:t>Bayesian State Estimation</a:t>
            </a:r>
          </a:p>
          <a:p>
            <a:pPr marL="1200150" lvl="3" indent="-342900">
              <a:buFontTx/>
              <a:buChar char="-"/>
            </a:pPr>
            <a:r>
              <a:rPr lang="en-US" sz="1400" dirty="0" smtClean="0">
                <a:latin typeface="Arial" charset="0"/>
              </a:rPr>
              <a:t>The particle filter is the numerical solution method based on this theory</a:t>
            </a:r>
          </a:p>
          <a:p>
            <a:pPr marL="1200150" lvl="3" indent="-342900">
              <a:buFontTx/>
              <a:buChar char="-"/>
            </a:pPr>
            <a:r>
              <a:rPr lang="en-US" sz="1400" dirty="0" smtClean="0">
                <a:latin typeface="Arial" charset="0"/>
              </a:rPr>
              <a:t>I may be able to solve analytic problem for a single refractive interface in </a:t>
            </a:r>
            <a:r>
              <a:rPr lang="en-US" sz="1400" dirty="0" err="1" smtClean="0">
                <a:latin typeface="Arial" charset="0"/>
              </a:rPr>
              <a:t>MuPad</a:t>
            </a:r>
            <a:r>
              <a:rPr lang="en-US" sz="1400" dirty="0" smtClean="0">
                <a:latin typeface="Arial" charset="0"/>
              </a:rPr>
              <a:t>, but I will most likely use a particle filter for the estimation of the entire model.</a:t>
            </a:r>
            <a:endParaRPr lang="en-US" sz="1400" dirty="0">
              <a:latin typeface="Arial" charset="0"/>
            </a:endParaRPr>
          </a:p>
          <a:p>
            <a:pPr>
              <a:buFontTx/>
              <a:buChar char="-"/>
            </a:pPr>
            <a:endParaRPr lang="en-US" sz="12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52668"/>
              </p:ext>
            </p:extLst>
          </p:nvPr>
        </p:nvGraphicFramePr>
        <p:xfrm>
          <a:off x="744955" y="1164992"/>
          <a:ext cx="615502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64608"/>
                <a:gridCol w="34904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Hard Dates:</a:t>
                      </a:r>
                      <a:endParaRPr lang="en-US" b="1" u="sng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10 Feb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AIAA Abstract 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Proposed</a:t>
                      </a:r>
                      <a:r>
                        <a:rPr lang="en-US" b="1" u="sng" baseline="0" dirty="0" smtClean="0"/>
                        <a:t> Dates: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b="0" u="none" baseline="0" dirty="0" smtClean="0"/>
                        <a:t>June 2015</a:t>
                      </a:r>
                      <a:endParaRPr lang="en-US" b="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Prospectus Defense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00299"/>
              </p:ext>
            </p:extLst>
          </p:nvPr>
        </p:nvGraphicFramePr>
        <p:xfrm>
          <a:off x="7339619" y="420121"/>
          <a:ext cx="1697517" cy="63613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97517"/>
              </a:tblGrid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APR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JUNE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JULY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AUG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SEPT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Optical state </a:t>
            </a:r>
            <a:r>
              <a:rPr lang="en-US" dirty="0"/>
              <a:t>e</a:t>
            </a:r>
            <a:r>
              <a:rPr lang="en-US" dirty="0" smtClean="0"/>
              <a:t>stimation of prism </a:t>
            </a:r>
            <a:r>
              <a:rPr lang="en-US" dirty="0" err="1" smtClean="0"/>
              <a:t>assy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Simulation</a:t>
            </a:r>
          </a:p>
          <a:p>
            <a:pPr marL="857250" lvl="1" indent="-457200"/>
            <a:r>
              <a:rPr lang="en-US" dirty="0" smtClean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and nonlinear model of </a:t>
            </a:r>
            <a:r>
              <a:rPr lang="en-US" dirty="0" err="1" smtClean="0"/>
              <a:t>CTEx</a:t>
            </a:r>
            <a:r>
              <a:rPr lang="en-US" dirty="0" smtClean="0"/>
              <a:t> telescope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err="1" smtClean="0"/>
              <a:t>CTEx</a:t>
            </a:r>
            <a:r>
              <a:rPr lang="en-US" dirty="0" smtClean="0"/>
              <a:t> telescope model by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AO for </a:t>
            </a:r>
            <a:r>
              <a:rPr lang="en-US" dirty="0" err="1" smtClean="0"/>
              <a:t>CTEx</a:t>
            </a:r>
            <a:r>
              <a:rPr lang="en-US" dirty="0" smtClean="0"/>
              <a:t>? If chromatic aberration from lens is causing problems, then what about atmospheric aberrations in terrestrial testing?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slewing and jitter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higher-order 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67982</TotalTime>
  <Words>416</Words>
  <Application>Microsoft Macintosh PowerPoint</Application>
  <PresentationFormat>On-screen Show (4:3)</PresentationFormat>
  <Paragraphs>81</Paragraphs>
  <Slides>8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Coon Qualifying Exam Question #5 Part #1</vt:lpstr>
      <vt:lpstr>Overview</vt:lpstr>
      <vt:lpstr>Administrative Items</vt:lpstr>
      <vt:lpstr>New Tasks (1/1)</vt:lpstr>
      <vt:lpstr>Qualifying Exam, Optical System Control Characterization</vt:lpstr>
      <vt:lpstr>AIAA Space Abstract</vt:lpstr>
      <vt:lpstr>Calendar Review</vt:lpstr>
      <vt:lpstr>Desired Progression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1056</cp:revision>
  <cp:lastPrinted>2013-05-29T14:10:12Z</cp:lastPrinted>
  <dcterms:created xsi:type="dcterms:W3CDTF">1999-06-04T19:07:31Z</dcterms:created>
  <dcterms:modified xsi:type="dcterms:W3CDTF">2015-03-02T23:09:33Z</dcterms:modified>
</cp:coreProperties>
</file>