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8"/>
  </p:notesMasterIdLst>
  <p:handoutMasterIdLst>
    <p:handoutMasterId r:id="rId19"/>
  </p:handoutMasterIdLst>
  <p:sldIdLst>
    <p:sldId id="256" r:id="rId2"/>
    <p:sldId id="657" r:id="rId3"/>
    <p:sldId id="685" r:id="rId4"/>
    <p:sldId id="703" r:id="rId5"/>
    <p:sldId id="702" r:id="rId6"/>
    <p:sldId id="661" r:id="rId7"/>
    <p:sldId id="688" r:id="rId8"/>
    <p:sldId id="663" r:id="rId9"/>
    <p:sldId id="664" r:id="rId10"/>
    <p:sldId id="666" r:id="rId11"/>
    <p:sldId id="700" r:id="rId12"/>
    <p:sldId id="697" r:id="rId13"/>
    <p:sldId id="671" r:id="rId14"/>
    <p:sldId id="695" r:id="rId15"/>
    <p:sldId id="675" r:id="rId16"/>
    <p:sldId id="693" r:id="rId17"/>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0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0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0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000" kern="1200">
        <a:solidFill>
          <a:schemeClr val="tx1"/>
        </a:solidFill>
        <a:latin typeface="Arial" pitchFamily="34" charset="0"/>
        <a:ea typeface="+mn-ea"/>
        <a:cs typeface="Arial" pitchFamily="34" charset="0"/>
      </a:defRPr>
    </a:lvl5pPr>
    <a:lvl6pPr marL="2286000" algn="l" defTabSz="914400" rtl="0" eaLnBrk="1" latinLnBrk="0" hangingPunct="1">
      <a:defRPr sz="2000" kern="1200">
        <a:solidFill>
          <a:schemeClr val="tx1"/>
        </a:solidFill>
        <a:latin typeface="Arial" pitchFamily="34" charset="0"/>
        <a:ea typeface="+mn-ea"/>
        <a:cs typeface="Arial" pitchFamily="34" charset="0"/>
      </a:defRPr>
    </a:lvl6pPr>
    <a:lvl7pPr marL="2743200" algn="l" defTabSz="914400" rtl="0" eaLnBrk="1" latinLnBrk="0" hangingPunct="1">
      <a:defRPr sz="2000" kern="1200">
        <a:solidFill>
          <a:schemeClr val="tx1"/>
        </a:solidFill>
        <a:latin typeface="Arial" pitchFamily="34" charset="0"/>
        <a:ea typeface="+mn-ea"/>
        <a:cs typeface="Arial" pitchFamily="34" charset="0"/>
      </a:defRPr>
    </a:lvl7pPr>
    <a:lvl8pPr marL="3200400" algn="l" defTabSz="914400" rtl="0" eaLnBrk="1" latinLnBrk="0" hangingPunct="1">
      <a:defRPr sz="2000" kern="1200">
        <a:solidFill>
          <a:schemeClr val="tx1"/>
        </a:solidFill>
        <a:latin typeface="Arial" pitchFamily="34" charset="0"/>
        <a:ea typeface="+mn-ea"/>
        <a:cs typeface="Arial" pitchFamily="34" charset="0"/>
      </a:defRPr>
    </a:lvl8pPr>
    <a:lvl9pPr marL="3657600" algn="l" defTabSz="914400" rtl="0" eaLnBrk="1" latinLnBrk="0" hangingPunct="1">
      <a:defRPr sz="20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DDEEFF"/>
    <a:srgbClr val="E1F0FF"/>
    <a:srgbClr val="3366FF"/>
    <a:srgbClr val="6699FF"/>
    <a:srgbClr val="00CC00"/>
    <a:srgbClr val="008000"/>
    <a:srgbClr val="99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4" autoAdjust="0"/>
    <p:restoredTop sz="94660" autoAdjust="0"/>
  </p:normalViewPr>
  <p:slideViewPr>
    <p:cSldViewPr snapToGrid="0">
      <p:cViewPr varScale="1">
        <p:scale>
          <a:sx n="77" d="100"/>
          <a:sy n="77" d="100"/>
        </p:scale>
        <p:origin x="-2200" y="-112"/>
      </p:cViewPr>
      <p:guideLst>
        <p:guide orient="horz" pos="1578"/>
        <p:guide pos="4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2768" y="1792"/>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image" Target="../media/image3.emf"/><Relationship Id="rId2"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Text Box 8"/>
          <p:cNvSpPr txBox="1">
            <a:spLocks noGrp="1" noChangeArrowheads="1"/>
          </p:cNvSpPr>
          <p:nvPr>
            <p:ph type="sldNum" sz="quarter" idx="3"/>
          </p:nvPr>
        </p:nvSpPr>
        <p:spPr bwMode="auto">
          <a:xfrm>
            <a:off x="3912338" y="8683539"/>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algn="r" defTabSz="913321" eaLnBrk="0" hangingPunct="0">
              <a:defRPr sz="1200" b="1">
                <a:latin typeface="Arial" charset="0"/>
                <a:cs typeface="+mn-cs"/>
              </a:defRPr>
            </a:lvl1pPr>
          </a:lstStyle>
          <a:p>
            <a:pPr>
              <a:defRPr/>
            </a:pPr>
            <a:fld id="{D8142242-0569-4650-B22D-6C5CB09C0693}" type="slidenum">
              <a:rPr lang="en-US"/>
              <a:pPr>
                <a:defRPr/>
              </a:pPr>
              <a:t>‹#›</a:t>
            </a:fld>
            <a:endParaRPr lang="en-US"/>
          </a:p>
          <a:p>
            <a:pPr>
              <a:defRPr/>
            </a:pPr>
            <a:r>
              <a:rPr lang="en-US"/>
              <a:t>SENG 565: Air Force Institute of Technology</a:t>
            </a:r>
          </a:p>
          <a:p>
            <a:pPr>
              <a:defRPr/>
            </a:pPr>
            <a:r>
              <a:rPr lang="en-US"/>
              <a:t>Dr Rich Cobb,  e-mail:Richard.Cobb@afit.edu</a:t>
            </a:r>
          </a:p>
        </p:txBody>
      </p:sp>
      <p:sp>
        <p:nvSpPr>
          <p:cNvPr id="24578" name="Rectangle 2"/>
          <p:cNvSpPr>
            <a:spLocks noGrp="1" noChangeArrowheads="1"/>
          </p:cNvSpPr>
          <p:nvPr>
            <p:ph type="hdr" sz="quarter"/>
          </p:nvPr>
        </p:nvSpPr>
        <p:spPr bwMode="auto">
          <a:xfrm>
            <a:off x="0" y="466412"/>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24579" name="Rectangle 3"/>
          <p:cNvSpPr>
            <a:spLocks noGrp="1" noChangeArrowheads="1"/>
          </p:cNvSpPr>
          <p:nvPr>
            <p:ph type="dt" sz="quarter" idx="1"/>
          </p:nvPr>
        </p:nvSpPr>
        <p:spPr bwMode="auto">
          <a:xfrm>
            <a:off x="3972773"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algn="r" defTabSz="932415" eaLnBrk="0" hangingPunct="0">
              <a:defRPr sz="1200">
                <a:latin typeface="Times New Roman" pitchFamily="18" charset="0"/>
                <a:cs typeface="+mn-cs"/>
              </a:defRPr>
            </a:lvl1pPr>
          </a:lstStyle>
          <a:p>
            <a:pPr>
              <a:defRPr/>
            </a:pPr>
            <a:endParaRPr lang="en-US"/>
          </a:p>
        </p:txBody>
      </p:sp>
      <p:sp>
        <p:nvSpPr>
          <p:cNvPr id="24580" name="Rectangle 4"/>
          <p:cNvSpPr>
            <a:spLocks noGrp="1" noChangeArrowheads="1"/>
          </p:cNvSpPr>
          <p:nvPr>
            <p:ph type="ftr" sz="quarter" idx="2"/>
          </p:nvPr>
        </p:nvSpPr>
        <p:spPr bwMode="auto">
          <a:xfrm>
            <a:off x="0"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Tree>
    <p:extLst>
      <p:ext uri="{BB962C8B-B14F-4D97-AF65-F5344CB8AC3E}">
        <p14:creationId xmlns:p14="http://schemas.microsoft.com/office/powerpoint/2010/main" val="1120555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18435" name="Rectangle 3"/>
          <p:cNvSpPr>
            <a:spLocks noGrp="1" noChangeArrowheads="1"/>
          </p:cNvSpPr>
          <p:nvPr>
            <p:ph type="dt" idx="1"/>
          </p:nvPr>
        </p:nvSpPr>
        <p:spPr bwMode="auto">
          <a:xfrm>
            <a:off x="3972773"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algn="r" defTabSz="932415" eaLnBrk="0" hangingPunct="0">
              <a:defRPr sz="1200">
                <a:latin typeface="Times New Roman" pitchFamily="18" charset="0"/>
                <a:cs typeface="+mn-cs"/>
              </a:defRPr>
            </a:lvl1pPr>
          </a:lstStyle>
          <a:p>
            <a:pPr>
              <a:defRPr/>
            </a:pPr>
            <a:endParaRPr lang="en-US"/>
          </a:p>
        </p:txBody>
      </p:sp>
      <p:sp>
        <p:nvSpPr>
          <p:cNvPr id="27955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35144" y="4415790"/>
            <a:ext cx="5140112" cy="418338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18439" name="Rectangle 7"/>
          <p:cNvSpPr>
            <a:spLocks noGrp="1" noChangeArrowheads="1"/>
          </p:cNvSpPr>
          <p:nvPr>
            <p:ph type="sldNum" sz="quarter" idx="5"/>
          </p:nvPr>
        </p:nvSpPr>
        <p:spPr bwMode="auto">
          <a:xfrm>
            <a:off x="3972773"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algn="r" defTabSz="932415" eaLnBrk="0" hangingPunct="0">
              <a:defRPr sz="1200">
                <a:latin typeface="Times New Roman" pitchFamily="18" charset="0"/>
                <a:cs typeface="+mn-cs"/>
              </a:defRPr>
            </a:lvl1pPr>
          </a:lstStyle>
          <a:p>
            <a:pPr>
              <a:defRPr/>
            </a:pPr>
            <a:fld id="{DCC060BD-9434-4873-89C4-2B1046CCE161}" type="slidenum">
              <a:rPr lang="en-US"/>
              <a:pPr>
                <a:defRPr/>
              </a:pPr>
              <a:t>‹#›</a:t>
            </a:fld>
            <a:endParaRPr lang="en-US"/>
          </a:p>
        </p:txBody>
      </p:sp>
    </p:spTree>
    <p:extLst>
      <p:ext uri="{BB962C8B-B14F-4D97-AF65-F5344CB8AC3E}">
        <p14:creationId xmlns:p14="http://schemas.microsoft.com/office/powerpoint/2010/main" val="34940831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p:txBody>
          <a:bodyPr/>
          <a:lstStyle/>
          <a:p>
            <a:pPr>
              <a:defRPr/>
            </a:pPr>
            <a:fld id="{21D16637-25A3-4EF5-B42F-477DF7B6E1AE}" type="slidenum">
              <a:rPr lang="en-US" smtClean="0"/>
              <a:pPr>
                <a:defRPr/>
              </a:pPr>
              <a:t>1</a:t>
            </a:fld>
            <a:endParaRPr lang="en-US"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a:t>
            </a:r>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3</a:t>
            </a:fld>
            <a:endParaRPr lang="en-US"/>
          </a:p>
        </p:txBody>
      </p:sp>
    </p:spTree>
    <p:extLst>
      <p:ext uri="{BB962C8B-B14F-4D97-AF65-F5344CB8AC3E}">
        <p14:creationId xmlns:p14="http://schemas.microsoft.com/office/powerpoint/2010/main" val="3400464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9"/>
          <p:cNvSpPr>
            <a:spLocks noChangeArrowheads="1"/>
          </p:cNvSpPr>
          <p:nvPr userDrawn="1"/>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8575" cap="flat" cmpd="sng">
            <a:solidFill>
              <a:srgbClr val="996600"/>
            </a:solidFill>
            <a:prstDash val="solid"/>
            <a:miter lim="800000"/>
            <a:headEnd/>
            <a:tailEnd/>
          </a:ln>
        </p:spPr>
        <p:txBody>
          <a:bodyPr/>
          <a:lstStyle/>
          <a:p>
            <a:pPr eaLnBrk="0" hangingPunct="0">
              <a:defRPr/>
            </a:pPr>
            <a:endParaRPr lang="en-US">
              <a:latin typeface="Arial" charset="0"/>
              <a:cs typeface="+mn-cs"/>
            </a:endParaRPr>
          </a:p>
        </p:txBody>
      </p:sp>
      <p:sp>
        <p:nvSpPr>
          <p:cNvPr id="5" name="Line 10"/>
          <p:cNvSpPr>
            <a:spLocks noChangeShapeType="1"/>
          </p:cNvSpPr>
          <p:nvPr userDrawn="1"/>
        </p:nvSpPr>
        <p:spPr bwMode="auto">
          <a:xfrm>
            <a:off x="1981200" y="3962400"/>
            <a:ext cx="6511925" cy="0"/>
          </a:xfrm>
          <a:prstGeom prst="line">
            <a:avLst/>
          </a:prstGeom>
          <a:noFill/>
          <a:ln w="28575">
            <a:solidFill>
              <a:srgbClr val="996600"/>
            </a:solidFill>
            <a:round/>
            <a:headEnd/>
            <a:tailEnd/>
          </a:ln>
          <a:effectLst/>
        </p:spPr>
        <p:txBody>
          <a:bodyPr/>
          <a:lstStyle/>
          <a:p>
            <a:pPr eaLnBrk="0" hangingPunct="0">
              <a:defRPr/>
            </a:pPr>
            <a:endParaRPr lang="en-US">
              <a:latin typeface="Arial" charset="0"/>
              <a:cs typeface="+mn-cs"/>
            </a:endParaRPr>
          </a:p>
        </p:txBody>
      </p:sp>
      <p:sp>
        <p:nvSpPr>
          <p:cNvPr id="737282" name="Rectangle 2"/>
          <p:cNvSpPr>
            <a:spLocks noGrp="1" noChangeArrowheads="1"/>
          </p:cNvSpPr>
          <p:nvPr>
            <p:ph type="ctrTitle"/>
          </p:nvPr>
        </p:nvSpPr>
        <p:spPr>
          <a:xfrm>
            <a:off x="685800" y="2130425"/>
            <a:ext cx="7772400" cy="1470025"/>
          </a:xfrm>
        </p:spPr>
        <p:txBody>
          <a:bodyPr/>
          <a:lstStyle>
            <a:lvl1pPr>
              <a:defRPr sz="3400"/>
            </a:lvl1pPr>
          </a:lstStyle>
          <a:p>
            <a:r>
              <a:rPr lang="en-US"/>
              <a:t>CLICK TO EDIT MASTER TITLE STYLE</a:t>
            </a:r>
          </a:p>
        </p:txBody>
      </p:sp>
      <p:sp>
        <p:nvSpPr>
          <p:cNvPr id="737283" name="Rectangle 3"/>
          <p:cNvSpPr>
            <a:spLocks noGrp="1" noChangeArrowheads="1"/>
          </p:cNvSpPr>
          <p:nvPr>
            <p:ph type="subTitle" idx="1"/>
          </p:nvPr>
        </p:nvSpPr>
        <p:spPr>
          <a:xfrm>
            <a:off x="4614863" y="4076700"/>
            <a:ext cx="4054475" cy="1752600"/>
          </a:xfrm>
        </p:spPr>
        <p:txBody>
          <a:bodyPr/>
          <a:lstStyle>
            <a:lvl1pPr marL="0" indent="0" algn="ctr">
              <a:buFontTx/>
              <a:buNone/>
              <a:defRPr/>
            </a:lvl1pPr>
          </a:lstStyle>
          <a:p>
            <a:r>
              <a:rPr lang="en-US"/>
              <a:t>Click to edit Master subtitle style</a:t>
            </a:r>
          </a:p>
        </p:txBody>
      </p:sp>
      <p:sp>
        <p:nvSpPr>
          <p:cNvPr id="6" name="Rectangle 6"/>
          <p:cNvSpPr>
            <a:spLocks noGrp="1" noChangeArrowheads="1"/>
          </p:cNvSpPr>
          <p:nvPr>
            <p:ph type="sldNum" sz="quarter" idx="4"/>
          </p:nvPr>
        </p:nvSpPr>
        <p:spPr bwMode="auto">
          <a:xfrm>
            <a:off x="7239000" y="0"/>
            <a:ext cx="1905000"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cs typeface="+mn-cs"/>
              </a:defRPr>
            </a:lvl1pPr>
          </a:lstStyle>
          <a:p>
            <a:pPr>
              <a:defRPr/>
            </a:pPr>
            <a:fld id="{F9661AE2-27F3-4CAB-8900-04DE0A36E8F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4EBD02-8113-4425-9CDC-7C7BCB5C9E8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15D11C-A350-4C7E-A472-FC54FA7001F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57300"/>
            <a:ext cx="7772400" cy="51435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AA1DC1-5BF7-4236-A048-8D13E1952FB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28600"/>
            <a:ext cx="7772400" cy="78105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041887D-8885-4116-9079-D37513C047B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45E149-B611-404C-A95F-4A52AA4976D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904644C-21B1-4429-9EAD-D39ADA34DF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43F6A5-4C65-4BD1-B652-FBBF90C4D6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DD4627-C1FF-4F3E-9D8D-7010E53A4F6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57300"/>
            <a:ext cx="381000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0"/>
            <a:ext cx="381000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D732F0-AE36-4118-9329-B35F6369CC6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C90901-F8F6-43B9-B957-183ABC5C33B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46C180-6A7D-4111-8A4D-4A04F9C520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B79ED7-8E6D-491D-9FE1-97134A348F4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4233209-A781-4BAC-964F-7D95B3BD16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E99C02-CBC5-406C-9AF4-F633C1411BA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685800" y="228600"/>
            <a:ext cx="7772400" cy="781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4931" name="Rectangle 3"/>
          <p:cNvSpPr>
            <a:spLocks noGrp="1" noChangeArrowheads="1"/>
          </p:cNvSpPr>
          <p:nvPr>
            <p:ph type="body" idx="1"/>
          </p:nvPr>
        </p:nvSpPr>
        <p:spPr bwMode="auto">
          <a:xfrm>
            <a:off x="685800" y="1257300"/>
            <a:ext cx="7772400" cy="5143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Times New Roman" pitchFamily="18"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imes New Roman" pitchFamily="18"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7239000" y="0"/>
            <a:ext cx="1905000"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cs typeface="+mn-cs"/>
              </a:defRPr>
            </a:lvl1pPr>
          </a:lstStyle>
          <a:p>
            <a:pPr>
              <a:defRPr/>
            </a:pPr>
            <a:fld id="{F9661AE2-27F3-4CAB-8900-04DE0A36E8FE}" type="slidenum">
              <a:rPr lang="en-US"/>
              <a:pPr>
                <a:defRPr/>
              </a:pPr>
              <a:t>‹#›</a:t>
            </a:fld>
            <a:endParaRPr lang="en-US" dirty="0"/>
          </a:p>
        </p:txBody>
      </p:sp>
      <p:sp>
        <p:nvSpPr>
          <p:cNvPr id="1033" name="Freeform 9"/>
          <p:cNvSpPr>
            <a:spLocks noChangeArrowheads="1"/>
          </p:cNvSpPr>
          <p:nvPr userDrawn="1"/>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996600"/>
            </a:solidFill>
            <a:prstDash val="solid"/>
            <a:miter lim="800000"/>
            <a:headEnd/>
            <a:tailEnd/>
          </a:ln>
        </p:spPr>
        <p:txBody>
          <a:bodyPr/>
          <a:lstStyle/>
          <a:p>
            <a:pPr eaLnBrk="0" hangingPunct="0">
              <a:defRPr/>
            </a:pPr>
            <a:endParaRPr lang="en-US">
              <a:latin typeface="Arial" charset="0"/>
              <a:cs typeface="+mn-cs"/>
            </a:endParaRPr>
          </a:p>
        </p:txBody>
      </p:sp>
      <p:sp>
        <p:nvSpPr>
          <p:cNvPr id="1034" name="Line 10"/>
          <p:cNvSpPr>
            <a:spLocks noChangeShapeType="1"/>
          </p:cNvSpPr>
          <p:nvPr userDrawn="1"/>
        </p:nvSpPr>
        <p:spPr bwMode="auto">
          <a:xfrm>
            <a:off x="457200" y="6172200"/>
            <a:ext cx="8229600" cy="0"/>
          </a:xfrm>
          <a:prstGeom prst="line">
            <a:avLst/>
          </a:prstGeom>
          <a:noFill/>
          <a:ln w="19050">
            <a:solidFill>
              <a:srgbClr val="996600"/>
            </a:solidFill>
            <a:round/>
            <a:headEnd/>
            <a:tailEnd/>
          </a:ln>
          <a:effectLst/>
        </p:spPr>
        <p:txBody>
          <a:bodyPr/>
          <a:lstStyle/>
          <a:p>
            <a:pPr eaLnBrk="0" hangingPunct="0">
              <a:defRPr/>
            </a:pPr>
            <a:endParaRPr lang="en-US">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776"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Lst>
  <p:hf hdr="0" ftr="0" dt="0"/>
  <p:txStyles>
    <p:titleStyle>
      <a:lvl1pPr algn="ctr" rtl="0" eaLnBrk="0" fontAlgn="base" hangingPunct="0">
        <a:spcBef>
          <a:spcPct val="0"/>
        </a:spcBef>
        <a:spcAft>
          <a:spcPct val="0"/>
        </a:spcAft>
        <a:defRPr sz="3000" b="1">
          <a:solidFill>
            <a:srgbClr val="008000"/>
          </a:solidFill>
          <a:latin typeface="+mj-lt"/>
          <a:ea typeface="+mj-ea"/>
          <a:cs typeface="+mj-cs"/>
        </a:defRPr>
      </a:lvl1pPr>
      <a:lvl2pPr algn="ctr" rtl="0" eaLnBrk="0" fontAlgn="base" hangingPunct="0">
        <a:spcBef>
          <a:spcPct val="0"/>
        </a:spcBef>
        <a:spcAft>
          <a:spcPct val="0"/>
        </a:spcAft>
        <a:defRPr sz="3000" b="1">
          <a:solidFill>
            <a:srgbClr val="008000"/>
          </a:solidFill>
          <a:latin typeface="Arial" charset="0"/>
        </a:defRPr>
      </a:lvl2pPr>
      <a:lvl3pPr algn="ctr" rtl="0" eaLnBrk="0" fontAlgn="base" hangingPunct="0">
        <a:spcBef>
          <a:spcPct val="0"/>
        </a:spcBef>
        <a:spcAft>
          <a:spcPct val="0"/>
        </a:spcAft>
        <a:defRPr sz="3000" b="1">
          <a:solidFill>
            <a:srgbClr val="008000"/>
          </a:solidFill>
          <a:latin typeface="Arial" charset="0"/>
        </a:defRPr>
      </a:lvl3pPr>
      <a:lvl4pPr algn="ctr" rtl="0" eaLnBrk="0" fontAlgn="base" hangingPunct="0">
        <a:spcBef>
          <a:spcPct val="0"/>
        </a:spcBef>
        <a:spcAft>
          <a:spcPct val="0"/>
        </a:spcAft>
        <a:defRPr sz="3000" b="1">
          <a:solidFill>
            <a:srgbClr val="008000"/>
          </a:solidFill>
          <a:latin typeface="Arial" charset="0"/>
        </a:defRPr>
      </a:lvl4pPr>
      <a:lvl5pPr algn="ctr" rtl="0" eaLnBrk="0" fontAlgn="base" hangingPunct="0">
        <a:spcBef>
          <a:spcPct val="0"/>
        </a:spcBef>
        <a:spcAft>
          <a:spcPct val="0"/>
        </a:spcAft>
        <a:defRPr sz="3000" b="1">
          <a:solidFill>
            <a:srgbClr val="008000"/>
          </a:solidFill>
          <a:latin typeface="Arial" charset="0"/>
        </a:defRPr>
      </a:lvl5pPr>
      <a:lvl6pPr marL="457200" algn="ctr" rtl="0" eaLnBrk="0" fontAlgn="base" hangingPunct="0">
        <a:spcBef>
          <a:spcPct val="0"/>
        </a:spcBef>
        <a:spcAft>
          <a:spcPct val="0"/>
        </a:spcAft>
        <a:defRPr sz="3000" b="1">
          <a:solidFill>
            <a:srgbClr val="008000"/>
          </a:solidFill>
          <a:latin typeface="Arial" charset="0"/>
        </a:defRPr>
      </a:lvl6pPr>
      <a:lvl7pPr marL="914400" algn="ctr" rtl="0" eaLnBrk="0" fontAlgn="base" hangingPunct="0">
        <a:spcBef>
          <a:spcPct val="0"/>
        </a:spcBef>
        <a:spcAft>
          <a:spcPct val="0"/>
        </a:spcAft>
        <a:defRPr sz="3000" b="1">
          <a:solidFill>
            <a:srgbClr val="008000"/>
          </a:solidFill>
          <a:latin typeface="Arial" charset="0"/>
        </a:defRPr>
      </a:lvl7pPr>
      <a:lvl8pPr marL="1371600" algn="ctr" rtl="0" eaLnBrk="0" fontAlgn="base" hangingPunct="0">
        <a:spcBef>
          <a:spcPct val="0"/>
        </a:spcBef>
        <a:spcAft>
          <a:spcPct val="0"/>
        </a:spcAft>
        <a:defRPr sz="3000" b="1">
          <a:solidFill>
            <a:srgbClr val="008000"/>
          </a:solidFill>
          <a:latin typeface="Arial" charset="0"/>
        </a:defRPr>
      </a:lvl8pPr>
      <a:lvl9pPr marL="1828800" algn="ctr" rtl="0" eaLnBrk="0" fontAlgn="base" hangingPunct="0">
        <a:spcBef>
          <a:spcPct val="0"/>
        </a:spcBef>
        <a:spcAft>
          <a:spcPct val="0"/>
        </a:spcAft>
        <a:defRPr sz="3000" b="1">
          <a:solidFill>
            <a:srgbClr val="00800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emf"/><Relationship Id="rId5" Type="http://schemas.openxmlformats.org/officeDocument/2006/relationships/oleObject" Target="../embeddings/oleObject3.bin"/><Relationship Id="rId6" Type="http://schemas.openxmlformats.org/officeDocument/2006/relationships/image" Target="../media/image4.emf"/><Relationship Id="rId7" Type="http://schemas.openxmlformats.org/officeDocument/2006/relationships/oleObject" Target="../embeddings/oleObject4.bin"/><Relationship Id="rId8" Type="http://schemas.openxmlformats.org/officeDocument/2006/relationships/image" Target="../media/image5.emf"/><Relationship Id="rId9" Type="http://schemas.openxmlformats.org/officeDocument/2006/relationships/oleObject" Target="../embeddings/oleObject5.bin"/><Relationship Id="rId10"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r>
              <a:rPr lang="en-US" dirty="0" smtClean="0"/>
              <a:t>AERO 999</a:t>
            </a:r>
          </a:p>
        </p:txBody>
      </p:sp>
      <p:sp>
        <p:nvSpPr>
          <p:cNvPr id="126979" name="Rectangle 3"/>
          <p:cNvSpPr>
            <a:spLocks noGrp="1" noChangeArrowheads="1"/>
          </p:cNvSpPr>
          <p:nvPr>
            <p:ph type="subTitle" idx="1"/>
          </p:nvPr>
        </p:nvSpPr>
        <p:spPr>
          <a:xfrm>
            <a:off x="1338263" y="3381375"/>
            <a:ext cx="6400800" cy="1752600"/>
          </a:xfrm>
        </p:spPr>
        <p:txBody>
          <a:bodyPr/>
          <a:lstStyle/>
          <a:p>
            <a:r>
              <a:rPr lang="en-US" b="1" dirty="0" smtClean="0"/>
              <a:t>Independent </a:t>
            </a:r>
            <a:r>
              <a:rPr lang="en-US" b="1" dirty="0" smtClean="0"/>
              <a:t>Research</a:t>
            </a:r>
            <a:endParaRPr lang="en-US" b="1" dirty="0" smtClean="0"/>
          </a:p>
          <a:p>
            <a:r>
              <a:rPr lang="en-US" dirty="0" smtClean="0"/>
              <a:t>Weekly Status Update</a:t>
            </a:r>
          </a:p>
          <a:p>
            <a:endParaRPr lang="en-US" dirty="0" smtClean="0"/>
          </a:p>
          <a:p>
            <a:endParaRPr lang="en-US" sz="1800" dirty="0" smtClean="0"/>
          </a:p>
        </p:txBody>
      </p:sp>
      <p:sp>
        <p:nvSpPr>
          <p:cNvPr id="126980" name="Line 4"/>
          <p:cNvSpPr>
            <a:spLocks noChangeShapeType="1"/>
          </p:cNvSpPr>
          <p:nvPr/>
        </p:nvSpPr>
        <p:spPr bwMode="auto">
          <a:xfrm>
            <a:off x="1255713" y="1855788"/>
            <a:ext cx="6537325" cy="0"/>
          </a:xfrm>
          <a:prstGeom prst="line">
            <a:avLst/>
          </a:prstGeom>
          <a:noFill/>
          <a:ln w="28575">
            <a:solidFill>
              <a:srgbClr val="996600"/>
            </a:solidFill>
            <a:round/>
            <a:headEnd/>
            <a:tailEnd/>
          </a:ln>
        </p:spPr>
        <p:txBody>
          <a:bodyPr lIns="91416" tIns="45708" rIns="91416" bIns="45708"/>
          <a:lstStyle/>
          <a:p>
            <a:endParaRPr lang="en-US"/>
          </a:p>
        </p:txBody>
      </p:sp>
      <p:sp>
        <p:nvSpPr>
          <p:cNvPr id="126981" name="Line 5"/>
          <p:cNvSpPr>
            <a:spLocks noChangeShapeType="1"/>
          </p:cNvSpPr>
          <p:nvPr/>
        </p:nvSpPr>
        <p:spPr bwMode="auto">
          <a:xfrm flipV="1">
            <a:off x="1268413" y="1843088"/>
            <a:ext cx="0" cy="941387"/>
          </a:xfrm>
          <a:prstGeom prst="line">
            <a:avLst/>
          </a:prstGeom>
          <a:noFill/>
          <a:ln w="28575">
            <a:solidFill>
              <a:srgbClr val="996600"/>
            </a:solidFill>
            <a:round/>
            <a:headEnd/>
            <a:tailEnd/>
          </a:ln>
        </p:spPr>
        <p:txBody>
          <a:bodyPr lIns="91416" tIns="45708" rIns="91416" bIns="45708"/>
          <a:lstStyle/>
          <a:p>
            <a:endParaRPr lang="en-US"/>
          </a:p>
        </p:txBody>
      </p:sp>
      <p:sp>
        <p:nvSpPr>
          <p:cNvPr id="126982" name="Line 6"/>
          <p:cNvSpPr>
            <a:spLocks noChangeShapeType="1"/>
          </p:cNvSpPr>
          <p:nvPr/>
        </p:nvSpPr>
        <p:spPr bwMode="auto">
          <a:xfrm>
            <a:off x="1965325" y="5422900"/>
            <a:ext cx="6537325" cy="0"/>
          </a:xfrm>
          <a:prstGeom prst="line">
            <a:avLst/>
          </a:prstGeom>
          <a:noFill/>
          <a:ln w="28575">
            <a:solidFill>
              <a:srgbClr val="996600"/>
            </a:solidFill>
            <a:round/>
            <a:headEnd/>
            <a:tailEnd/>
          </a:ln>
        </p:spPr>
        <p:txBody>
          <a:bodyPr lIns="91416" tIns="45708" rIns="91416" bIns="45708"/>
          <a:lstStyle/>
          <a:p>
            <a:endParaRPr lang="en-US"/>
          </a:p>
        </p:txBody>
      </p:sp>
      <p:sp>
        <p:nvSpPr>
          <p:cNvPr id="126983" name="Rectangle 7"/>
          <p:cNvSpPr>
            <a:spLocks noChangeArrowheads="1"/>
          </p:cNvSpPr>
          <p:nvPr/>
        </p:nvSpPr>
        <p:spPr bwMode="auto">
          <a:xfrm>
            <a:off x="6452565" y="5591175"/>
            <a:ext cx="2366079" cy="707862"/>
          </a:xfrm>
          <a:prstGeom prst="rect">
            <a:avLst/>
          </a:prstGeom>
          <a:noFill/>
          <a:ln w="9525" algn="ctr">
            <a:noFill/>
            <a:miter lim="800000"/>
            <a:headEnd/>
            <a:tailEnd/>
          </a:ln>
        </p:spPr>
        <p:txBody>
          <a:bodyPr wrap="none" lIns="91416" tIns="45708" rIns="91416" bIns="45708">
            <a:spAutoFit/>
          </a:bodyPr>
          <a:lstStyle/>
          <a:p>
            <a:pPr eaLnBrk="0" hangingPunct="0"/>
            <a:r>
              <a:rPr lang="en-US" dirty="0" smtClean="0"/>
              <a:t>Lt Col </a:t>
            </a:r>
            <a:r>
              <a:rPr lang="en-US" dirty="0" err="1" smtClean="0"/>
              <a:t>Nidal</a:t>
            </a:r>
            <a:r>
              <a:rPr lang="en-US" dirty="0" smtClean="0"/>
              <a:t> </a:t>
            </a:r>
            <a:r>
              <a:rPr lang="en-US" dirty="0" err="1" smtClean="0"/>
              <a:t>Jodeh</a:t>
            </a:r>
            <a:endParaRPr lang="en-US" dirty="0" smtClean="0"/>
          </a:p>
          <a:p>
            <a:pPr eaLnBrk="0" hangingPunct="0"/>
            <a:r>
              <a:rPr lang="en-US" dirty="0" smtClean="0"/>
              <a:t>29 Jan</a:t>
            </a:r>
            <a:r>
              <a:rPr lang="en-US" dirty="0" smtClean="0"/>
              <a:t> 2014</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Task Review (3/3)</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10</a:t>
            </a:fld>
            <a:endParaRPr lang="en-US"/>
          </a:p>
        </p:txBody>
      </p:sp>
      <p:sp>
        <p:nvSpPr>
          <p:cNvPr id="10244" name="Content Placeholder 2"/>
          <p:cNvSpPr>
            <a:spLocks noGrp="1"/>
          </p:cNvSpPr>
          <p:nvPr>
            <p:ph idx="1"/>
          </p:nvPr>
        </p:nvSpPr>
        <p:spPr/>
        <p:txBody>
          <a:bodyPr/>
          <a:lstStyle/>
          <a:p>
            <a:r>
              <a:rPr lang="en-US" sz="2000" b="1" dirty="0"/>
              <a:t>Task 3:  Evaluate Alternate Data Association </a:t>
            </a:r>
            <a:r>
              <a:rPr lang="en-US" sz="2000" b="1" dirty="0" smtClean="0"/>
              <a:t>Algorithms</a:t>
            </a:r>
            <a:endParaRPr lang="en-US" sz="2000" dirty="0"/>
          </a:p>
          <a:p>
            <a:r>
              <a:rPr lang="en-US" sz="2000" dirty="0" smtClean="0"/>
              <a:t>Background:  The </a:t>
            </a:r>
            <a:r>
              <a:rPr lang="en-US" sz="2000" dirty="0" err="1"/>
              <a:t>MuSICA</a:t>
            </a:r>
            <a:r>
              <a:rPr lang="en-US" sz="2000" dirty="0"/>
              <a:t> algorithm currently employs the </a:t>
            </a:r>
            <a:r>
              <a:rPr lang="en-US" sz="2000" dirty="0" err="1"/>
              <a:t>Jonker-Volgenant-Castanon</a:t>
            </a:r>
            <a:r>
              <a:rPr lang="en-US" sz="2000" dirty="0"/>
              <a:t> (JVC) data association algorithm.  The main disadvantage to the JVC algorithm is that its choice of association “may be ambiguous especially in dense target or clutter environments” [1]</a:t>
            </a:r>
            <a:r>
              <a:rPr lang="en-US" sz="2000" dirty="0" smtClean="0"/>
              <a:t>.</a:t>
            </a:r>
          </a:p>
          <a:p>
            <a:endParaRPr lang="en-US" sz="2000" dirty="0"/>
          </a:p>
          <a:p>
            <a:r>
              <a:rPr lang="en-US" sz="2000" dirty="0" smtClean="0"/>
              <a:t>T3.1:  Conduct </a:t>
            </a:r>
            <a:r>
              <a:rPr lang="en-US" sz="2000" dirty="0"/>
              <a:t>research to quantify the performance gained in dense target or clutter environments from using alternate data association algorithms such as the joint probabilistic data association (JPDA) and the multiple hypothesis tracking (MHT) algorithms.</a:t>
            </a:r>
          </a:p>
          <a:p>
            <a:pPr>
              <a:buFontTx/>
              <a:buChar char="-"/>
            </a:pPr>
            <a:endParaRPr lang="en-US" sz="1600" dirty="0">
              <a:latin typeface="Arial" charset="0"/>
            </a:endParaRPr>
          </a:p>
        </p:txBody>
      </p:sp>
    </p:spTree>
    <p:extLst>
      <p:ext uri="{BB962C8B-B14F-4D97-AF65-F5344CB8AC3E}">
        <p14:creationId xmlns:p14="http://schemas.microsoft.com/office/powerpoint/2010/main" val="7036842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Discussion</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11</a:t>
            </a:fld>
            <a:endParaRPr lang="en-US"/>
          </a:p>
        </p:txBody>
      </p:sp>
      <p:sp>
        <p:nvSpPr>
          <p:cNvPr id="10244" name="Content Placeholder 2"/>
          <p:cNvSpPr>
            <a:spLocks noGrp="1"/>
          </p:cNvSpPr>
          <p:nvPr>
            <p:ph idx="1"/>
          </p:nvPr>
        </p:nvSpPr>
        <p:spPr>
          <a:xfrm>
            <a:off x="685799" y="1257300"/>
            <a:ext cx="8295193" cy="5143500"/>
          </a:xfrm>
        </p:spPr>
        <p:txBody>
          <a:bodyPr/>
          <a:lstStyle/>
          <a:p>
            <a:pPr>
              <a:buFontTx/>
              <a:buChar char="-"/>
            </a:pPr>
            <a:r>
              <a:rPr lang="en-US" dirty="0" smtClean="0"/>
              <a:t>Paper AIAA Brief for AFRL</a:t>
            </a:r>
          </a:p>
          <a:p>
            <a:pPr>
              <a:buFontTx/>
              <a:buChar char="-"/>
            </a:pPr>
            <a:r>
              <a:rPr lang="en-US" dirty="0" smtClean="0"/>
              <a:t>Ask about 2 references</a:t>
            </a:r>
          </a:p>
          <a:p>
            <a:pPr>
              <a:buFontTx/>
              <a:buChar char="-"/>
            </a:pPr>
            <a:r>
              <a:rPr lang="en-US" dirty="0" smtClean="0"/>
              <a:t>Original distance formula</a:t>
            </a:r>
          </a:p>
          <a:p>
            <a:pPr>
              <a:buFontTx/>
              <a:buChar char="-"/>
            </a:pPr>
            <a:r>
              <a:rPr lang="en-US" dirty="0" smtClean="0"/>
              <a:t>New weighted distance:</a:t>
            </a:r>
            <a:endParaRPr lang="en-US" dirty="0"/>
          </a:p>
          <a:p>
            <a:pPr marL="0" indent="0">
              <a:buNone/>
            </a:pPr>
            <a:endParaRPr lang="en-US" dirty="0" smtClean="0"/>
          </a:p>
          <a:p>
            <a:pPr>
              <a:buFontTx/>
              <a:buChar char="-"/>
            </a:pPr>
            <a:endParaRPr lang="en-US" dirty="0"/>
          </a:p>
          <a:p>
            <a:pPr>
              <a:buFontTx/>
              <a:buChar char="-"/>
            </a:pPr>
            <a:endParaRPr lang="en-US" dirty="0" smtClean="0"/>
          </a:p>
          <a:p>
            <a:pPr marL="0" indent="0">
              <a:buNone/>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685444797"/>
              </p:ext>
            </p:extLst>
          </p:nvPr>
        </p:nvGraphicFramePr>
        <p:xfrm>
          <a:off x="4591959" y="1818742"/>
          <a:ext cx="3733800" cy="1092200"/>
        </p:xfrm>
        <a:graphic>
          <a:graphicData uri="http://schemas.openxmlformats.org/presentationml/2006/ole">
            <mc:AlternateContent xmlns:mc="http://schemas.openxmlformats.org/markup-compatibility/2006">
              <mc:Choice xmlns:v="urn:schemas-microsoft-com:vml" Requires="v">
                <p:oleObj spid="_x0000_s2061" name="Equation" r:id="rId3" imgW="1866900" imgH="546100" progId="Equation.DSMT4">
                  <p:embed/>
                </p:oleObj>
              </mc:Choice>
              <mc:Fallback>
                <p:oleObj name="Equation" r:id="rId3" imgW="1866900" imgH="546100" progId="Equation.DSMT4">
                  <p:embed/>
                  <p:pic>
                    <p:nvPicPr>
                      <p:cNvPr id="0" name=""/>
                      <p:cNvPicPr/>
                      <p:nvPr/>
                    </p:nvPicPr>
                    <p:blipFill>
                      <a:blip r:embed="rId4"/>
                      <a:stretch>
                        <a:fillRect/>
                      </a:stretch>
                    </p:blipFill>
                    <p:spPr>
                      <a:xfrm>
                        <a:off x="4591959" y="1818742"/>
                        <a:ext cx="3733800" cy="1092200"/>
                      </a:xfrm>
                      <a:prstGeom prst="rect">
                        <a:avLst/>
                      </a:prstGeom>
                    </p:spPr>
                  </p:pic>
                </p:oleObj>
              </mc:Fallback>
            </mc:AlternateContent>
          </a:graphicData>
        </a:graphic>
      </p:graphicFrame>
      <p:pic>
        <p:nvPicPr>
          <p:cNvPr id="4" name="Picture 3" descr="new_distance_formula.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376" y="2973824"/>
            <a:ext cx="5202428" cy="3141726"/>
          </a:xfrm>
          <a:prstGeom prst="rect">
            <a:avLst/>
          </a:prstGeom>
        </p:spPr>
      </p:pic>
    </p:spTree>
    <p:extLst>
      <p:ext uri="{BB962C8B-B14F-4D97-AF65-F5344CB8AC3E}">
        <p14:creationId xmlns:p14="http://schemas.microsoft.com/office/powerpoint/2010/main" val="4171894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Discussion</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12</a:t>
            </a:fld>
            <a:endParaRPr lang="en-US"/>
          </a:p>
        </p:txBody>
      </p:sp>
      <p:sp>
        <p:nvSpPr>
          <p:cNvPr id="10244" name="Content Placeholder 2"/>
          <p:cNvSpPr>
            <a:spLocks noGrp="1"/>
          </p:cNvSpPr>
          <p:nvPr>
            <p:ph idx="1"/>
          </p:nvPr>
        </p:nvSpPr>
        <p:spPr>
          <a:xfrm>
            <a:off x="685799" y="1257300"/>
            <a:ext cx="8295193" cy="5143500"/>
          </a:xfrm>
        </p:spPr>
        <p:txBody>
          <a:bodyPr/>
          <a:lstStyle/>
          <a:p>
            <a:pPr>
              <a:buFontTx/>
              <a:buChar char="-"/>
            </a:pPr>
            <a:r>
              <a:rPr lang="en-US" dirty="0" smtClean="0"/>
              <a:t>Paper review</a:t>
            </a:r>
          </a:p>
          <a:p>
            <a:pPr lvl="1">
              <a:buFontTx/>
              <a:buChar char="-"/>
            </a:pPr>
            <a:r>
              <a:rPr lang="en-US" dirty="0" smtClean="0"/>
              <a:t>Should I include previous abstract info?</a:t>
            </a:r>
          </a:p>
          <a:p>
            <a:pPr lvl="1">
              <a:buFontTx/>
              <a:buChar char="-"/>
            </a:pPr>
            <a:r>
              <a:rPr lang="en-US" dirty="0" smtClean="0"/>
              <a:t>Include 2D turn model results?</a:t>
            </a:r>
          </a:p>
          <a:p>
            <a:pPr lvl="1">
              <a:buFontTx/>
              <a:buChar char="-"/>
            </a:pPr>
            <a:r>
              <a:rPr lang="en-US" dirty="0" smtClean="0"/>
              <a:t>Plan to include items on subsequent chart</a:t>
            </a:r>
          </a:p>
          <a:p>
            <a:pPr lvl="1">
              <a:buFontTx/>
              <a:buChar char="-"/>
            </a:pPr>
            <a:r>
              <a:rPr lang="en-US" dirty="0" smtClean="0"/>
              <a:t>Plan to show 2-ship avoidance </a:t>
            </a:r>
          </a:p>
          <a:p>
            <a:pPr>
              <a:buFontTx/>
              <a:buChar char="-"/>
            </a:pPr>
            <a:r>
              <a:rPr lang="en-US" dirty="0" smtClean="0"/>
              <a:t>Flight test data not representative</a:t>
            </a:r>
          </a:p>
          <a:p>
            <a:pPr lvl="1">
              <a:buFontTx/>
              <a:buChar char="-"/>
            </a:pPr>
            <a:r>
              <a:rPr lang="en-US" dirty="0" smtClean="0"/>
              <a:t>linear so nonlinear propagation model not necessary</a:t>
            </a:r>
          </a:p>
          <a:p>
            <a:pPr lvl="1">
              <a:buFontTx/>
              <a:buChar char="-"/>
            </a:pPr>
            <a:r>
              <a:rPr lang="en-US" dirty="0" smtClean="0"/>
              <a:t>ADSB data is linear so only need </a:t>
            </a:r>
            <a:r>
              <a:rPr lang="en-US" dirty="0" err="1" smtClean="0"/>
              <a:t>Kalman</a:t>
            </a:r>
            <a:r>
              <a:rPr lang="en-US" dirty="0" smtClean="0"/>
              <a:t> filter </a:t>
            </a:r>
          </a:p>
          <a:p>
            <a:pPr>
              <a:buFontTx/>
              <a:buChar char="-"/>
            </a:pPr>
            <a:endParaRPr lang="en-US" dirty="0" smtClean="0"/>
          </a:p>
          <a:p>
            <a:pPr>
              <a:buFontTx/>
              <a:buChar char="-"/>
            </a:pPr>
            <a:endParaRPr lang="en-US" dirty="0"/>
          </a:p>
          <a:p>
            <a:pPr>
              <a:buFontTx/>
              <a:buChar char="-"/>
            </a:pPr>
            <a:endParaRPr lang="en-US" dirty="0" smtClean="0"/>
          </a:p>
          <a:p>
            <a:pPr marL="0" indent="0">
              <a:buNone/>
            </a:pPr>
            <a:endParaRPr lang="en-US" dirty="0"/>
          </a:p>
        </p:txBody>
      </p:sp>
    </p:spTree>
    <p:extLst>
      <p:ext uri="{BB962C8B-B14F-4D97-AF65-F5344CB8AC3E}">
        <p14:creationId xmlns:p14="http://schemas.microsoft.com/office/powerpoint/2010/main" val="531313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Conferences/Papers</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13</a:t>
            </a:fld>
            <a:endParaRPr lang="en-US"/>
          </a:p>
        </p:txBody>
      </p:sp>
      <p:sp>
        <p:nvSpPr>
          <p:cNvPr id="10244" name="Content Placeholder 2"/>
          <p:cNvSpPr>
            <a:spLocks noGrp="1"/>
          </p:cNvSpPr>
          <p:nvPr>
            <p:ph idx="1"/>
          </p:nvPr>
        </p:nvSpPr>
        <p:spPr/>
        <p:txBody>
          <a:bodyPr/>
          <a:lstStyle/>
          <a:p>
            <a:pPr>
              <a:buFontTx/>
              <a:buChar char="-"/>
            </a:pPr>
            <a:r>
              <a:rPr lang="en-US" sz="2000" dirty="0" smtClean="0"/>
              <a:t>2014 </a:t>
            </a:r>
            <a:r>
              <a:rPr lang="en-US" sz="2000" dirty="0"/>
              <a:t>AIAA SciTech Forum &amp; </a:t>
            </a:r>
            <a:r>
              <a:rPr lang="en-US" sz="2000" dirty="0" smtClean="0"/>
              <a:t>Exposition</a:t>
            </a:r>
            <a:r>
              <a:rPr lang="en-US" sz="2000" dirty="0" smtClean="0">
                <a:latin typeface="Arial" charset="0"/>
              </a:rPr>
              <a:t> (13 – 17 Jan 2014)</a:t>
            </a:r>
          </a:p>
          <a:p>
            <a:pPr lvl="1">
              <a:buFontTx/>
              <a:buChar char="-"/>
            </a:pPr>
            <a:r>
              <a:rPr lang="en-US" dirty="0" smtClean="0"/>
              <a:t>National Harbor, Maryland (15 </a:t>
            </a:r>
            <a:r>
              <a:rPr lang="en-US" dirty="0"/>
              <a:t>minutes </a:t>
            </a:r>
            <a:r>
              <a:rPr lang="en-US" dirty="0" smtClean="0"/>
              <a:t>from D.C)</a:t>
            </a:r>
          </a:p>
          <a:p>
            <a:pPr lvl="1">
              <a:buFontTx/>
              <a:buChar char="-"/>
            </a:pPr>
            <a:r>
              <a:rPr lang="en-US" dirty="0" smtClean="0"/>
              <a:t>Paper submission deadline: 12/12/2013</a:t>
            </a:r>
          </a:p>
          <a:p>
            <a:pPr lvl="1">
              <a:buFontTx/>
              <a:buChar char="-"/>
            </a:pPr>
            <a:r>
              <a:rPr lang="en-US" dirty="0" smtClean="0"/>
              <a:t>Resubmit final correction </a:t>
            </a:r>
            <a:r>
              <a:rPr lang="en-US" dirty="0"/>
              <a:t>12</a:t>
            </a:r>
            <a:r>
              <a:rPr lang="en-US" dirty="0" smtClean="0"/>
              <a:t>/30/2013</a:t>
            </a:r>
          </a:p>
          <a:p>
            <a:pPr lvl="1">
              <a:buFontTx/>
              <a:buChar char="-"/>
            </a:pPr>
            <a:endParaRPr lang="en-US" dirty="0"/>
          </a:p>
          <a:p>
            <a:pPr marL="342900" lvl="1" indent="-342900">
              <a:buFontTx/>
              <a:buChar char="-"/>
            </a:pPr>
            <a:r>
              <a:rPr lang="en-US" dirty="0"/>
              <a:t>39</a:t>
            </a:r>
            <a:r>
              <a:rPr lang="en-US" baseline="30000" dirty="0"/>
              <a:t>th</a:t>
            </a:r>
            <a:r>
              <a:rPr lang="en-US" dirty="0"/>
              <a:t> AIAA DCASS 2014 Abstract due 13 January, 2014 - 	</a:t>
            </a:r>
          </a:p>
          <a:p>
            <a:pPr marL="742950" lvl="2" indent="-342900">
              <a:buFontTx/>
              <a:buChar char="-"/>
            </a:pPr>
            <a:r>
              <a:rPr lang="en-US" dirty="0"/>
              <a:t>Abstracts received by the final deadline of 20 January, 2014 will be considered based on abstract quality and symposium need</a:t>
            </a:r>
            <a:r>
              <a:rPr lang="en-US" dirty="0" smtClean="0"/>
              <a:t>.</a:t>
            </a:r>
          </a:p>
          <a:p>
            <a:pPr marL="742950" lvl="2" indent="-342900">
              <a:buFontTx/>
              <a:buChar char="-"/>
            </a:pPr>
            <a:endParaRPr lang="en-US" dirty="0">
              <a:latin typeface="Arial" charset="0"/>
            </a:endParaRPr>
          </a:p>
          <a:p>
            <a:pPr marL="342900" lvl="1" indent="-342900">
              <a:buFontTx/>
              <a:buChar char="-"/>
            </a:pPr>
            <a:r>
              <a:rPr lang="en-US" dirty="0" smtClean="0">
                <a:latin typeface="Arial" charset="0"/>
              </a:rPr>
              <a:t>Submit AIAA Journal Article from </a:t>
            </a:r>
            <a:r>
              <a:rPr lang="en-US" dirty="0" smtClean="0"/>
              <a:t>combined </a:t>
            </a:r>
            <a:r>
              <a:rPr lang="en-US" dirty="0"/>
              <a:t>conference </a:t>
            </a:r>
            <a:r>
              <a:rPr lang="en-US" dirty="0" smtClean="0"/>
              <a:t>papers</a:t>
            </a:r>
          </a:p>
          <a:p>
            <a:pPr marL="342900" lvl="1" indent="-342900">
              <a:buFontTx/>
              <a:buChar char="-"/>
            </a:pPr>
            <a:endParaRPr lang="en-US" dirty="0" smtClean="0"/>
          </a:p>
          <a:p>
            <a:pPr marL="342900" lvl="1" indent="-342900">
              <a:buFontTx/>
              <a:buChar char="-"/>
            </a:pPr>
            <a:r>
              <a:rPr lang="en-US" dirty="0" smtClean="0"/>
              <a:t>Submit “Technical Note” for ellipsoid capture algorithm?</a:t>
            </a:r>
          </a:p>
          <a:p>
            <a:pPr marL="0" indent="0">
              <a:buNone/>
            </a:pPr>
            <a:endParaRPr lang="en-US" dirty="0" smtClean="0">
              <a:latin typeface="Arial" charset="0"/>
            </a:endParaRPr>
          </a:p>
        </p:txBody>
      </p:sp>
    </p:spTree>
    <p:extLst>
      <p:ext uri="{BB962C8B-B14F-4D97-AF65-F5344CB8AC3E}">
        <p14:creationId xmlns:p14="http://schemas.microsoft.com/office/powerpoint/2010/main" val="19338806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Follow up </a:t>
            </a:r>
            <a:r>
              <a:rPr lang="en-US" smtClean="0">
                <a:latin typeface="Arial" charset="0"/>
              </a:rPr>
              <a:t>from last week</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14</a:t>
            </a:fld>
            <a:endParaRPr lang="en-US"/>
          </a:p>
        </p:txBody>
      </p:sp>
      <p:sp>
        <p:nvSpPr>
          <p:cNvPr id="10244" name="Content Placeholder 2"/>
          <p:cNvSpPr>
            <a:spLocks noGrp="1"/>
          </p:cNvSpPr>
          <p:nvPr>
            <p:ph idx="1"/>
          </p:nvPr>
        </p:nvSpPr>
        <p:spPr>
          <a:xfrm>
            <a:off x="685799" y="1257300"/>
            <a:ext cx="8295193" cy="5143500"/>
          </a:xfrm>
        </p:spPr>
        <p:txBody>
          <a:bodyPr/>
          <a:lstStyle/>
          <a:p>
            <a:pPr marL="0" indent="0">
              <a:buNone/>
            </a:pPr>
            <a:endParaRPr lang="en-US" dirty="0"/>
          </a:p>
          <a:p>
            <a:pPr>
              <a:buFontTx/>
              <a:buChar char="-"/>
            </a:pPr>
            <a:r>
              <a:rPr lang="en-US" dirty="0" smtClean="0"/>
              <a:t>Will add higher order ellipsoid (4</a:t>
            </a:r>
            <a:r>
              <a:rPr lang="en-US" baseline="30000" dirty="0" smtClean="0"/>
              <a:t>th</a:t>
            </a:r>
            <a:r>
              <a:rPr lang="en-US" dirty="0" smtClean="0"/>
              <a:t> order)</a:t>
            </a:r>
          </a:p>
          <a:p>
            <a:pPr>
              <a:buFontTx/>
              <a:buChar char="-"/>
            </a:pPr>
            <a:r>
              <a:rPr lang="en-US" dirty="0" smtClean="0"/>
              <a:t>Remove final control and use final </a:t>
            </a:r>
            <a:r>
              <a:rPr lang="en-US" dirty="0" err="1" smtClean="0"/>
              <a:t>Radau</a:t>
            </a:r>
            <a:r>
              <a:rPr lang="en-US" dirty="0" smtClean="0"/>
              <a:t> control for next iteration</a:t>
            </a:r>
          </a:p>
          <a:p>
            <a:pPr>
              <a:buFontTx/>
              <a:buChar char="-"/>
            </a:pPr>
            <a:r>
              <a:rPr lang="en-US" dirty="0" smtClean="0"/>
              <a:t>Scale all control to -0.5 to 0.5</a:t>
            </a:r>
          </a:p>
          <a:p>
            <a:pPr>
              <a:buFontTx/>
              <a:buChar char="-"/>
            </a:pPr>
            <a:endParaRPr lang="en-US" dirty="0" smtClean="0"/>
          </a:p>
          <a:p>
            <a:pPr>
              <a:buFontTx/>
              <a:buChar char="-"/>
            </a:pPr>
            <a:endParaRPr lang="en-US" dirty="0"/>
          </a:p>
          <a:p>
            <a:pPr>
              <a:buFontTx/>
              <a:buChar char="-"/>
            </a:pPr>
            <a:endParaRPr lang="en-US" dirty="0" smtClean="0"/>
          </a:p>
          <a:p>
            <a:pPr marL="0" indent="0">
              <a:buNone/>
            </a:pPr>
            <a:endParaRPr lang="en-US" dirty="0"/>
          </a:p>
        </p:txBody>
      </p:sp>
      <p:sp>
        <p:nvSpPr>
          <p:cNvPr id="2" name="TextBox 1"/>
          <p:cNvSpPr txBox="1"/>
          <p:nvPr/>
        </p:nvSpPr>
        <p:spPr>
          <a:xfrm>
            <a:off x="5102837" y="-34021"/>
            <a:ext cx="184666" cy="40011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22872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 name="Straight Arrow Connector 5"/>
          <p:cNvCxnSpPr/>
          <p:nvPr/>
        </p:nvCxnSpPr>
        <p:spPr bwMode="auto">
          <a:xfrm flipH="1">
            <a:off x="3708061" y="4365986"/>
            <a:ext cx="703058" cy="5278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Title 1"/>
          <p:cNvSpPr>
            <a:spLocks noGrp="1"/>
          </p:cNvSpPr>
          <p:nvPr>
            <p:ph type="title"/>
          </p:nvPr>
        </p:nvSpPr>
        <p:spPr>
          <a:xfrm>
            <a:off x="685800" y="228600"/>
            <a:ext cx="7772400" cy="781050"/>
          </a:xfrm>
        </p:spPr>
        <p:txBody>
          <a:bodyPr/>
          <a:lstStyle/>
          <a:p>
            <a:r>
              <a:rPr lang="en-US" dirty="0" smtClean="0">
                <a:latin typeface="Arial" charset="0"/>
              </a:rPr>
              <a:t>Notes</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15</a:t>
            </a:fld>
            <a:endParaRPr lang="en-US"/>
          </a:p>
        </p:txBody>
      </p:sp>
      <p:sp>
        <p:nvSpPr>
          <p:cNvPr id="10244" name="Content Placeholder 2"/>
          <p:cNvSpPr>
            <a:spLocks noGrp="1"/>
          </p:cNvSpPr>
          <p:nvPr>
            <p:ph idx="1"/>
          </p:nvPr>
        </p:nvSpPr>
        <p:spPr/>
        <p:txBody>
          <a:bodyPr/>
          <a:lstStyle/>
          <a:p>
            <a:pPr>
              <a:buFontTx/>
              <a:buChar char="-"/>
            </a:pPr>
            <a:r>
              <a:rPr lang="en-US" sz="2000" dirty="0" smtClean="0"/>
              <a:t>Save .fig files for </a:t>
            </a:r>
            <a:r>
              <a:rPr lang="en-US" sz="2000" dirty="0" err="1" smtClean="0"/>
              <a:t>Matlab</a:t>
            </a:r>
            <a:r>
              <a:rPr lang="en-US" sz="2000" baseline="30000" dirty="0" smtClean="0"/>
              <a:t>®</a:t>
            </a:r>
            <a:r>
              <a:rPr lang="en-US" sz="2000" dirty="0" smtClean="0"/>
              <a:t> to recreate figures quickly</a:t>
            </a:r>
          </a:p>
          <a:p>
            <a:pPr>
              <a:buFontTx/>
              <a:buChar char="-"/>
            </a:pPr>
            <a:r>
              <a:rPr lang="en-US" sz="2000" dirty="0" smtClean="0"/>
              <a:t>Note: How ODE45 works.  Include routine here from Numerical Recipe book</a:t>
            </a:r>
          </a:p>
          <a:p>
            <a:pPr>
              <a:buFontTx/>
              <a:buChar char="-"/>
            </a:pPr>
            <a:endParaRPr lang="en-US" sz="2000" dirty="0" smtClean="0"/>
          </a:p>
          <a:p>
            <a:pPr>
              <a:buFontTx/>
              <a:buChar char="-"/>
            </a:pPr>
            <a:r>
              <a:rPr lang="en-US" sz="2000" dirty="0" smtClean="0"/>
              <a:t>Schematic of what I am doing to incorporate stochastic intruder; most others put stochastic inside OCP.</a:t>
            </a:r>
          </a:p>
          <a:p>
            <a:pPr>
              <a:buFontTx/>
              <a:buChar char="-"/>
            </a:pPr>
            <a:endParaRPr lang="en-US" sz="2000" dirty="0"/>
          </a:p>
          <a:p>
            <a:pPr>
              <a:buFontTx/>
              <a:buChar char="-"/>
            </a:pPr>
            <a:endParaRPr lang="en-US" sz="2000" dirty="0" smtClean="0"/>
          </a:p>
          <a:p>
            <a:pPr marL="457200" lvl="1" indent="0">
              <a:buNone/>
            </a:pPr>
            <a:endParaRPr lang="en-US" dirty="0" smtClean="0"/>
          </a:p>
        </p:txBody>
      </p:sp>
      <p:sp>
        <p:nvSpPr>
          <p:cNvPr id="2" name="Rectangle 1"/>
          <p:cNvSpPr/>
          <p:nvPr/>
        </p:nvSpPr>
        <p:spPr bwMode="auto">
          <a:xfrm>
            <a:off x="442213" y="3662892"/>
            <a:ext cx="3084382" cy="162165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Optimal Control Problem</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950131955"/>
              </p:ext>
            </p:extLst>
          </p:nvPr>
        </p:nvGraphicFramePr>
        <p:xfrm>
          <a:off x="1169635" y="4065874"/>
          <a:ext cx="1498600" cy="355600"/>
        </p:xfrm>
        <a:graphic>
          <a:graphicData uri="http://schemas.openxmlformats.org/presentationml/2006/ole">
            <mc:AlternateContent xmlns:mc="http://schemas.openxmlformats.org/markup-compatibility/2006">
              <mc:Choice xmlns:v="urn:schemas-microsoft-com:vml" Requires="v">
                <p:oleObj spid="_x0000_s1646" name="Equation" r:id="rId3" imgW="749300" imgH="177800" progId="Equation.3">
                  <p:embed/>
                </p:oleObj>
              </mc:Choice>
              <mc:Fallback>
                <p:oleObj name="Equation" r:id="rId3" imgW="749300" imgH="177800" progId="Equation.3">
                  <p:embed/>
                  <p:pic>
                    <p:nvPicPr>
                      <p:cNvPr id="0" name=""/>
                      <p:cNvPicPr/>
                      <p:nvPr/>
                    </p:nvPicPr>
                    <p:blipFill>
                      <a:blip r:embed="rId4"/>
                      <a:stretch>
                        <a:fillRect/>
                      </a:stretch>
                    </p:blipFill>
                    <p:spPr>
                      <a:xfrm>
                        <a:off x="1169635" y="4065874"/>
                        <a:ext cx="1498600" cy="355600"/>
                      </a:xfrm>
                      <a:prstGeom prst="rect">
                        <a:avLst/>
                      </a:prstGeom>
                    </p:spPr>
                  </p:pic>
                </p:oleObj>
              </mc:Fallback>
            </mc:AlternateContent>
          </a:graphicData>
        </a:graphic>
      </p:graphicFrame>
      <p:sp>
        <p:nvSpPr>
          <p:cNvPr id="8" name="Rectangle 7"/>
          <p:cNvSpPr/>
          <p:nvPr/>
        </p:nvSpPr>
        <p:spPr bwMode="auto">
          <a:xfrm>
            <a:off x="5822232" y="3679209"/>
            <a:ext cx="3084382" cy="10886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Nonlinear Filter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192102027"/>
              </p:ext>
            </p:extLst>
          </p:nvPr>
        </p:nvGraphicFramePr>
        <p:xfrm>
          <a:off x="6253895" y="4094163"/>
          <a:ext cx="2159000" cy="355600"/>
        </p:xfrm>
        <a:graphic>
          <a:graphicData uri="http://schemas.openxmlformats.org/presentationml/2006/ole">
            <mc:AlternateContent xmlns:mc="http://schemas.openxmlformats.org/markup-compatibility/2006">
              <mc:Choice xmlns:v="urn:schemas-microsoft-com:vml" Requires="v">
                <p:oleObj spid="_x0000_s1647" name="Equation" r:id="rId5" imgW="1079500" imgH="177800" progId="Equation.3">
                  <p:embed/>
                </p:oleObj>
              </mc:Choice>
              <mc:Fallback>
                <p:oleObj name="Equation" r:id="rId5" imgW="1079500" imgH="177800" progId="Equation.3">
                  <p:embed/>
                  <p:pic>
                    <p:nvPicPr>
                      <p:cNvPr id="0" name=""/>
                      <p:cNvPicPr/>
                      <p:nvPr/>
                    </p:nvPicPr>
                    <p:blipFill>
                      <a:blip r:embed="rId6"/>
                      <a:stretch>
                        <a:fillRect/>
                      </a:stretch>
                    </p:blipFill>
                    <p:spPr>
                      <a:xfrm>
                        <a:off x="6253895" y="4094163"/>
                        <a:ext cx="2159000" cy="3556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13624453"/>
              </p:ext>
            </p:extLst>
          </p:nvPr>
        </p:nvGraphicFramePr>
        <p:xfrm>
          <a:off x="1322388" y="4568825"/>
          <a:ext cx="1193800" cy="584200"/>
        </p:xfrm>
        <a:graphic>
          <a:graphicData uri="http://schemas.openxmlformats.org/presentationml/2006/ole">
            <mc:AlternateContent xmlns:mc="http://schemas.openxmlformats.org/markup-compatibility/2006">
              <mc:Choice xmlns:v="urn:schemas-microsoft-com:vml" Requires="v">
                <p:oleObj spid="_x0000_s1648" name="Equation" r:id="rId7" imgW="596900" imgH="292100" progId="Equation.3">
                  <p:embed/>
                </p:oleObj>
              </mc:Choice>
              <mc:Fallback>
                <p:oleObj name="Equation" r:id="rId7" imgW="596900" imgH="292100" progId="Equation.3">
                  <p:embed/>
                  <p:pic>
                    <p:nvPicPr>
                      <p:cNvPr id="0" name=""/>
                      <p:cNvPicPr/>
                      <p:nvPr/>
                    </p:nvPicPr>
                    <p:blipFill>
                      <a:blip r:embed="rId8"/>
                      <a:stretch>
                        <a:fillRect/>
                      </a:stretch>
                    </p:blipFill>
                    <p:spPr>
                      <a:xfrm>
                        <a:off x="1322388" y="4568825"/>
                        <a:ext cx="1193800" cy="5842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160537554"/>
              </p:ext>
            </p:extLst>
          </p:nvPr>
        </p:nvGraphicFramePr>
        <p:xfrm>
          <a:off x="4427538" y="3846513"/>
          <a:ext cx="711200" cy="584200"/>
        </p:xfrm>
        <a:graphic>
          <a:graphicData uri="http://schemas.openxmlformats.org/presentationml/2006/ole">
            <mc:AlternateContent xmlns:mc="http://schemas.openxmlformats.org/markup-compatibility/2006">
              <mc:Choice xmlns:v="urn:schemas-microsoft-com:vml" Requires="v">
                <p:oleObj spid="_x0000_s1649" name="Equation" r:id="rId9" imgW="355600" imgH="292100" progId="Equation.3">
                  <p:embed/>
                </p:oleObj>
              </mc:Choice>
              <mc:Fallback>
                <p:oleObj name="Equation" r:id="rId9" imgW="355600" imgH="292100" progId="Equation.3">
                  <p:embed/>
                  <p:pic>
                    <p:nvPicPr>
                      <p:cNvPr id="0" name=""/>
                      <p:cNvPicPr/>
                      <p:nvPr/>
                    </p:nvPicPr>
                    <p:blipFill>
                      <a:blip r:embed="rId10"/>
                      <a:stretch>
                        <a:fillRect/>
                      </a:stretch>
                    </p:blipFill>
                    <p:spPr>
                      <a:xfrm>
                        <a:off x="4427538" y="3846513"/>
                        <a:ext cx="711200" cy="584200"/>
                      </a:xfrm>
                      <a:prstGeom prst="rect">
                        <a:avLst/>
                      </a:prstGeom>
                    </p:spPr>
                  </p:pic>
                </p:oleObj>
              </mc:Fallback>
            </mc:AlternateContent>
          </a:graphicData>
        </a:graphic>
      </p:graphicFrame>
      <p:cxnSp>
        <p:nvCxnSpPr>
          <p:cNvPr id="14" name="Straight Arrow Connector 13"/>
          <p:cNvCxnSpPr>
            <a:stCxn id="8" idx="1"/>
          </p:cNvCxnSpPr>
          <p:nvPr/>
        </p:nvCxnSpPr>
        <p:spPr bwMode="auto">
          <a:xfrm flipH="1" flipV="1">
            <a:off x="5216233" y="4184542"/>
            <a:ext cx="605999"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Box 15"/>
          <p:cNvSpPr txBox="1"/>
          <p:nvPr/>
        </p:nvSpPr>
        <p:spPr>
          <a:xfrm>
            <a:off x="6384219" y="3277324"/>
            <a:ext cx="2063814" cy="400110"/>
          </a:xfrm>
          <a:prstGeom prst="rect">
            <a:avLst/>
          </a:prstGeom>
          <a:noFill/>
        </p:spPr>
        <p:txBody>
          <a:bodyPr wrap="square" rtlCol="0">
            <a:spAutoFit/>
          </a:bodyPr>
          <a:lstStyle/>
          <a:p>
            <a:r>
              <a:rPr lang="en-US" dirty="0" smtClean="0"/>
              <a:t>Intruder Model</a:t>
            </a:r>
            <a:endParaRPr lang="en-US" dirty="0"/>
          </a:p>
        </p:txBody>
      </p:sp>
    </p:spTree>
    <p:extLst>
      <p:ext uri="{BB962C8B-B14F-4D97-AF65-F5344CB8AC3E}">
        <p14:creationId xmlns:p14="http://schemas.microsoft.com/office/powerpoint/2010/main" val="3192390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32350" y="283043"/>
            <a:ext cx="4311650" cy="3327400"/>
          </a:xfrm>
          <a:prstGeom prst="rect">
            <a:avLst/>
          </a:prstGeom>
        </p:spPr>
      </p:pic>
      <p:sp>
        <p:nvSpPr>
          <p:cNvPr id="7" name="Title 1"/>
          <p:cNvSpPr>
            <a:spLocks noGrp="1"/>
          </p:cNvSpPr>
          <p:nvPr>
            <p:ph type="title"/>
          </p:nvPr>
        </p:nvSpPr>
        <p:spPr>
          <a:xfrm>
            <a:off x="685800" y="228600"/>
            <a:ext cx="7772400" cy="781050"/>
          </a:xfrm>
        </p:spPr>
        <p:txBody>
          <a:bodyPr/>
          <a:lstStyle/>
          <a:p>
            <a:r>
              <a:rPr lang="en-US" dirty="0" smtClean="0">
                <a:latin typeface="Arial" charset="0"/>
              </a:rPr>
              <a:t>Notes</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16</a:t>
            </a:fld>
            <a:endParaRPr lang="en-US"/>
          </a:p>
        </p:txBody>
      </p:sp>
      <p:sp>
        <p:nvSpPr>
          <p:cNvPr id="10244" name="Content Placeholder 2"/>
          <p:cNvSpPr>
            <a:spLocks noGrp="1"/>
          </p:cNvSpPr>
          <p:nvPr>
            <p:ph idx="1"/>
          </p:nvPr>
        </p:nvSpPr>
        <p:spPr/>
        <p:txBody>
          <a:bodyPr/>
          <a:lstStyle/>
          <a:p>
            <a:pPr>
              <a:buFontTx/>
              <a:buChar char="-"/>
            </a:pPr>
            <a:r>
              <a:rPr lang="en-US" sz="2000" dirty="0" smtClean="0"/>
              <a:t>Include this type of picture in Chap 2:</a:t>
            </a:r>
          </a:p>
          <a:p>
            <a:pPr>
              <a:buFontTx/>
              <a:buChar char="-"/>
            </a:pPr>
            <a:endParaRPr lang="en-US" sz="2000" dirty="0"/>
          </a:p>
          <a:p>
            <a:pPr marL="0" indent="0">
              <a:buNone/>
            </a:pPr>
            <a:endParaRPr lang="en-US" sz="2000" dirty="0"/>
          </a:p>
          <a:p>
            <a:pPr marL="0" indent="0">
              <a:buNone/>
            </a:pPr>
            <a:endParaRPr lang="en-US" sz="2000" dirty="0" smtClean="0"/>
          </a:p>
          <a:p>
            <a:pPr>
              <a:buFontTx/>
              <a:buChar char="-"/>
            </a:pPr>
            <a:endParaRPr lang="en-US" sz="2000" dirty="0"/>
          </a:p>
          <a:p>
            <a:pPr>
              <a:buFontTx/>
              <a:buChar char="-"/>
            </a:pPr>
            <a:endParaRPr lang="en-US" sz="2000" dirty="0" smtClean="0"/>
          </a:p>
          <a:p>
            <a:pPr>
              <a:buFontTx/>
              <a:buChar char="-"/>
            </a:pPr>
            <a:r>
              <a:rPr lang="en-US" sz="2000" dirty="0" smtClean="0"/>
              <a:t>On L:\\ drive for Math 605 has Dimensional analysis on how to scale a problem</a:t>
            </a:r>
          </a:p>
          <a:p>
            <a:pPr>
              <a:buFontTx/>
              <a:buChar char="-"/>
            </a:pPr>
            <a:r>
              <a:rPr lang="en-US" sz="2000" dirty="0" smtClean="0"/>
              <a:t>Tell Chris Arendt about IPOPT 57 in </a:t>
            </a:r>
            <a:r>
              <a:rPr lang="en-US" sz="2000" dirty="0" err="1" smtClean="0"/>
              <a:t>Matlab</a:t>
            </a:r>
            <a:r>
              <a:rPr lang="en-US" sz="2000" dirty="0" smtClean="0"/>
              <a:t> with DLL files</a:t>
            </a:r>
          </a:p>
          <a:p>
            <a:pPr>
              <a:buFontTx/>
              <a:buChar char="-"/>
            </a:pPr>
            <a:r>
              <a:rPr lang="en-US" sz="2000" dirty="0" smtClean="0"/>
              <a:t>Ok treat </a:t>
            </a:r>
            <a:r>
              <a:rPr lang="en-US" sz="2000" dirty="0" err="1" smtClean="0"/>
              <a:t>ownship</a:t>
            </a:r>
            <a:r>
              <a:rPr lang="en-US" sz="2000" dirty="0" smtClean="0"/>
              <a:t> as point mass but lose FOV for sensor model</a:t>
            </a:r>
          </a:p>
          <a:p>
            <a:pPr>
              <a:buFontTx/>
              <a:buChar char="-"/>
            </a:pPr>
            <a:r>
              <a:rPr lang="en-US" sz="2000" dirty="0" smtClean="0"/>
              <a:t>Chapter 3 put in all the Math…leverage GNC abstract heavily</a:t>
            </a:r>
          </a:p>
          <a:p>
            <a:pPr>
              <a:buFontTx/>
              <a:buChar char="-"/>
            </a:pPr>
            <a:r>
              <a:rPr lang="en-US" sz="2000" dirty="0" smtClean="0"/>
              <a:t>Take xx closest approaches and write </a:t>
            </a:r>
            <a:r>
              <a:rPr lang="en-US" sz="2000" smtClean="0"/>
              <a:t>about these.</a:t>
            </a:r>
            <a:endParaRPr lang="en-US" sz="2000" dirty="0"/>
          </a:p>
          <a:p>
            <a:pPr>
              <a:buFontTx/>
              <a:buChar char="-"/>
            </a:pPr>
            <a:endParaRPr lang="en-US" sz="2000" dirty="0" smtClean="0"/>
          </a:p>
          <a:p>
            <a:pPr marL="457200" lvl="1" indent="0">
              <a:buNone/>
            </a:pPr>
            <a:endParaRPr lang="en-US" dirty="0" smtClean="0"/>
          </a:p>
        </p:txBody>
      </p:sp>
    </p:spTree>
    <p:extLst>
      <p:ext uri="{BB962C8B-B14F-4D97-AF65-F5344CB8AC3E}">
        <p14:creationId xmlns:p14="http://schemas.microsoft.com/office/powerpoint/2010/main" val="957215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Overview</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2</a:t>
            </a:fld>
            <a:endParaRPr lang="en-US"/>
          </a:p>
        </p:txBody>
      </p:sp>
      <p:sp>
        <p:nvSpPr>
          <p:cNvPr id="10244" name="Content Placeholder 2"/>
          <p:cNvSpPr>
            <a:spLocks noGrp="1"/>
          </p:cNvSpPr>
          <p:nvPr>
            <p:ph idx="1"/>
          </p:nvPr>
        </p:nvSpPr>
        <p:spPr/>
        <p:txBody>
          <a:bodyPr/>
          <a:lstStyle/>
          <a:p>
            <a:pPr>
              <a:buFontTx/>
              <a:buChar char="-"/>
            </a:pPr>
            <a:r>
              <a:rPr lang="en-US" sz="2000" dirty="0" smtClean="0"/>
              <a:t>Review Task</a:t>
            </a:r>
          </a:p>
          <a:p>
            <a:pPr>
              <a:buFontTx/>
              <a:buChar char="-"/>
            </a:pPr>
            <a:endParaRPr lang="en-US" sz="2000" dirty="0" smtClean="0"/>
          </a:p>
          <a:p>
            <a:pPr>
              <a:buFontTx/>
              <a:buChar char="-"/>
            </a:pPr>
            <a:r>
              <a:rPr lang="en-US" sz="2000" dirty="0" smtClean="0"/>
              <a:t>Status update</a:t>
            </a:r>
          </a:p>
          <a:p>
            <a:pPr marL="457200" lvl="1" indent="0">
              <a:buNone/>
            </a:pPr>
            <a:endParaRPr lang="en-US" dirty="0" smtClean="0"/>
          </a:p>
          <a:p>
            <a:pPr>
              <a:buFontTx/>
              <a:buChar char="-"/>
            </a:pPr>
            <a:r>
              <a:rPr lang="en-US" sz="2000" dirty="0" smtClean="0"/>
              <a:t>Upcoming Conferences/Papers</a:t>
            </a:r>
          </a:p>
          <a:p>
            <a:pPr>
              <a:buFontTx/>
              <a:buChar char="-"/>
            </a:pPr>
            <a:endParaRPr lang="en-US" sz="2000" dirty="0" smtClean="0"/>
          </a:p>
          <a:p>
            <a:pPr>
              <a:buFontTx/>
              <a:buChar char="-"/>
            </a:pPr>
            <a:r>
              <a:rPr lang="en-US" sz="2000" dirty="0" smtClean="0"/>
              <a:t>Research Review Status</a:t>
            </a:r>
          </a:p>
          <a:p>
            <a:pPr>
              <a:buFontTx/>
              <a:buChar char="-"/>
            </a:pPr>
            <a:endParaRPr lang="en-US" sz="2000" dirty="0" smtClean="0"/>
          </a:p>
          <a:p>
            <a:pPr>
              <a:buFontTx/>
              <a:buChar char="-"/>
            </a:pPr>
            <a:r>
              <a:rPr lang="en-US" sz="2000" dirty="0" smtClean="0"/>
              <a:t>Calendar Review</a:t>
            </a:r>
          </a:p>
          <a:p>
            <a:pPr>
              <a:buFontTx/>
              <a:buChar char="-"/>
            </a:pPr>
            <a:endParaRPr lang="en-US" sz="2000" dirty="0" smtClean="0"/>
          </a:p>
          <a:p>
            <a:pPr>
              <a:buFontTx/>
              <a:buChar char="-"/>
            </a:pPr>
            <a:r>
              <a:rPr lang="en-US" sz="2000" dirty="0" smtClean="0"/>
              <a:t>Open Topics</a:t>
            </a:r>
          </a:p>
          <a:p>
            <a:pPr>
              <a:buFontTx/>
              <a:buChar char="-"/>
            </a:pPr>
            <a:endParaRPr lang="en-US" sz="1600" dirty="0" smtClean="0">
              <a:latin typeface="Arial" charset="0"/>
            </a:endParaRPr>
          </a:p>
        </p:txBody>
      </p:sp>
    </p:spTree>
    <p:extLst>
      <p:ext uri="{BB962C8B-B14F-4D97-AF65-F5344CB8AC3E}">
        <p14:creationId xmlns:p14="http://schemas.microsoft.com/office/powerpoint/2010/main" val="1933880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Status Update</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3</a:t>
            </a:fld>
            <a:endParaRPr lang="en-US"/>
          </a:p>
        </p:txBody>
      </p:sp>
      <p:sp>
        <p:nvSpPr>
          <p:cNvPr id="10244" name="Content Placeholder 2"/>
          <p:cNvSpPr>
            <a:spLocks noGrp="1"/>
          </p:cNvSpPr>
          <p:nvPr>
            <p:ph idx="1"/>
          </p:nvPr>
        </p:nvSpPr>
        <p:spPr>
          <a:xfrm>
            <a:off x="263908" y="1257300"/>
            <a:ext cx="8880092" cy="5143500"/>
          </a:xfrm>
        </p:spPr>
        <p:txBody>
          <a:bodyPr/>
          <a:lstStyle/>
          <a:p>
            <a:pPr marL="342900" lvl="1" indent="-342900"/>
            <a:r>
              <a:rPr lang="en-US" sz="3200" dirty="0"/>
              <a:t>Accomplishments since last meeting </a:t>
            </a:r>
            <a:endParaRPr lang="en-US" sz="3200" dirty="0"/>
          </a:p>
          <a:p>
            <a:pPr marL="742950" lvl="2" indent="-342900"/>
            <a:r>
              <a:rPr lang="en-US" sz="2400" dirty="0" smtClean="0"/>
              <a:t>2013 </a:t>
            </a:r>
            <a:r>
              <a:rPr lang="en-US" sz="2400" dirty="0" err="1" smtClean="0"/>
              <a:t>DoD</a:t>
            </a:r>
            <a:r>
              <a:rPr lang="en-US" sz="2400" dirty="0" smtClean="0"/>
              <a:t> UAV Roadmap</a:t>
            </a:r>
          </a:p>
          <a:p>
            <a:pPr marL="742950" lvl="2" indent="-342900"/>
            <a:r>
              <a:rPr lang="en-US" sz="2400" dirty="0" err="1" smtClean="0"/>
              <a:t>Masternak</a:t>
            </a:r>
            <a:r>
              <a:rPr lang="en-US" sz="2400" dirty="0" smtClean="0"/>
              <a:t>, </a:t>
            </a:r>
            <a:r>
              <a:rPr lang="en-US" sz="2400" dirty="0" smtClean="0"/>
              <a:t>Smith, and </a:t>
            </a:r>
            <a:r>
              <a:rPr lang="en-US" sz="2400" dirty="0" err="1" smtClean="0"/>
              <a:t>Suplisson</a:t>
            </a:r>
            <a:r>
              <a:rPr lang="en-US" sz="2400" dirty="0" smtClean="0"/>
              <a:t> Prospectus</a:t>
            </a:r>
          </a:p>
          <a:p>
            <a:pPr marL="742950" lvl="2" indent="-342900"/>
            <a:r>
              <a:rPr lang="en-US" sz="2400" dirty="0" smtClean="0"/>
              <a:t>Started Prospectus document </a:t>
            </a:r>
          </a:p>
          <a:p>
            <a:pPr marL="1200150" lvl="3" indent="-342900"/>
            <a:r>
              <a:rPr lang="en-US" sz="2000" dirty="0" smtClean="0"/>
              <a:t>Using Cade’s Template in </a:t>
            </a:r>
            <a:r>
              <a:rPr lang="en-US" sz="2000" dirty="0" err="1" smtClean="0"/>
              <a:t>LaTex</a:t>
            </a:r>
            <a:endParaRPr lang="en-US" sz="2000" dirty="0" smtClean="0"/>
          </a:p>
          <a:p>
            <a:pPr lvl="1">
              <a:buFontTx/>
              <a:buChar char="-"/>
            </a:pPr>
            <a:endParaRPr lang="en-US" sz="2400" dirty="0" smtClean="0"/>
          </a:p>
          <a:p>
            <a:pPr marL="400050" lvl="2" indent="0">
              <a:buNone/>
            </a:pPr>
            <a:endParaRPr lang="en-US" sz="2400" dirty="0"/>
          </a:p>
          <a:p>
            <a:pPr marL="457200" lvl="1" indent="0">
              <a:buNone/>
            </a:pPr>
            <a:endParaRPr lang="en-US" sz="2200" dirty="0" smtClean="0"/>
          </a:p>
          <a:p>
            <a:pPr lvl="2">
              <a:buFontTx/>
              <a:buChar char="-"/>
            </a:pPr>
            <a:endParaRPr lang="en-US" sz="1800" dirty="0"/>
          </a:p>
        </p:txBody>
      </p:sp>
    </p:spTree>
    <p:extLst>
      <p:ext uri="{BB962C8B-B14F-4D97-AF65-F5344CB8AC3E}">
        <p14:creationId xmlns:p14="http://schemas.microsoft.com/office/powerpoint/2010/main" val="34260022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 From Last Meeting</a:t>
            </a:r>
            <a:endParaRPr lang="en-US" dirty="0"/>
          </a:p>
        </p:txBody>
      </p:sp>
      <p:sp>
        <p:nvSpPr>
          <p:cNvPr id="3" name="Content Placeholder 2"/>
          <p:cNvSpPr>
            <a:spLocks noGrp="1"/>
          </p:cNvSpPr>
          <p:nvPr>
            <p:ph idx="1"/>
          </p:nvPr>
        </p:nvSpPr>
        <p:spPr/>
        <p:txBody>
          <a:bodyPr/>
          <a:lstStyle/>
          <a:p>
            <a:pPr marL="0" indent="0">
              <a:buNone/>
            </a:pPr>
            <a:r>
              <a:rPr lang="en-US" dirty="0" smtClean="0"/>
              <a:t>Based on AFRL:  </a:t>
            </a:r>
            <a:r>
              <a:rPr lang="en-US" i="1" dirty="0" smtClean="0"/>
              <a:t>“Autonomous Cooperative Collaborative Multi Vehicle Concentrated Search”</a:t>
            </a:r>
          </a:p>
          <a:p>
            <a:r>
              <a:rPr lang="en-US" dirty="0" smtClean="0"/>
              <a:t>Start lit search on multiple vehicle simultaneous optimization</a:t>
            </a:r>
          </a:p>
          <a:p>
            <a:r>
              <a:rPr lang="en-US" dirty="0" smtClean="0"/>
              <a:t>Increase search to multiple vehicles</a:t>
            </a:r>
          </a:p>
          <a:p>
            <a:pPr lvl="1"/>
            <a:r>
              <a:rPr lang="en-US" dirty="0" smtClean="0"/>
              <a:t>No limit on UAV search area, let the optimizer figure that out</a:t>
            </a:r>
          </a:p>
          <a:p>
            <a:pPr lvl="1"/>
            <a:r>
              <a:rPr lang="en-US" dirty="0" smtClean="0"/>
              <a:t>Number of vehicles should be a user input </a:t>
            </a:r>
          </a:p>
          <a:p>
            <a:pPr lvl="1"/>
            <a:r>
              <a:rPr lang="en-US" dirty="0" smtClean="0"/>
              <a:t>Can I assign different integral constraints to individual UGS?</a:t>
            </a:r>
          </a:p>
          <a:p>
            <a:pPr lvl="2"/>
            <a:r>
              <a:rPr lang="en-US" dirty="0" smtClean="0"/>
              <a:t>Is there a processing penalty that will get quickly out of hand?</a:t>
            </a:r>
          </a:p>
          <a:p>
            <a:r>
              <a:rPr lang="en-US" dirty="0" smtClean="0"/>
              <a:t>Based on UGS data:</a:t>
            </a:r>
          </a:p>
          <a:p>
            <a:pPr lvl="1"/>
            <a:r>
              <a:rPr lang="en-US" dirty="0" smtClean="0"/>
              <a:t>Asses incoming UGS data – Identify areas of high activity (need to define “high activity”)</a:t>
            </a:r>
          </a:p>
          <a:p>
            <a:pPr lvl="1"/>
            <a:r>
              <a:rPr lang="en-US" dirty="0" smtClean="0"/>
              <a:t>Re-optimize search to ‘concentrate’ more on areas of high activity (defined by some higher number of UGS alarms)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4</a:t>
            </a:fld>
            <a:endParaRPr lang="en-US"/>
          </a:p>
        </p:txBody>
      </p:sp>
    </p:spTree>
    <p:extLst>
      <p:ext uri="{BB962C8B-B14F-4D97-AF65-F5344CB8AC3E}">
        <p14:creationId xmlns:p14="http://schemas.microsoft.com/office/powerpoint/2010/main" val="38393770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Tasks</a:t>
            </a:r>
            <a:endParaRPr lang="en-US" dirty="0"/>
          </a:p>
        </p:txBody>
      </p:sp>
      <p:sp>
        <p:nvSpPr>
          <p:cNvPr id="3" name="Content Placeholder 2"/>
          <p:cNvSpPr>
            <a:spLocks noGrp="1"/>
          </p:cNvSpPr>
          <p:nvPr>
            <p:ph idx="1"/>
          </p:nvPr>
        </p:nvSpPr>
        <p:spPr>
          <a:xfrm>
            <a:off x="447693" y="979475"/>
            <a:ext cx="8468120" cy="5143500"/>
          </a:xfrm>
        </p:spPr>
        <p:txBody>
          <a:bodyPr/>
          <a:lstStyle/>
          <a:p>
            <a:r>
              <a:rPr lang="en-US" dirty="0" smtClean="0"/>
              <a:t>In current GPOPS II Code</a:t>
            </a:r>
          </a:p>
          <a:p>
            <a:pPr lvl="1"/>
            <a:r>
              <a:rPr lang="en-US" dirty="0" smtClean="0"/>
              <a:t>Non-</a:t>
            </a:r>
            <a:r>
              <a:rPr lang="en-US" dirty="0" err="1" smtClean="0"/>
              <a:t>Dimensionalize</a:t>
            </a:r>
            <a:endParaRPr lang="en-US" dirty="0" smtClean="0"/>
          </a:p>
          <a:p>
            <a:pPr lvl="1"/>
            <a:r>
              <a:rPr lang="en-US" dirty="0" smtClean="0"/>
              <a:t>Figure out multiple vehicles</a:t>
            </a:r>
          </a:p>
          <a:p>
            <a:pPr lvl="2"/>
            <a:r>
              <a:rPr lang="en-US" dirty="0" smtClean="0"/>
              <a:t>GPOPS II Example</a:t>
            </a:r>
          </a:p>
          <a:p>
            <a:r>
              <a:rPr lang="en-US" dirty="0" smtClean="0"/>
              <a:t>Continue to write prospectus document</a:t>
            </a:r>
          </a:p>
          <a:p>
            <a:r>
              <a:rPr lang="en-US" dirty="0" smtClean="0"/>
              <a:t>Lit search</a:t>
            </a:r>
          </a:p>
          <a:p>
            <a:pPr lvl="1"/>
            <a:r>
              <a:rPr lang="en-US" dirty="0" smtClean="0"/>
              <a:t>Adaptive constraint assignment … </a:t>
            </a:r>
          </a:p>
          <a:p>
            <a:pPr lvl="1"/>
            <a:r>
              <a:rPr lang="en-US" dirty="0" smtClean="0"/>
              <a:t>Collaborative</a:t>
            </a:r>
          </a:p>
          <a:p>
            <a:pPr lvl="1"/>
            <a:r>
              <a:rPr lang="en-US" dirty="0" smtClean="0"/>
              <a:t>Optimal Autonomous Search Pattern</a:t>
            </a:r>
          </a:p>
          <a:p>
            <a:pPr lvl="1"/>
            <a:r>
              <a:rPr lang="en-US" dirty="0"/>
              <a:t>Autonomous </a:t>
            </a:r>
            <a:r>
              <a:rPr lang="en-US" dirty="0" smtClean="0"/>
              <a:t>Control Cooperative </a:t>
            </a:r>
            <a:r>
              <a:rPr lang="en-US" dirty="0"/>
              <a:t>Collaborative Multi Vehicle Concentrated </a:t>
            </a:r>
            <a:r>
              <a:rPr lang="en-US" dirty="0" smtClean="0"/>
              <a:t>Search</a:t>
            </a:r>
          </a:p>
          <a:p>
            <a:pPr lvl="1"/>
            <a:r>
              <a:rPr lang="en-US" dirty="0" smtClean="0"/>
              <a:t>Path Trajectory</a:t>
            </a:r>
          </a:p>
          <a:p>
            <a:pPr lvl="1"/>
            <a:r>
              <a:rPr lang="en-US" dirty="0" smtClean="0"/>
              <a:t>Multi Vehicle search by Booth</a:t>
            </a:r>
          </a:p>
          <a:p>
            <a:r>
              <a:rPr lang="en-US" dirty="0" smtClean="0"/>
              <a:t>Get any added literature from Derrick.</a:t>
            </a:r>
          </a:p>
          <a:p>
            <a:r>
              <a:rPr lang="en-US" dirty="0" smtClean="0"/>
              <a:t>Place Prospectus Template on L Drive Research Cobb Thesis Templates</a:t>
            </a:r>
          </a:p>
          <a:p>
            <a:r>
              <a:rPr lang="en-US" dirty="0" err="1" smtClean="0"/>
              <a:t>Jaques</a:t>
            </a:r>
            <a:r>
              <a:rPr lang="en-US" dirty="0" smtClean="0"/>
              <a:t> – LOCAS work?</a:t>
            </a:r>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5</a:t>
            </a:fld>
            <a:endParaRPr lang="en-US"/>
          </a:p>
        </p:txBody>
      </p:sp>
    </p:spTree>
    <p:extLst>
      <p:ext uri="{BB962C8B-B14F-4D97-AF65-F5344CB8AC3E}">
        <p14:creationId xmlns:p14="http://schemas.microsoft.com/office/powerpoint/2010/main" val="11757873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Calendar Review</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6</a:t>
            </a:fld>
            <a:endParaRPr lang="en-US"/>
          </a:p>
        </p:txBody>
      </p:sp>
      <p:sp>
        <p:nvSpPr>
          <p:cNvPr id="10244" name="Content Placeholder 2"/>
          <p:cNvSpPr>
            <a:spLocks noGrp="1"/>
          </p:cNvSpPr>
          <p:nvPr>
            <p:ph idx="1"/>
          </p:nvPr>
        </p:nvSpPr>
        <p:spPr>
          <a:xfrm>
            <a:off x="388907" y="960390"/>
            <a:ext cx="8295193" cy="5143500"/>
          </a:xfrm>
        </p:spPr>
        <p:txBody>
          <a:bodyPr/>
          <a:lstStyle/>
          <a:p>
            <a:pPr marL="0" indent="0">
              <a:buNone/>
            </a:pPr>
            <a:r>
              <a:rPr lang="en-US" b="1" u="sng" dirty="0" smtClean="0"/>
              <a:t>Proposed:</a:t>
            </a:r>
          </a:p>
          <a:p>
            <a:pPr>
              <a:buFontTx/>
              <a:buChar char="-"/>
            </a:pPr>
            <a:r>
              <a:rPr lang="en-US" dirty="0" smtClean="0"/>
              <a:t>May</a:t>
            </a:r>
            <a:r>
              <a:rPr lang="en-US" dirty="0"/>
              <a:t>/June</a:t>
            </a:r>
            <a:r>
              <a:rPr lang="en-US" dirty="0" smtClean="0"/>
              <a:t>? - Prospectus Defense</a:t>
            </a:r>
          </a:p>
          <a:p>
            <a:pPr lvl="1">
              <a:buFontTx/>
              <a:buChar char="-"/>
            </a:pPr>
            <a:r>
              <a:rPr lang="en-US" dirty="0" smtClean="0"/>
              <a:t>Include solution for multivehicle in GPOPS as an example </a:t>
            </a:r>
          </a:p>
          <a:p>
            <a:pPr>
              <a:buFontTx/>
              <a:buChar char="-"/>
            </a:pPr>
            <a:r>
              <a:rPr lang="en-US" dirty="0"/>
              <a:t>Post prospectus</a:t>
            </a:r>
            <a:r>
              <a:rPr lang="en-US" dirty="0" smtClean="0"/>
              <a:t>? - Journal </a:t>
            </a:r>
            <a:r>
              <a:rPr lang="en-US" dirty="0" smtClean="0"/>
              <a:t>Submissions</a:t>
            </a:r>
            <a:r>
              <a:rPr lang="en-US" dirty="0"/>
              <a:t> </a:t>
            </a:r>
            <a:r>
              <a:rPr lang="en-US" dirty="0" smtClean="0"/>
              <a:t>(GNC), </a:t>
            </a:r>
          </a:p>
          <a:p>
            <a:pPr lvl="1">
              <a:buFontTx/>
              <a:buChar char="-"/>
            </a:pPr>
            <a:r>
              <a:rPr lang="en-US" dirty="0" smtClean="0"/>
              <a:t>IEEE – </a:t>
            </a:r>
            <a:r>
              <a:rPr lang="en-US" dirty="0" err="1" smtClean="0"/>
              <a:t>Automatica</a:t>
            </a:r>
            <a:endParaRPr lang="en-US" dirty="0" smtClean="0"/>
          </a:p>
          <a:p>
            <a:pPr>
              <a:buFontTx/>
              <a:buChar char="-"/>
            </a:pPr>
            <a:r>
              <a:rPr lang="en-US" dirty="0" smtClean="0"/>
              <a:t>AUVSI – </a:t>
            </a:r>
          </a:p>
          <a:p>
            <a:pPr>
              <a:buFontTx/>
              <a:buChar char="-"/>
            </a:pPr>
            <a:r>
              <a:rPr lang="en-US" dirty="0" smtClean="0"/>
              <a:t>AFM - </a:t>
            </a:r>
          </a:p>
          <a:p>
            <a:pPr marL="0" indent="0">
              <a:buNone/>
            </a:pPr>
            <a:r>
              <a:rPr lang="en-US" b="1" u="sng" dirty="0" smtClean="0"/>
              <a:t>Known:</a:t>
            </a:r>
            <a:endParaRPr lang="en-US" b="1" u="sng" dirty="0"/>
          </a:p>
          <a:p>
            <a:pPr>
              <a:buFontTx/>
              <a:buChar char="-"/>
            </a:pPr>
            <a:r>
              <a:rPr lang="en-US" dirty="0" smtClean="0"/>
              <a:t>4-5 in Denver … Maybe?</a:t>
            </a:r>
          </a:p>
          <a:p>
            <a:pPr>
              <a:buFontTx/>
              <a:buChar char="-"/>
            </a:pPr>
            <a:r>
              <a:rPr lang="en-US" dirty="0" smtClean="0"/>
              <a:t>4 Feb – </a:t>
            </a:r>
            <a:r>
              <a:rPr lang="en-US" dirty="0" err="1" smtClean="0"/>
              <a:t>Dr</a:t>
            </a:r>
            <a:r>
              <a:rPr lang="en-US" dirty="0" smtClean="0"/>
              <a:t> </a:t>
            </a:r>
            <a:r>
              <a:rPr lang="en-US" dirty="0" err="1" smtClean="0"/>
              <a:t>Rao’s</a:t>
            </a:r>
            <a:r>
              <a:rPr lang="en-US" dirty="0" smtClean="0"/>
              <a:t> visit</a:t>
            </a:r>
          </a:p>
          <a:p>
            <a:pPr>
              <a:buFontTx/>
              <a:buChar char="-"/>
            </a:pPr>
            <a:r>
              <a:rPr lang="en-US" dirty="0" smtClean="0"/>
              <a:t>14 Feb – AFRL Autonomy Roadmap</a:t>
            </a:r>
          </a:p>
          <a:p>
            <a:pPr>
              <a:buFontTx/>
              <a:buChar char="-"/>
            </a:pPr>
            <a:r>
              <a:rPr lang="en-US" dirty="0" smtClean="0"/>
              <a:t>5 Mar – DCASS</a:t>
            </a:r>
          </a:p>
          <a:p>
            <a:pPr>
              <a:buFontTx/>
              <a:buChar char="-"/>
            </a:pPr>
            <a:r>
              <a:rPr lang="en-US" dirty="0" smtClean="0"/>
              <a:t>May – AFRL Flight test</a:t>
            </a:r>
          </a:p>
          <a:p>
            <a:pPr>
              <a:buFontTx/>
              <a:buChar char="-"/>
            </a:pPr>
            <a:r>
              <a:rPr lang="en-US" dirty="0" smtClean="0"/>
              <a:t>June - SciTech 2015 Abstracts Due </a:t>
            </a:r>
          </a:p>
          <a:p>
            <a:pPr>
              <a:buFontTx/>
              <a:buChar char="-"/>
            </a:pPr>
            <a:r>
              <a:rPr lang="en-US" dirty="0" smtClean="0"/>
              <a:t>August – AFRL Flight test</a:t>
            </a:r>
          </a:p>
          <a:p>
            <a:pPr>
              <a:buFontTx/>
              <a:buChar char="-"/>
            </a:pPr>
            <a:endParaRPr lang="en-US" dirty="0" smtClean="0"/>
          </a:p>
          <a:p>
            <a:pPr>
              <a:buFontTx/>
              <a:buChar char="-"/>
            </a:pPr>
            <a:endParaRPr lang="en-US" dirty="0" smtClean="0"/>
          </a:p>
          <a:p>
            <a:pPr>
              <a:buFontTx/>
              <a:buChar char="-"/>
            </a:pPr>
            <a:endParaRPr lang="en-US" dirty="0"/>
          </a:p>
        </p:txBody>
      </p:sp>
    </p:spTree>
    <p:extLst>
      <p:ext uri="{BB962C8B-B14F-4D97-AF65-F5344CB8AC3E}">
        <p14:creationId xmlns:p14="http://schemas.microsoft.com/office/powerpoint/2010/main" val="19338806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Research Question Review</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7</a:t>
            </a:fld>
            <a:endParaRPr lang="en-US"/>
          </a:p>
        </p:txBody>
      </p:sp>
      <p:sp>
        <p:nvSpPr>
          <p:cNvPr id="10244" name="Content Placeholder 2"/>
          <p:cNvSpPr>
            <a:spLocks noGrp="1"/>
          </p:cNvSpPr>
          <p:nvPr>
            <p:ph idx="1"/>
          </p:nvPr>
        </p:nvSpPr>
        <p:spPr>
          <a:xfrm>
            <a:off x="593793" y="1257300"/>
            <a:ext cx="7864407" cy="5143500"/>
          </a:xfrm>
        </p:spPr>
        <p:txBody>
          <a:bodyPr/>
          <a:lstStyle/>
          <a:p>
            <a:pPr marL="342900" lvl="1" indent="-342900">
              <a:buFont typeface="+mj-lt"/>
              <a:buAutoNum type="arabicPeriod"/>
            </a:pPr>
            <a:r>
              <a:rPr lang="en-US" sz="2400" dirty="0" smtClean="0"/>
              <a:t>How to formulate the multiple </a:t>
            </a:r>
            <a:r>
              <a:rPr lang="en-US" sz="2400" dirty="0"/>
              <a:t>a</a:t>
            </a:r>
            <a:r>
              <a:rPr lang="en-US" sz="2400" dirty="0" smtClean="0"/>
              <a:t>irborn</a:t>
            </a:r>
            <a:r>
              <a:rPr lang="en-US" sz="2400" dirty="0" smtClean="0"/>
              <a:t>e </a:t>
            </a:r>
            <a:r>
              <a:rPr lang="en-US" sz="2400" dirty="0"/>
              <a:t>a</a:t>
            </a:r>
            <a:r>
              <a:rPr lang="en-US" sz="2400" dirty="0" smtClean="0"/>
              <a:t>gent concentrated search of ground </a:t>
            </a:r>
            <a:r>
              <a:rPr lang="en-US" sz="2400" dirty="0"/>
              <a:t>s</a:t>
            </a:r>
            <a:r>
              <a:rPr lang="en-US" sz="2400" dirty="0" smtClean="0"/>
              <a:t>ensor </a:t>
            </a:r>
            <a:r>
              <a:rPr lang="en-US" sz="2400" dirty="0"/>
              <a:t>a</a:t>
            </a:r>
            <a:r>
              <a:rPr lang="en-US" sz="2400" dirty="0" smtClean="0"/>
              <a:t>rray</a:t>
            </a:r>
            <a:r>
              <a:rPr lang="en-US" sz="2400" dirty="0" smtClean="0"/>
              <a:t> </a:t>
            </a:r>
            <a:r>
              <a:rPr lang="en-US" sz="2400" dirty="0"/>
              <a:t>p</a:t>
            </a:r>
            <a:r>
              <a:rPr lang="en-US" sz="2400" dirty="0" smtClean="0"/>
              <a:t>roblem as an </a:t>
            </a:r>
            <a:r>
              <a:rPr lang="en-US" sz="2400" dirty="0"/>
              <a:t>o</a:t>
            </a:r>
            <a:r>
              <a:rPr lang="en-US" sz="2400" dirty="0" smtClean="0"/>
              <a:t>ptimal </a:t>
            </a:r>
            <a:r>
              <a:rPr lang="en-US" sz="2400" dirty="0"/>
              <a:t>c</a:t>
            </a:r>
            <a:r>
              <a:rPr lang="en-US" sz="2400" dirty="0" smtClean="0"/>
              <a:t>ontrol </a:t>
            </a:r>
            <a:r>
              <a:rPr lang="en-US" sz="2400" dirty="0"/>
              <a:t>p</a:t>
            </a:r>
            <a:r>
              <a:rPr lang="en-US" sz="2400" dirty="0" smtClean="0"/>
              <a:t>roblem?</a:t>
            </a:r>
          </a:p>
          <a:p>
            <a:pPr marL="342900" lvl="1" indent="-342900">
              <a:buFont typeface="+mj-lt"/>
              <a:buAutoNum type="arabicPeriod"/>
            </a:pPr>
            <a:endParaRPr lang="en-US" sz="2400" dirty="0" smtClean="0"/>
          </a:p>
          <a:p>
            <a:pPr marL="342900" lvl="1" indent="-342900">
              <a:buFont typeface="+mj-lt"/>
              <a:buAutoNum type="arabicPeriod"/>
            </a:pPr>
            <a:r>
              <a:rPr lang="en-US" sz="2400" dirty="0" smtClean="0"/>
              <a:t>How to model and estimate stochastic intruder(s) for an Airborne Collision Avoidance Application in the Optimal Control Problem?</a:t>
            </a:r>
          </a:p>
          <a:p>
            <a:pPr marL="342900" lvl="1" indent="-342900">
              <a:buFont typeface="+mj-lt"/>
              <a:buAutoNum type="arabicPeriod"/>
            </a:pPr>
            <a:endParaRPr lang="en-US" sz="2400" dirty="0" smtClean="0"/>
          </a:p>
          <a:p>
            <a:pPr marL="342900" lvl="1" indent="-342900">
              <a:buFont typeface="+mj-lt"/>
              <a:buAutoNum type="arabicPeriod"/>
            </a:pPr>
            <a:r>
              <a:rPr lang="en-US" sz="2400" dirty="0" smtClean="0"/>
              <a:t>How to account for </a:t>
            </a:r>
            <a:r>
              <a:rPr lang="en-US" sz="2400" dirty="0" err="1" smtClean="0"/>
              <a:t>ownship</a:t>
            </a:r>
            <a:r>
              <a:rPr lang="en-US" sz="2400" dirty="0" smtClean="0"/>
              <a:t> and intruder(s) uncertainties for an Airborne Collision Avoidance Application in the Optimal Control Problem? </a:t>
            </a:r>
          </a:p>
          <a:p>
            <a:pPr marL="857250" lvl="3" indent="0">
              <a:buNone/>
            </a:pPr>
            <a:endParaRPr lang="en-US" sz="2400" dirty="0" smtClean="0"/>
          </a:p>
        </p:txBody>
      </p:sp>
    </p:spTree>
    <p:extLst>
      <p:ext uri="{BB962C8B-B14F-4D97-AF65-F5344CB8AC3E}">
        <p14:creationId xmlns:p14="http://schemas.microsoft.com/office/powerpoint/2010/main" val="485501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Task Review (1/3)</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8</a:t>
            </a:fld>
            <a:endParaRPr lang="en-US"/>
          </a:p>
        </p:txBody>
      </p:sp>
      <p:sp>
        <p:nvSpPr>
          <p:cNvPr id="10244" name="Content Placeholder 2"/>
          <p:cNvSpPr>
            <a:spLocks noGrp="1"/>
          </p:cNvSpPr>
          <p:nvPr>
            <p:ph idx="1"/>
          </p:nvPr>
        </p:nvSpPr>
        <p:spPr>
          <a:xfrm>
            <a:off x="685800" y="1257300"/>
            <a:ext cx="7772400" cy="4208688"/>
          </a:xfrm>
        </p:spPr>
        <p:txBody>
          <a:bodyPr/>
          <a:lstStyle/>
          <a:p>
            <a:r>
              <a:rPr lang="en-US" sz="2000" b="1" dirty="0"/>
              <a:t>Task 1:  </a:t>
            </a:r>
            <a:r>
              <a:rPr lang="en-US" sz="2000" b="1" dirty="0" smtClean="0"/>
              <a:t>Evaluate Alternate Nonlinear Estimation Filtering Techniques</a:t>
            </a:r>
            <a:endParaRPr lang="en-US" sz="2000" dirty="0" smtClean="0"/>
          </a:p>
          <a:p>
            <a:r>
              <a:rPr lang="en-US" sz="2000" dirty="0" smtClean="0"/>
              <a:t>Background:  Develop and evaluate alternate nonlinear filtering techniques to the Extended Kalman Filter (EKF) currently implemented in </a:t>
            </a:r>
            <a:r>
              <a:rPr lang="en-US" sz="2000" dirty="0" err="1" smtClean="0"/>
              <a:t>MuSICA</a:t>
            </a:r>
            <a:r>
              <a:rPr lang="en-US" sz="2000" dirty="0" smtClean="0"/>
              <a:t>.  Designers initially selected the EKF due to the combination of “good tracking performance and reasonable computation requirements” [1].  However, robust analysis demonstrated that the EKF’s “linear approximation of nonlinear measurements” leaves room for “potential improvements” in estimation accuracy [1].</a:t>
            </a:r>
          </a:p>
          <a:p>
            <a:endParaRPr lang="en-US" sz="2000" dirty="0" smtClean="0"/>
          </a:p>
          <a:p>
            <a:r>
              <a:rPr lang="en-US" sz="2000" dirty="0" smtClean="0"/>
              <a:t>T1.1: Conduct research to quantify the performance gained by using alternate nonlinear filtering techniques such as the Unscented Kalman Filter (UKF) and the particle filter.</a:t>
            </a:r>
          </a:p>
          <a:p>
            <a:pPr marL="0" indent="0">
              <a:buNone/>
            </a:pPr>
            <a:endParaRPr lang="en-US" sz="1600" dirty="0" smtClean="0"/>
          </a:p>
          <a:p>
            <a:pPr>
              <a:buFontTx/>
              <a:buChar char="-"/>
            </a:pPr>
            <a:endParaRPr lang="en-US" sz="1600" dirty="0">
              <a:latin typeface="Arial" charset="0"/>
            </a:endParaRPr>
          </a:p>
        </p:txBody>
      </p:sp>
    </p:spTree>
    <p:extLst>
      <p:ext uri="{BB962C8B-B14F-4D97-AF65-F5344CB8AC3E}">
        <p14:creationId xmlns:p14="http://schemas.microsoft.com/office/powerpoint/2010/main" val="19338806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Task Review (2/3)</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9</a:t>
            </a:fld>
            <a:endParaRPr lang="en-US"/>
          </a:p>
        </p:txBody>
      </p:sp>
      <p:sp>
        <p:nvSpPr>
          <p:cNvPr id="10244" name="Content Placeholder 2"/>
          <p:cNvSpPr>
            <a:spLocks noGrp="1"/>
          </p:cNvSpPr>
          <p:nvPr>
            <p:ph idx="1"/>
          </p:nvPr>
        </p:nvSpPr>
        <p:spPr/>
        <p:txBody>
          <a:bodyPr/>
          <a:lstStyle/>
          <a:p>
            <a:r>
              <a:rPr lang="en-US" sz="1800" b="1" dirty="0" smtClean="0"/>
              <a:t>Task </a:t>
            </a:r>
            <a:r>
              <a:rPr lang="en-US" sz="1800" b="1" dirty="0"/>
              <a:t>2:  </a:t>
            </a:r>
            <a:r>
              <a:rPr lang="en-US" sz="1800" b="1" dirty="0" smtClean="0"/>
              <a:t>Develop Maneuvering Intruder Trajectory Prediction</a:t>
            </a:r>
            <a:endParaRPr lang="en-US" sz="1800" dirty="0" smtClean="0"/>
          </a:p>
          <a:p>
            <a:r>
              <a:rPr lang="en-US" sz="1800" dirty="0" smtClean="0"/>
              <a:t>Background</a:t>
            </a:r>
            <a:r>
              <a:rPr lang="en-US" sz="1800" dirty="0" smtClean="0"/>
              <a:t>: </a:t>
            </a:r>
            <a:r>
              <a:rPr lang="en-US" sz="1800" dirty="0" smtClean="0"/>
              <a:t>The current “intruder trajectory prediction” assumes a non-maneuvering intruder.  The algorithm assumes the intruder’s acceleration is “a zero-mean white Gaussian process which implies that the intruder is effectively non-maneuvering but with uncertainty” [1].</a:t>
            </a:r>
          </a:p>
          <a:p>
            <a:endParaRPr lang="en-US" sz="1800" dirty="0"/>
          </a:p>
          <a:p>
            <a:r>
              <a:rPr lang="en-US" sz="1800" dirty="0" smtClean="0"/>
              <a:t>T2.1: </a:t>
            </a:r>
            <a:r>
              <a:rPr lang="en-US" sz="1800" dirty="0"/>
              <a:t>Conduct research to develop different classes of maneuvering trajectories and then quantify the increased system performance gained by accurately modeling a maneuvering intruder.  The classes of maneuvering trajectories will include turns, level flight, and altitude changes with the sponsor prioritizing the trajectories analyzed for this research</a:t>
            </a:r>
            <a:r>
              <a:rPr lang="en-US" sz="1800" dirty="0" smtClean="0"/>
              <a:t>.</a:t>
            </a:r>
          </a:p>
          <a:p>
            <a:endParaRPr lang="en-US" sz="1800" dirty="0"/>
          </a:p>
          <a:p>
            <a:r>
              <a:rPr lang="en-US" sz="1800" dirty="0" smtClean="0"/>
              <a:t>T2.2: </a:t>
            </a:r>
            <a:r>
              <a:rPr lang="en-US" sz="1800" dirty="0"/>
              <a:t>Investigate alternative methods to determine optimal collision avoidance trajectories based on intruder dynamics and uncertainties associated with the intruder’s position and trajectory.</a:t>
            </a:r>
          </a:p>
          <a:p>
            <a:pPr>
              <a:buFontTx/>
              <a:buChar char="-"/>
            </a:pPr>
            <a:endParaRPr lang="en-US" sz="1600" dirty="0">
              <a:latin typeface="Arial" charset="0"/>
            </a:endParaRPr>
          </a:p>
        </p:txBody>
      </p:sp>
    </p:spTree>
    <p:extLst>
      <p:ext uri="{BB962C8B-B14F-4D97-AF65-F5344CB8AC3E}">
        <p14:creationId xmlns:p14="http://schemas.microsoft.com/office/powerpoint/2010/main" val="36225102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16" tIns="45708" rIns="91416" bIns="4570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16" tIns="45708" rIns="91416" bIns="4570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51382</TotalTime>
  <Words>1055</Words>
  <Application>Microsoft Macintosh PowerPoint</Application>
  <PresentationFormat>On-screen Show (4:3)</PresentationFormat>
  <Paragraphs>168</Paragraphs>
  <Slides>16</Slides>
  <Notes>2</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Default Design</vt:lpstr>
      <vt:lpstr>Equation</vt:lpstr>
      <vt:lpstr>AERO 999</vt:lpstr>
      <vt:lpstr>Overview</vt:lpstr>
      <vt:lpstr>Status Update</vt:lpstr>
      <vt:lpstr>Follow Up From Last Meeting</vt:lpstr>
      <vt:lpstr>Upcoming Tasks</vt:lpstr>
      <vt:lpstr>Calendar Review</vt:lpstr>
      <vt:lpstr>Research Question Review</vt:lpstr>
      <vt:lpstr>Task Review (1/3)</vt:lpstr>
      <vt:lpstr>Task Review (2/3)</vt:lpstr>
      <vt:lpstr>Task Review (3/3)</vt:lpstr>
      <vt:lpstr>Discussion</vt:lpstr>
      <vt:lpstr>Discussion</vt:lpstr>
      <vt:lpstr>Conferences/Papers</vt:lpstr>
      <vt:lpstr>Follow up from last week</vt:lpstr>
      <vt:lpstr>Notes</vt:lpstr>
      <vt:lpstr>Notes</vt:lpstr>
    </vt:vector>
  </TitlesOfParts>
  <Company>AFIT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Notes for 565</dc:title>
  <dc:creator>Rich Cobb</dc:creator>
  <cp:lastModifiedBy>n</cp:lastModifiedBy>
  <cp:revision>854</cp:revision>
  <cp:lastPrinted>2013-05-29T14:10:12Z</cp:lastPrinted>
  <dcterms:created xsi:type="dcterms:W3CDTF">1999-06-04T19:07:31Z</dcterms:created>
  <dcterms:modified xsi:type="dcterms:W3CDTF">2014-01-31T13:40:20Z</dcterms:modified>
</cp:coreProperties>
</file>