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63"/>
  </p:notesMasterIdLst>
  <p:handoutMasterIdLst>
    <p:handoutMasterId r:id="rId64"/>
  </p:handoutMasterIdLst>
  <p:sldIdLst>
    <p:sldId id="469" r:id="rId2"/>
    <p:sldId id="474" r:id="rId3"/>
    <p:sldId id="480" r:id="rId4"/>
    <p:sldId id="475" r:id="rId5"/>
    <p:sldId id="478" r:id="rId6"/>
    <p:sldId id="479" r:id="rId7"/>
    <p:sldId id="463" r:id="rId8"/>
    <p:sldId id="467" r:id="rId9"/>
    <p:sldId id="461" r:id="rId10"/>
    <p:sldId id="446" r:id="rId11"/>
    <p:sldId id="466" r:id="rId12"/>
    <p:sldId id="340" r:id="rId13"/>
    <p:sldId id="341" r:id="rId14"/>
    <p:sldId id="388" r:id="rId15"/>
    <p:sldId id="476" r:id="rId16"/>
    <p:sldId id="390" r:id="rId17"/>
    <p:sldId id="454" r:id="rId18"/>
    <p:sldId id="453" r:id="rId19"/>
    <p:sldId id="477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8" r:id="rId31"/>
    <p:sldId id="409" r:id="rId32"/>
    <p:sldId id="410" r:id="rId33"/>
    <p:sldId id="411" r:id="rId34"/>
    <p:sldId id="472" r:id="rId35"/>
    <p:sldId id="412" r:id="rId36"/>
    <p:sldId id="413" r:id="rId37"/>
    <p:sldId id="414" r:id="rId38"/>
    <p:sldId id="415" r:id="rId39"/>
    <p:sldId id="428" r:id="rId40"/>
    <p:sldId id="427" r:id="rId41"/>
    <p:sldId id="481" r:id="rId42"/>
    <p:sldId id="429" r:id="rId43"/>
    <p:sldId id="416" r:id="rId44"/>
    <p:sldId id="418" r:id="rId45"/>
    <p:sldId id="417" r:id="rId46"/>
    <p:sldId id="419" r:id="rId47"/>
    <p:sldId id="420" r:id="rId48"/>
    <p:sldId id="421" r:id="rId49"/>
    <p:sldId id="423" r:id="rId50"/>
    <p:sldId id="449" r:id="rId51"/>
    <p:sldId id="384" r:id="rId52"/>
    <p:sldId id="354" r:id="rId53"/>
    <p:sldId id="437" r:id="rId54"/>
    <p:sldId id="438" r:id="rId55"/>
    <p:sldId id="353" r:id="rId56"/>
    <p:sldId id="473" r:id="rId57"/>
    <p:sldId id="375" r:id="rId58"/>
    <p:sldId id="383" r:id="rId59"/>
    <p:sldId id="338" r:id="rId60"/>
    <p:sldId id="445" r:id="rId61"/>
    <p:sldId id="456" r:id="rId6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92000" autoAdjust="0"/>
  </p:normalViewPr>
  <p:slideViewPr>
    <p:cSldViewPr snapToGrid="0" snapToObjects="1">
      <p:cViewPr varScale="1">
        <p:scale>
          <a:sx n="58" d="100"/>
          <a:sy n="58" d="100"/>
        </p:scale>
        <p:origin x="3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49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2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atts, Karin" userId="c15cc679-f53f-4dea-bb70-b943b28893a4" providerId="ADAL" clId="{5C3F2F1A-10E7-4ACD-9D09-D95B32EB4A12}"/>
    <pc:docChg chg="custSel delSld modSld">
      <pc:chgData name="Yeatts, Karin" userId="c15cc679-f53f-4dea-bb70-b943b28893a4" providerId="ADAL" clId="{5C3F2F1A-10E7-4ACD-9D09-D95B32EB4A12}" dt="2019-01-22T20:01:57.829" v="3" actId="2696"/>
      <pc:docMkLst>
        <pc:docMk/>
      </pc:docMkLst>
      <pc:sldChg chg="del">
        <pc:chgData name="Yeatts, Karin" userId="c15cc679-f53f-4dea-bb70-b943b28893a4" providerId="ADAL" clId="{5C3F2F1A-10E7-4ACD-9D09-D95B32EB4A12}" dt="2019-01-22T20:01:57.829" v="3" actId="2696"/>
        <pc:sldMkLst>
          <pc:docMk/>
          <pc:sldMk cId="94431137" sldId="455"/>
        </pc:sldMkLst>
      </pc:sldChg>
      <pc:sldChg chg="addSp delSp modSp delAnim">
        <pc:chgData name="Yeatts, Karin" userId="c15cc679-f53f-4dea-bb70-b943b28893a4" providerId="ADAL" clId="{5C3F2F1A-10E7-4ACD-9D09-D95B32EB4A12}" dt="2019-01-22T20:01:44.803" v="1" actId="478"/>
        <pc:sldMkLst>
          <pc:docMk/>
          <pc:sldMk cId="900250665" sldId="466"/>
        </pc:sldMkLst>
        <pc:spChg chg="del">
          <ac:chgData name="Yeatts, Karin" userId="c15cc679-f53f-4dea-bb70-b943b28893a4" providerId="ADAL" clId="{5C3F2F1A-10E7-4ACD-9D09-D95B32EB4A12}" dt="2019-01-22T20:01:41.605" v="0" actId="478"/>
          <ac:spMkLst>
            <pc:docMk/>
            <pc:sldMk cId="900250665" sldId="466"/>
            <ac:spMk id="3" creationId="{00000000-0000-0000-0000-000000000000}"/>
          </ac:spMkLst>
        </pc:spChg>
        <pc:spChg chg="add del mod">
          <ac:chgData name="Yeatts, Karin" userId="c15cc679-f53f-4dea-bb70-b943b28893a4" providerId="ADAL" clId="{5C3F2F1A-10E7-4ACD-9D09-D95B32EB4A12}" dt="2019-01-22T20:01:44.803" v="1" actId="478"/>
          <ac:spMkLst>
            <pc:docMk/>
            <pc:sldMk cId="900250665" sldId="466"/>
            <ac:spMk id="7" creationId="{11241BE4-6750-4E42-9AC1-1FAB6115259C}"/>
          </ac:spMkLst>
        </pc:spChg>
      </pc:sldChg>
      <pc:sldChg chg="del">
        <pc:chgData name="Yeatts, Karin" userId="c15cc679-f53f-4dea-bb70-b943b28893a4" providerId="ADAL" clId="{5C3F2F1A-10E7-4ACD-9D09-D95B32EB4A12}" dt="2019-01-22T20:01:47.096" v="2" actId="2696"/>
        <pc:sldMkLst>
          <pc:docMk/>
          <pc:sldMk cId="1496093387" sldId="4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E597B-2B3B-4D46-B360-B55FCD2E246C}" type="doc">
      <dgm:prSet loTypeId="urn:microsoft.com/office/officeart/2005/8/layout/vProcess5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0730BF-8477-294C-91AA-1EBADB17C8C4}">
      <dgm:prSet phldrT="[Text]"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Observational cross-sectional study using simple random sampling.</a:t>
          </a:r>
        </a:p>
      </dgm:t>
    </dgm:pt>
    <dgm:pt modelId="{6A2C7EE7-D331-4641-BFAA-C540A023E1ED}" type="parTrans" cxnId="{97373F92-0534-244B-B1E6-6EC384D8422A}">
      <dgm:prSet/>
      <dgm:spPr/>
      <dgm:t>
        <a:bodyPr/>
        <a:lstStyle/>
        <a:p>
          <a:endParaRPr lang="en-US"/>
        </a:p>
      </dgm:t>
    </dgm:pt>
    <dgm:pt modelId="{1B9BF9D6-F9C7-4D41-88CB-13A74CE16E2E}" type="sibTrans" cxnId="{97373F92-0534-244B-B1E6-6EC384D8422A}">
      <dgm:prSet/>
      <dgm:spPr/>
      <dgm:t>
        <a:bodyPr/>
        <a:lstStyle/>
        <a:p>
          <a:pPr algn="l"/>
          <a:endParaRPr lang="en-US"/>
        </a:p>
      </dgm:t>
    </dgm:pt>
    <dgm:pt modelId="{4D2537D1-3AC1-F847-B7AF-BE30FDED46E0}">
      <dgm:prSet phldrT="[Text]"/>
      <dgm:spPr/>
      <dgm:t>
        <a:bodyPr/>
        <a:lstStyle/>
        <a:p>
          <a:pPr algn="l"/>
          <a:r>
            <a:rPr lang="en-US" b="0" dirty="0">
              <a:solidFill>
                <a:srgbClr val="000000"/>
              </a:solidFill>
            </a:rPr>
            <a:t>Sampling frame: 19,770 UNC student email addresses </a:t>
          </a:r>
        </a:p>
      </dgm:t>
    </dgm:pt>
    <dgm:pt modelId="{1A6883F1-64E1-9B47-9865-EDCC46D46538}" type="parTrans" cxnId="{1F9A2FCA-D43D-C84A-9990-938EE738E5C1}">
      <dgm:prSet/>
      <dgm:spPr/>
      <dgm:t>
        <a:bodyPr/>
        <a:lstStyle/>
        <a:p>
          <a:endParaRPr lang="en-US"/>
        </a:p>
      </dgm:t>
    </dgm:pt>
    <dgm:pt modelId="{CBE6127E-C6D1-0046-87AE-2FEA96DB9C10}" type="sibTrans" cxnId="{1F9A2FCA-D43D-C84A-9990-938EE738E5C1}">
      <dgm:prSet/>
      <dgm:spPr/>
      <dgm:t>
        <a:bodyPr/>
        <a:lstStyle/>
        <a:p>
          <a:pPr algn="l"/>
          <a:endParaRPr lang="en-US"/>
        </a:p>
      </dgm:t>
    </dgm:pt>
    <dgm:pt modelId="{A9FD42BF-FD3B-E441-A926-39558BB52140}">
      <dgm:prSet phldrT="[Text]"/>
      <dgm:spPr/>
      <dgm:t>
        <a:bodyPr/>
        <a:lstStyle/>
        <a:p>
          <a:pPr algn="l"/>
          <a:r>
            <a:rPr lang="en-US" dirty="0" err="1">
              <a:solidFill>
                <a:srgbClr val="000000"/>
              </a:solidFill>
            </a:rPr>
            <a:t>Qualtrics</a:t>
          </a:r>
          <a:r>
            <a:rPr lang="en-US" dirty="0">
              <a:solidFill>
                <a:srgbClr val="000000"/>
              </a:solidFill>
            </a:rPr>
            <a:t> survey was sent to 750 people</a:t>
          </a:r>
        </a:p>
      </dgm:t>
    </dgm:pt>
    <dgm:pt modelId="{84734CFB-7648-4F47-BE49-8488490091E8}" type="parTrans" cxnId="{CDAA64EE-B439-D048-B182-D0CBE323B39A}">
      <dgm:prSet/>
      <dgm:spPr/>
      <dgm:t>
        <a:bodyPr/>
        <a:lstStyle/>
        <a:p>
          <a:endParaRPr lang="en-US"/>
        </a:p>
      </dgm:t>
    </dgm:pt>
    <dgm:pt modelId="{3642895E-A6A7-4B4D-9B7F-876F8094A466}" type="sibTrans" cxnId="{CDAA64EE-B439-D048-B182-D0CBE323B39A}">
      <dgm:prSet/>
      <dgm:spPr/>
      <dgm:t>
        <a:bodyPr/>
        <a:lstStyle/>
        <a:p>
          <a:pPr algn="l"/>
          <a:endParaRPr lang="en-US"/>
        </a:p>
      </dgm:t>
    </dgm:pt>
    <dgm:pt modelId="{3F9FA03F-82D0-434A-BE7C-04AC2EDFA5AC}">
      <dgm:prSet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</a:rPr>
            <a:t>137 students responded to the survey (18.27% response rate)</a:t>
          </a:r>
        </a:p>
      </dgm:t>
    </dgm:pt>
    <dgm:pt modelId="{5FF86061-A99A-1743-8059-2ADE9C667E3D}" type="parTrans" cxnId="{C59E48D5-3520-8F43-A521-C9041C794C04}">
      <dgm:prSet/>
      <dgm:spPr/>
      <dgm:t>
        <a:bodyPr/>
        <a:lstStyle/>
        <a:p>
          <a:endParaRPr lang="en-US"/>
        </a:p>
      </dgm:t>
    </dgm:pt>
    <dgm:pt modelId="{C0710EEF-3802-0344-BDAB-FA9C451549B2}" type="sibTrans" cxnId="{C59E48D5-3520-8F43-A521-C9041C794C04}">
      <dgm:prSet/>
      <dgm:spPr/>
      <dgm:t>
        <a:bodyPr/>
        <a:lstStyle/>
        <a:p>
          <a:pPr algn="l"/>
          <a:endParaRPr lang="en-US"/>
        </a:p>
      </dgm:t>
    </dgm:pt>
    <dgm:pt modelId="{2DD583C8-CE50-AC4A-8732-7018B5D5D052}">
      <dgm:prSet/>
      <dgm:spPr/>
      <dgm:t>
        <a:bodyPr/>
        <a:lstStyle/>
        <a:p>
          <a:endParaRPr lang="en-US"/>
        </a:p>
      </dgm:t>
    </dgm:pt>
    <dgm:pt modelId="{9C2AFC81-27CF-8B49-841C-CB00A452231F}" type="parTrans" cxnId="{6144E798-9729-7640-8EDF-579DD6C7B3B9}">
      <dgm:prSet/>
      <dgm:spPr/>
      <dgm:t>
        <a:bodyPr/>
        <a:lstStyle/>
        <a:p>
          <a:endParaRPr lang="en-US"/>
        </a:p>
      </dgm:t>
    </dgm:pt>
    <dgm:pt modelId="{C9C7E57F-37DF-CC46-AA2C-073AFC374F9C}" type="sibTrans" cxnId="{6144E798-9729-7640-8EDF-579DD6C7B3B9}">
      <dgm:prSet/>
      <dgm:spPr/>
      <dgm:t>
        <a:bodyPr/>
        <a:lstStyle/>
        <a:p>
          <a:endParaRPr lang="en-US"/>
        </a:p>
      </dgm:t>
    </dgm:pt>
    <dgm:pt modelId="{8240CF8D-7BBB-3945-8B2C-B41045DE2B79}">
      <dgm:prSet/>
      <dgm:spPr/>
      <dgm:t>
        <a:bodyPr/>
        <a:lstStyle/>
        <a:p>
          <a:endParaRPr lang="en-US"/>
        </a:p>
      </dgm:t>
    </dgm:pt>
    <dgm:pt modelId="{551F061C-633D-0C4E-A6B1-6681B454C14A}" type="parTrans" cxnId="{6247C48F-A785-6A4D-987E-5E940B1A14E3}">
      <dgm:prSet/>
      <dgm:spPr/>
      <dgm:t>
        <a:bodyPr/>
        <a:lstStyle/>
        <a:p>
          <a:endParaRPr lang="en-US"/>
        </a:p>
      </dgm:t>
    </dgm:pt>
    <dgm:pt modelId="{EC44F0C0-6255-7240-93C3-2EB993904702}" type="sibTrans" cxnId="{6247C48F-A785-6A4D-987E-5E940B1A14E3}">
      <dgm:prSet/>
      <dgm:spPr/>
      <dgm:t>
        <a:bodyPr/>
        <a:lstStyle/>
        <a:p>
          <a:endParaRPr lang="en-US"/>
        </a:p>
      </dgm:t>
    </dgm:pt>
    <dgm:pt modelId="{A4F2F2FC-AE48-D04F-A4ED-549A82E6BB60}">
      <dgm:prSet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</a:rPr>
            <a:t>Final study sample of 123 students </a:t>
          </a:r>
        </a:p>
      </dgm:t>
    </dgm:pt>
    <dgm:pt modelId="{E61FEBAD-97CD-3F41-9A61-70735B6D6813}" type="parTrans" cxnId="{3868104B-2936-2046-95C6-A7AC3D7CAC0E}">
      <dgm:prSet/>
      <dgm:spPr/>
      <dgm:t>
        <a:bodyPr/>
        <a:lstStyle/>
        <a:p>
          <a:endParaRPr lang="en-US"/>
        </a:p>
      </dgm:t>
    </dgm:pt>
    <dgm:pt modelId="{F5996F0A-2332-8442-9CA7-5357ADAD5DED}" type="sibTrans" cxnId="{3868104B-2936-2046-95C6-A7AC3D7CAC0E}">
      <dgm:prSet/>
      <dgm:spPr/>
      <dgm:t>
        <a:bodyPr/>
        <a:lstStyle/>
        <a:p>
          <a:endParaRPr lang="en-US"/>
        </a:p>
      </dgm:t>
    </dgm:pt>
    <dgm:pt modelId="{B900D0A3-DA6E-EC47-BB7F-7D0C01795E47}" type="pres">
      <dgm:prSet presAssocID="{FA9E597B-2B3B-4D46-B360-B55FCD2E246C}" presName="outerComposite" presStyleCnt="0">
        <dgm:presLayoutVars>
          <dgm:chMax val="5"/>
          <dgm:dir/>
          <dgm:resizeHandles val="exact"/>
        </dgm:presLayoutVars>
      </dgm:prSet>
      <dgm:spPr/>
    </dgm:pt>
    <dgm:pt modelId="{A6B35BD1-7A29-FF40-90B1-F6C5434148C9}" type="pres">
      <dgm:prSet presAssocID="{FA9E597B-2B3B-4D46-B360-B55FCD2E246C}" presName="dummyMaxCanvas" presStyleCnt="0">
        <dgm:presLayoutVars/>
      </dgm:prSet>
      <dgm:spPr/>
    </dgm:pt>
    <dgm:pt modelId="{0E82144D-98AA-F245-A882-A93969E77A99}" type="pres">
      <dgm:prSet presAssocID="{FA9E597B-2B3B-4D46-B360-B55FCD2E246C}" presName="FiveNodes_1" presStyleLbl="node1" presStyleIdx="0" presStyleCnt="5">
        <dgm:presLayoutVars>
          <dgm:bulletEnabled val="1"/>
        </dgm:presLayoutVars>
      </dgm:prSet>
      <dgm:spPr/>
    </dgm:pt>
    <dgm:pt modelId="{AC64DC0F-17C8-5140-828D-6444BE8FE3EC}" type="pres">
      <dgm:prSet presAssocID="{FA9E597B-2B3B-4D46-B360-B55FCD2E246C}" presName="FiveNodes_2" presStyleLbl="node1" presStyleIdx="1" presStyleCnt="5">
        <dgm:presLayoutVars>
          <dgm:bulletEnabled val="1"/>
        </dgm:presLayoutVars>
      </dgm:prSet>
      <dgm:spPr/>
    </dgm:pt>
    <dgm:pt modelId="{8AAE127A-F3AF-D14B-B5C7-35A6462D09DD}" type="pres">
      <dgm:prSet presAssocID="{FA9E597B-2B3B-4D46-B360-B55FCD2E246C}" presName="FiveNodes_3" presStyleLbl="node1" presStyleIdx="2" presStyleCnt="5">
        <dgm:presLayoutVars>
          <dgm:bulletEnabled val="1"/>
        </dgm:presLayoutVars>
      </dgm:prSet>
      <dgm:spPr/>
    </dgm:pt>
    <dgm:pt modelId="{B7FD72BE-6C2B-8B41-ACFA-96F6A9F54DC3}" type="pres">
      <dgm:prSet presAssocID="{FA9E597B-2B3B-4D46-B360-B55FCD2E246C}" presName="FiveNodes_4" presStyleLbl="node1" presStyleIdx="3" presStyleCnt="5">
        <dgm:presLayoutVars>
          <dgm:bulletEnabled val="1"/>
        </dgm:presLayoutVars>
      </dgm:prSet>
      <dgm:spPr/>
    </dgm:pt>
    <dgm:pt modelId="{A0E1CC05-FE48-204C-897D-02F95E80A85B}" type="pres">
      <dgm:prSet presAssocID="{FA9E597B-2B3B-4D46-B360-B55FCD2E246C}" presName="FiveNodes_5" presStyleLbl="node1" presStyleIdx="4" presStyleCnt="5">
        <dgm:presLayoutVars>
          <dgm:bulletEnabled val="1"/>
        </dgm:presLayoutVars>
      </dgm:prSet>
      <dgm:spPr/>
    </dgm:pt>
    <dgm:pt modelId="{9CB7630D-EBD8-8F45-A83A-3BFF29CC2DED}" type="pres">
      <dgm:prSet presAssocID="{FA9E597B-2B3B-4D46-B360-B55FCD2E246C}" presName="FiveConn_1-2" presStyleLbl="fgAccFollowNode1" presStyleIdx="0" presStyleCnt="4">
        <dgm:presLayoutVars>
          <dgm:bulletEnabled val="1"/>
        </dgm:presLayoutVars>
      </dgm:prSet>
      <dgm:spPr/>
    </dgm:pt>
    <dgm:pt modelId="{1FC5739B-3117-F34F-843E-C504BE80EF88}" type="pres">
      <dgm:prSet presAssocID="{FA9E597B-2B3B-4D46-B360-B55FCD2E246C}" presName="FiveConn_2-3" presStyleLbl="fgAccFollowNode1" presStyleIdx="1" presStyleCnt="4">
        <dgm:presLayoutVars>
          <dgm:bulletEnabled val="1"/>
        </dgm:presLayoutVars>
      </dgm:prSet>
      <dgm:spPr/>
    </dgm:pt>
    <dgm:pt modelId="{AD501CC2-5ADD-8046-A1C4-21865BA0AA99}" type="pres">
      <dgm:prSet presAssocID="{FA9E597B-2B3B-4D46-B360-B55FCD2E246C}" presName="FiveConn_3-4" presStyleLbl="fgAccFollowNode1" presStyleIdx="2" presStyleCnt="4">
        <dgm:presLayoutVars>
          <dgm:bulletEnabled val="1"/>
        </dgm:presLayoutVars>
      </dgm:prSet>
      <dgm:spPr/>
    </dgm:pt>
    <dgm:pt modelId="{761E52A4-AFA2-D14D-8F15-6E7DE8EC8140}" type="pres">
      <dgm:prSet presAssocID="{FA9E597B-2B3B-4D46-B360-B55FCD2E246C}" presName="FiveConn_4-5" presStyleLbl="fgAccFollowNode1" presStyleIdx="3" presStyleCnt="4">
        <dgm:presLayoutVars>
          <dgm:bulletEnabled val="1"/>
        </dgm:presLayoutVars>
      </dgm:prSet>
      <dgm:spPr/>
    </dgm:pt>
    <dgm:pt modelId="{62017271-4501-D94C-A17C-DD906DA83C24}" type="pres">
      <dgm:prSet presAssocID="{FA9E597B-2B3B-4D46-B360-B55FCD2E246C}" presName="FiveNodes_1_text" presStyleLbl="node1" presStyleIdx="4" presStyleCnt="5">
        <dgm:presLayoutVars>
          <dgm:bulletEnabled val="1"/>
        </dgm:presLayoutVars>
      </dgm:prSet>
      <dgm:spPr/>
    </dgm:pt>
    <dgm:pt modelId="{A18862CE-6A51-6B45-83D9-C74DFC4E83D8}" type="pres">
      <dgm:prSet presAssocID="{FA9E597B-2B3B-4D46-B360-B55FCD2E246C}" presName="FiveNodes_2_text" presStyleLbl="node1" presStyleIdx="4" presStyleCnt="5">
        <dgm:presLayoutVars>
          <dgm:bulletEnabled val="1"/>
        </dgm:presLayoutVars>
      </dgm:prSet>
      <dgm:spPr/>
    </dgm:pt>
    <dgm:pt modelId="{31B50921-3CC2-5349-8429-D180E45FF2FA}" type="pres">
      <dgm:prSet presAssocID="{FA9E597B-2B3B-4D46-B360-B55FCD2E246C}" presName="FiveNodes_3_text" presStyleLbl="node1" presStyleIdx="4" presStyleCnt="5">
        <dgm:presLayoutVars>
          <dgm:bulletEnabled val="1"/>
        </dgm:presLayoutVars>
      </dgm:prSet>
      <dgm:spPr/>
    </dgm:pt>
    <dgm:pt modelId="{7859DA9C-6F43-1749-AB3E-D95D69511443}" type="pres">
      <dgm:prSet presAssocID="{FA9E597B-2B3B-4D46-B360-B55FCD2E246C}" presName="FiveNodes_4_text" presStyleLbl="node1" presStyleIdx="4" presStyleCnt="5">
        <dgm:presLayoutVars>
          <dgm:bulletEnabled val="1"/>
        </dgm:presLayoutVars>
      </dgm:prSet>
      <dgm:spPr/>
    </dgm:pt>
    <dgm:pt modelId="{2996300F-595A-584B-B6CC-4AB3480BB925}" type="pres">
      <dgm:prSet presAssocID="{FA9E597B-2B3B-4D46-B360-B55FCD2E246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30EA11-3669-4A42-965E-501148AD8079}" type="presOf" srcId="{C0710EEF-3802-0344-BDAB-FA9C451549B2}" destId="{761E52A4-AFA2-D14D-8F15-6E7DE8EC8140}" srcOrd="0" destOrd="0" presId="urn:microsoft.com/office/officeart/2005/8/layout/vProcess5"/>
    <dgm:cxn modelId="{605CD329-696D-4B58-B791-934F1C75CB64}" type="presOf" srcId="{3642895E-A6A7-4B4D-9B7F-876F8094A466}" destId="{AD501CC2-5ADD-8046-A1C4-21865BA0AA99}" srcOrd="0" destOrd="0" presId="urn:microsoft.com/office/officeart/2005/8/layout/vProcess5"/>
    <dgm:cxn modelId="{A6C3C831-E76B-4943-ABCC-FD1903082597}" type="presOf" srcId="{4D2537D1-3AC1-F847-B7AF-BE30FDED46E0}" destId="{A18862CE-6A51-6B45-83D9-C74DFC4E83D8}" srcOrd="1" destOrd="0" presId="urn:microsoft.com/office/officeart/2005/8/layout/vProcess5"/>
    <dgm:cxn modelId="{2BC52442-A1A3-4EE0-9AFB-A8306740B5A2}" type="presOf" srcId="{A9FD42BF-FD3B-E441-A926-39558BB52140}" destId="{31B50921-3CC2-5349-8429-D180E45FF2FA}" srcOrd="1" destOrd="0" presId="urn:microsoft.com/office/officeart/2005/8/layout/vProcess5"/>
    <dgm:cxn modelId="{3868104B-2936-2046-95C6-A7AC3D7CAC0E}" srcId="{FA9E597B-2B3B-4D46-B360-B55FCD2E246C}" destId="{A4F2F2FC-AE48-D04F-A4ED-549A82E6BB60}" srcOrd="4" destOrd="0" parTransId="{E61FEBAD-97CD-3F41-9A61-70735B6D6813}" sibTransId="{F5996F0A-2332-8442-9CA7-5357ADAD5DED}"/>
    <dgm:cxn modelId="{F5778A4F-A61F-41DA-B06B-ED29EED09BE7}" type="presOf" srcId="{CBE6127E-C6D1-0046-87AE-2FEA96DB9C10}" destId="{1FC5739B-3117-F34F-843E-C504BE80EF88}" srcOrd="0" destOrd="0" presId="urn:microsoft.com/office/officeart/2005/8/layout/vProcess5"/>
    <dgm:cxn modelId="{EED24A73-CE93-4D32-BF2F-B1B2E4A08209}" type="presOf" srcId="{3F9FA03F-82D0-434A-BE7C-04AC2EDFA5AC}" destId="{7859DA9C-6F43-1749-AB3E-D95D69511443}" srcOrd="1" destOrd="0" presId="urn:microsoft.com/office/officeart/2005/8/layout/vProcess5"/>
    <dgm:cxn modelId="{99026780-41DA-48DF-A9B6-F46CE4B7D791}" type="presOf" srcId="{200730BF-8477-294C-91AA-1EBADB17C8C4}" destId="{62017271-4501-D94C-A17C-DD906DA83C24}" srcOrd="1" destOrd="0" presId="urn:microsoft.com/office/officeart/2005/8/layout/vProcess5"/>
    <dgm:cxn modelId="{F9253085-ABC0-4D75-A082-4BBCDAF4CF39}" type="presOf" srcId="{FA9E597B-2B3B-4D46-B360-B55FCD2E246C}" destId="{B900D0A3-DA6E-EC47-BB7F-7D0C01795E47}" srcOrd="0" destOrd="0" presId="urn:microsoft.com/office/officeart/2005/8/layout/vProcess5"/>
    <dgm:cxn modelId="{A1A3D187-F492-445B-B7F9-5B86205C7B42}" type="presOf" srcId="{4D2537D1-3AC1-F847-B7AF-BE30FDED46E0}" destId="{AC64DC0F-17C8-5140-828D-6444BE8FE3EC}" srcOrd="0" destOrd="0" presId="urn:microsoft.com/office/officeart/2005/8/layout/vProcess5"/>
    <dgm:cxn modelId="{6247C48F-A785-6A4D-987E-5E940B1A14E3}" srcId="{2DD583C8-CE50-AC4A-8732-7018B5D5D052}" destId="{8240CF8D-7BBB-3945-8B2C-B41045DE2B79}" srcOrd="0" destOrd="0" parTransId="{551F061C-633D-0C4E-A6B1-6681B454C14A}" sibTransId="{EC44F0C0-6255-7240-93C3-2EB993904702}"/>
    <dgm:cxn modelId="{97373F92-0534-244B-B1E6-6EC384D8422A}" srcId="{FA9E597B-2B3B-4D46-B360-B55FCD2E246C}" destId="{200730BF-8477-294C-91AA-1EBADB17C8C4}" srcOrd="0" destOrd="0" parTransId="{6A2C7EE7-D331-4641-BFAA-C540A023E1ED}" sibTransId="{1B9BF9D6-F9C7-4D41-88CB-13A74CE16E2E}"/>
    <dgm:cxn modelId="{6144E798-9729-7640-8EDF-579DD6C7B3B9}" srcId="{FA9E597B-2B3B-4D46-B360-B55FCD2E246C}" destId="{2DD583C8-CE50-AC4A-8732-7018B5D5D052}" srcOrd="5" destOrd="0" parTransId="{9C2AFC81-27CF-8B49-841C-CB00A452231F}" sibTransId="{C9C7E57F-37DF-CC46-AA2C-073AFC374F9C}"/>
    <dgm:cxn modelId="{DE9151A7-8794-479D-9AFD-741441F6CE93}" type="presOf" srcId="{A9FD42BF-FD3B-E441-A926-39558BB52140}" destId="{8AAE127A-F3AF-D14B-B5C7-35A6462D09DD}" srcOrd="0" destOrd="0" presId="urn:microsoft.com/office/officeart/2005/8/layout/vProcess5"/>
    <dgm:cxn modelId="{EF2CA9BB-E02C-4C0A-AABA-75B9A68B73D4}" type="presOf" srcId="{1B9BF9D6-F9C7-4D41-88CB-13A74CE16E2E}" destId="{9CB7630D-EBD8-8F45-A83A-3BFF29CC2DED}" srcOrd="0" destOrd="0" presId="urn:microsoft.com/office/officeart/2005/8/layout/vProcess5"/>
    <dgm:cxn modelId="{91BC6DBC-DFA8-4516-B637-19FF908106E5}" type="presOf" srcId="{A4F2F2FC-AE48-D04F-A4ED-549A82E6BB60}" destId="{2996300F-595A-584B-B6CC-4AB3480BB925}" srcOrd="1" destOrd="0" presId="urn:microsoft.com/office/officeart/2005/8/layout/vProcess5"/>
    <dgm:cxn modelId="{1F9A2FCA-D43D-C84A-9990-938EE738E5C1}" srcId="{FA9E597B-2B3B-4D46-B360-B55FCD2E246C}" destId="{4D2537D1-3AC1-F847-B7AF-BE30FDED46E0}" srcOrd="1" destOrd="0" parTransId="{1A6883F1-64E1-9B47-9865-EDCC46D46538}" sibTransId="{CBE6127E-C6D1-0046-87AE-2FEA96DB9C10}"/>
    <dgm:cxn modelId="{95E291CA-745F-4B01-9E7C-FEBAB278FBE9}" type="presOf" srcId="{3F9FA03F-82D0-434A-BE7C-04AC2EDFA5AC}" destId="{B7FD72BE-6C2B-8B41-ACFA-96F6A9F54DC3}" srcOrd="0" destOrd="0" presId="urn:microsoft.com/office/officeart/2005/8/layout/vProcess5"/>
    <dgm:cxn modelId="{C59E48D5-3520-8F43-A521-C9041C794C04}" srcId="{FA9E597B-2B3B-4D46-B360-B55FCD2E246C}" destId="{3F9FA03F-82D0-434A-BE7C-04AC2EDFA5AC}" srcOrd="3" destOrd="0" parTransId="{5FF86061-A99A-1743-8059-2ADE9C667E3D}" sibTransId="{C0710EEF-3802-0344-BDAB-FA9C451549B2}"/>
    <dgm:cxn modelId="{7ACF4ED8-3029-494C-96BE-7D75F442F89B}" type="presOf" srcId="{200730BF-8477-294C-91AA-1EBADB17C8C4}" destId="{0E82144D-98AA-F245-A882-A93969E77A99}" srcOrd="0" destOrd="0" presId="urn:microsoft.com/office/officeart/2005/8/layout/vProcess5"/>
    <dgm:cxn modelId="{CDAA64EE-B439-D048-B182-D0CBE323B39A}" srcId="{FA9E597B-2B3B-4D46-B360-B55FCD2E246C}" destId="{A9FD42BF-FD3B-E441-A926-39558BB52140}" srcOrd="2" destOrd="0" parTransId="{84734CFB-7648-4F47-BE49-8488490091E8}" sibTransId="{3642895E-A6A7-4B4D-9B7F-876F8094A466}"/>
    <dgm:cxn modelId="{E181C9F5-65F8-4893-ACB4-9A78E8E38F0E}" type="presOf" srcId="{A4F2F2FC-AE48-D04F-A4ED-549A82E6BB60}" destId="{A0E1CC05-FE48-204C-897D-02F95E80A85B}" srcOrd="0" destOrd="0" presId="urn:microsoft.com/office/officeart/2005/8/layout/vProcess5"/>
    <dgm:cxn modelId="{3BB5C142-D271-4E06-845C-F1C27784DFAE}" type="presParOf" srcId="{B900D0A3-DA6E-EC47-BB7F-7D0C01795E47}" destId="{A6B35BD1-7A29-FF40-90B1-F6C5434148C9}" srcOrd="0" destOrd="0" presId="urn:microsoft.com/office/officeart/2005/8/layout/vProcess5"/>
    <dgm:cxn modelId="{F9B0DC04-5277-4065-AA65-0B2570FBFBF7}" type="presParOf" srcId="{B900D0A3-DA6E-EC47-BB7F-7D0C01795E47}" destId="{0E82144D-98AA-F245-A882-A93969E77A99}" srcOrd="1" destOrd="0" presId="urn:microsoft.com/office/officeart/2005/8/layout/vProcess5"/>
    <dgm:cxn modelId="{DDBA3758-CA05-4F37-8962-EBEC2EAACF64}" type="presParOf" srcId="{B900D0A3-DA6E-EC47-BB7F-7D0C01795E47}" destId="{AC64DC0F-17C8-5140-828D-6444BE8FE3EC}" srcOrd="2" destOrd="0" presId="urn:microsoft.com/office/officeart/2005/8/layout/vProcess5"/>
    <dgm:cxn modelId="{3A7AD68E-5CDB-49F9-BDF6-5A839A918A69}" type="presParOf" srcId="{B900D0A3-DA6E-EC47-BB7F-7D0C01795E47}" destId="{8AAE127A-F3AF-D14B-B5C7-35A6462D09DD}" srcOrd="3" destOrd="0" presId="urn:microsoft.com/office/officeart/2005/8/layout/vProcess5"/>
    <dgm:cxn modelId="{47520E11-6189-4668-8871-A8179D0E0C7D}" type="presParOf" srcId="{B900D0A3-DA6E-EC47-BB7F-7D0C01795E47}" destId="{B7FD72BE-6C2B-8B41-ACFA-96F6A9F54DC3}" srcOrd="4" destOrd="0" presId="urn:microsoft.com/office/officeart/2005/8/layout/vProcess5"/>
    <dgm:cxn modelId="{C81A8832-49EC-4921-A0E7-33353F88B432}" type="presParOf" srcId="{B900D0A3-DA6E-EC47-BB7F-7D0C01795E47}" destId="{A0E1CC05-FE48-204C-897D-02F95E80A85B}" srcOrd="5" destOrd="0" presId="urn:microsoft.com/office/officeart/2005/8/layout/vProcess5"/>
    <dgm:cxn modelId="{0E24A398-882C-474E-B8D8-82731C42B596}" type="presParOf" srcId="{B900D0A3-DA6E-EC47-BB7F-7D0C01795E47}" destId="{9CB7630D-EBD8-8F45-A83A-3BFF29CC2DED}" srcOrd="6" destOrd="0" presId="urn:microsoft.com/office/officeart/2005/8/layout/vProcess5"/>
    <dgm:cxn modelId="{E5D3D098-1E45-4E7A-A0C5-75F4CE50DAF5}" type="presParOf" srcId="{B900D0A3-DA6E-EC47-BB7F-7D0C01795E47}" destId="{1FC5739B-3117-F34F-843E-C504BE80EF88}" srcOrd="7" destOrd="0" presId="urn:microsoft.com/office/officeart/2005/8/layout/vProcess5"/>
    <dgm:cxn modelId="{FAE41DC2-C74C-4953-9462-82930EC58821}" type="presParOf" srcId="{B900D0A3-DA6E-EC47-BB7F-7D0C01795E47}" destId="{AD501CC2-5ADD-8046-A1C4-21865BA0AA99}" srcOrd="8" destOrd="0" presId="urn:microsoft.com/office/officeart/2005/8/layout/vProcess5"/>
    <dgm:cxn modelId="{B6D0398F-09F5-4D17-9F71-E911EEA63674}" type="presParOf" srcId="{B900D0A3-DA6E-EC47-BB7F-7D0C01795E47}" destId="{761E52A4-AFA2-D14D-8F15-6E7DE8EC8140}" srcOrd="9" destOrd="0" presId="urn:microsoft.com/office/officeart/2005/8/layout/vProcess5"/>
    <dgm:cxn modelId="{10D42E8A-12D4-4216-8E9E-7D78F0F58A98}" type="presParOf" srcId="{B900D0A3-DA6E-EC47-BB7F-7D0C01795E47}" destId="{62017271-4501-D94C-A17C-DD906DA83C24}" srcOrd="10" destOrd="0" presId="urn:microsoft.com/office/officeart/2005/8/layout/vProcess5"/>
    <dgm:cxn modelId="{D9A6955D-96DF-4510-878E-FE537CC5BEFC}" type="presParOf" srcId="{B900D0A3-DA6E-EC47-BB7F-7D0C01795E47}" destId="{A18862CE-6A51-6B45-83D9-C74DFC4E83D8}" srcOrd="11" destOrd="0" presId="urn:microsoft.com/office/officeart/2005/8/layout/vProcess5"/>
    <dgm:cxn modelId="{FEEAC80A-AC3F-48DE-897C-D71479A1BE7E}" type="presParOf" srcId="{B900D0A3-DA6E-EC47-BB7F-7D0C01795E47}" destId="{31B50921-3CC2-5349-8429-D180E45FF2FA}" srcOrd="12" destOrd="0" presId="urn:microsoft.com/office/officeart/2005/8/layout/vProcess5"/>
    <dgm:cxn modelId="{BC643EC6-060B-4711-8720-E431C339D276}" type="presParOf" srcId="{B900D0A3-DA6E-EC47-BB7F-7D0C01795E47}" destId="{7859DA9C-6F43-1749-AB3E-D95D69511443}" srcOrd="13" destOrd="0" presId="urn:microsoft.com/office/officeart/2005/8/layout/vProcess5"/>
    <dgm:cxn modelId="{D81DF337-51CC-4ECB-8FAA-F7E1FC7E7DF9}" type="presParOf" srcId="{B900D0A3-DA6E-EC47-BB7F-7D0C01795E47}" destId="{2996300F-595A-584B-B6CC-4AB3480BB92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2144D-98AA-F245-A882-A93969E77A99}">
      <dsp:nvSpPr>
        <dsp:cNvPr id="0" name=""/>
        <dsp:cNvSpPr/>
      </dsp:nvSpPr>
      <dsp:spPr>
        <a:xfrm>
          <a:off x="0" y="0"/>
          <a:ext cx="3849418" cy="934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Observational cross-sectional study using simple random sampling.</a:t>
          </a:r>
        </a:p>
      </dsp:txBody>
      <dsp:txXfrm>
        <a:off x="27384" y="27384"/>
        <a:ext cx="2731117" cy="880206"/>
      </dsp:txXfrm>
    </dsp:sp>
    <dsp:sp modelId="{AC64DC0F-17C8-5140-828D-6444BE8FE3EC}">
      <dsp:nvSpPr>
        <dsp:cNvPr id="0" name=""/>
        <dsp:cNvSpPr/>
      </dsp:nvSpPr>
      <dsp:spPr>
        <a:xfrm>
          <a:off x="287456" y="1064831"/>
          <a:ext cx="3849418" cy="934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77638"/>
                <a:satOff val="-1573"/>
                <a:lumOff val="93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177638"/>
                <a:satOff val="-1573"/>
                <a:lumOff val="93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000000"/>
              </a:solidFill>
            </a:rPr>
            <a:t>Sampling frame: 19,770 UNC student email addresses </a:t>
          </a:r>
        </a:p>
      </dsp:txBody>
      <dsp:txXfrm>
        <a:off x="314840" y="1092215"/>
        <a:ext cx="2899460" cy="880206"/>
      </dsp:txXfrm>
    </dsp:sp>
    <dsp:sp modelId="{8AAE127A-F3AF-D14B-B5C7-35A6462D09DD}">
      <dsp:nvSpPr>
        <dsp:cNvPr id="0" name=""/>
        <dsp:cNvSpPr/>
      </dsp:nvSpPr>
      <dsp:spPr>
        <a:xfrm>
          <a:off x="574913" y="2129663"/>
          <a:ext cx="3849418" cy="934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355276"/>
                <a:satOff val="-3145"/>
                <a:lumOff val="186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355276"/>
                <a:satOff val="-3145"/>
                <a:lumOff val="186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0000"/>
              </a:solidFill>
            </a:rPr>
            <a:t>Qualtrics</a:t>
          </a:r>
          <a:r>
            <a:rPr lang="en-US" sz="1800" kern="1200" dirty="0">
              <a:solidFill>
                <a:srgbClr val="000000"/>
              </a:solidFill>
            </a:rPr>
            <a:t> survey was sent to 750 people</a:t>
          </a:r>
        </a:p>
      </dsp:txBody>
      <dsp:txXfrm>
        <a:off x="602297" y="2157047"/>
        <a:ext cx="2899460" cy="880205"/>
      </dsp:txXfrm>
    </dsp:sp>
    <dsp:sp modelId="{B7FD72BE-6C2B-8B41-ACFA-96F6A9F54DC3}">
      <dsp:nvSpPr>
        <dsp:cNvPr id="0" name=""/>
        <dsp:cNvSpPr/>
      </dsp:nvSpPr>
      <dsp:spPr>
        <a:xfrm>
          <a:off x="862369" y="3194494"/>
          <a:ext cx="3849418" cy="934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532913"/>
                <a:satOff val="-4718"/>
                <a:lumOff val="27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532913"/>
                <a:satOff val="-4718"/>
                <a:lumOff val="27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137 students responded to the survey (18.27% response rate)</a:t>
          </a:r>
        </a:p>
      </dsp:txBody>
      <dsp:txXfrm>
        <a:off x="889753" y="3221878"/>
        <a:ext cx="2899460" cy="880205"/>
      </dsp:txXfrm>
    </dsp:sp>
    <dsp:sp modelId="{A0E1CC05-FE48-204C-897D-02F95E80A85B}">
      <dsp:nvSpPr>
        <dsp:cNvPr id="0" name=""/>
        <dsp:cNvSpPr/>
      </dsp:nvSpPr>
      <dsp:spPr>
        <a:xfrm>
          <a:off x="1149826" y="4259326"/>
          <a:ext cx="3849418" cy="934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710551"/>
                <a:satOff val="-6290"/>
                <a:lumOff val="3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710551"/>
                <a:satOff val="-6290"/>
                <a:lumOff val="3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Final study sample of 123 students </a:t>
          </a:r>
        </a:p>
      </dsp:txBody>
      <dsp:txXfrm>
        <a:off x="1177210" y="4286710"/>
        <a:ext cx="2899460" cy="880205"/>
      </dsp:txXfrm>
    </dsp:sp>
    <dsp:sp modelId="{9CB7630D-EBD8-8F45-A83A-3BFF29CC2DED}">
      <dsp:nvSpPr>
        <dsp:cNvPr id="0" name=""/>
        <dsp:cNvSpPr/>
      </dsp:nvSpPr>
      <dsp:spPr>
        <a:xfrm>
          <a:off x="3241685" y="683050"/>
          <a:ext cx="607733" cy="607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78425" y="683050"/>
        <a:ext cx="334253" cy="457319"/>
      </dsp:txXfrm>
    </dsp:sp>
    <dsp:sp modelId="{1FC5739B-3117-F34F-843E-C504BE80EF88}">
      <dsp:nvSpPr>
        <dsp:cNvPr id="0" name=""/>
        <dsp:cNvSpPr/>
      </dsp:nvSpPr>
      <dsp:spPr>
        <a:xfrm>
          <a:off x="3529142" y="1747881"/>
          <a:ext cx="607733" cy="607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25231"/>
            <a:satOff val="-1517"/>
            <a:lumOff val="1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825231"/>
              <a:satOff val="-1517"/>
              <a:lumOff val="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665882" y="1747881"/>
        <a:ext cx="334253" cy="457319"/>
      </dsp:txXfrm>
    </dsp:sp>
    <dsp:sp modelId="{AD501CC2-5ADD-8046-A1C4-21865BA0AA99}">
      <dsp:nvSpPr>
        <dsp:cNvPr id="0" name=""/>
        <dsp:cNvSpPr/>
      </dsp:nvSpPr>
      <dsp:spPr>
        <a:xfrm>
          <a:off x="3816598" y="2797130"/>
          <a:ext cx="607733" cy="607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50462"/>
            <a:satOff val="-3033"/>
            <a:lumOff val="21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650462"/>
              <a:satOff val="-3033"/>
              <a:lumOff val="2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53338" y="2797130"/>
        <a:ext cx="334253" cy="457319"/>
      </dsp:txXfrm>
    </dsp:sp>
    <dsp:sp modelId="{761E52A4-AFA2-D14D-8F15-6E7DE8EC8140}">
      <dsp:nvSpPr>
        <dsp:cNvPr id="0" name=""/>
        <dsp:cNvSpPr/>
      </dsp:nvSpPr>
      <dsp:spPr>
        <a:xfrm>
          <a:off x="4104055" y="3872350"/>
          <a:ext cx="607733" cy="607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5692"/>
            <a:satOff val="-4550"/>
            <a:lumOff val="31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475692"/>
              <a:satOff val="-4550"/>
              <a:lumOff val="3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40795" y="3872350"/>
        <a:ext cx="334253" cy="457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AC18611-734E-934F-A7EB-9C868A3C9067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FDD833-7965-E141-B73E-04B7534C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9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B5122F-6DFF-AC48-BBA7-4BD79561EDEB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0BB02D-45A7-6645-BECA-10D4E16FC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86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did/www/saipe/methods/statecounty/ci.html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ebsite-box.net/se-keyword/confidence+interval+interpretation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9330754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925057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https://www.cancer.org/research/cancer-facts-statistics/all-cancer-facts-figures/cancer-facts-figures-2019.html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1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45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 </a:t>
            </a:r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4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2CB22E-EE74-40AE-8C6D-FEE27D33B36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02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2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2CB22E-EE74-40AE-8C6D-FEE27D33B366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85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76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8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to calculate the rate difference you subtract the rate in the exposed minus the rate in the exposed to get 6.02 cases per 100 person years.</a:t>
            </a:r>
          </a:p>
          <a:p>
            <a:endParaRPr lang="en-US" dirty="0"/>
          </a:p>
          <a:p>
            <a:r>
              <a:rPr lang="en-US" dirty="0"/>
              <a:t>To</a:t>
            </a:r>
            <a:r>
              <a:rPr lang="en-US" baseline="0" dirty="0"/>
              <a:t> get the rate ratio you divide the rate in the exposed by the rate in the unexposed to get 5.06.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dirty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2CB22E-EE74-40AE-8C6D-FEE27D33B366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9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/>
              <a:t>  </a:t>
            </a:r>
            <a:endParaRPr lang="en-US" sz="1200" dirty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2CB22E-EE74-40AE-8C6D-FEE27D33B366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3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6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4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3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4635"/>
            <a:ext cx="2972004" cy="457819"/>
          </a:xfrm>
          <a:prstGeom prst="rect">
            <a:avLst/>
          </a:prstGeom>
          <a:ln/>
        </p:spPr>
        <p:txBody>
          <a:bodyPr lIns="88761" tIns="44380" rIns="88761" bIns="44380"/>
          <a:lstStyle/>
          <a:p>
            <a:fld id="{859C12D3-0EB4-4E44-8EC2-098B5FEDB8F0}" type="slidenum">
              <a:rPr lang="en-US"/>
              <a:pPr/>
              <a:t>43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215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4635"/>
            <a:ext cx="2972004" cy="457819"/>
          </a:xfrm>
          <a:prstGeom prst="rect">
            <a:avLst/>
          </a:prstGeom>
          <a:ln/>
        </p:spPr>
        <p:txBody>
          <a:bodyPr lIns="88761" tIns="44380" rIns="88761" bIns="44380"/>
          <a:lstStyle/>
          <a:p>
            <a:fld id="{754F6A4E-5EC8-4C2F-9A3C-60B9C2745456}" type="slidenum">
              <a:rPr lang="en-US"/>
              <a:pPr/>
              <a:t>45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8760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1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35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4635"/>
            <a:ext cx="2972004" cy="457819"/>
          </a:xfrm>
          <a:prstGeom prst="rect">
            <a:avLst/>
          </a:prstGeom>
          <a:ln/>
        </p:spPr>
        <p:txBody>
          <a:bodyPr lIns="88761" tIns="44380" rIns="88761" bIns="44380"/>
          <a:lstStyle/>
          <a:p>
            <a:fld id="{5505E880-30D5-4DE4-9106-63073D8707DA}" type="slidenum">
              <a:rPr lang="en-US"/>
              <a:pPr/>
              <a:t>48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25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http://www.census.gov/did/www/saipe/methods/statecounty/ci.html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http://website-box.net/se-keyword/confidence+interval+interpretation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72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9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Systematic Review of </a:t>
            </a:r>
            <a:r>
              <a:rPr lang="en-US" b="1" dirty="0">
                <a:hlinkClick r:id="rId3"/>
              </a:rPr>
              <a:t>Mammography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hlinkClick r:id="rId3"/>
              </a:rPr>
              <a:t>Screening</a:t>
            </a:r>
            <a:r>
              <a:rPr lang="en-US" dirty="0">
                <a:hlinkClick r:id="rId3"/>
              </a:rPr>
              <a:t> Educational Interventions for </a:t>
            </a:r>
            <a:r>
              <a:rPr lang="en-US" b="1" dirty="0">
                <a:hlinkClick r:id="rId3"/>
              </a:rPr>
              <a:t>Hispanic</a:t>
            </a:r>
            <a:r>
              <a:rPr lang="en-US" dirty="0">
                <a:hlinkClick r:id="rId3"/>
              </a:rPr>
              <a:t> Women in the United States.</a:t>
            </a:r>
            <a:endParaRPr lang="en-US" dirty="0"/>
          </a:p>
          <a:p>
            <a:r>
              <a:rPr lang="en-US" dirty="0" err="1"/>
              <a:t>Luque</a:t>
            </a:r>
            <a:r>
              <a:rPr lang="en-US" dirty="0"/>
              <a:t> JS, Logan A, </a:t>
            </a:r>
            <a:r>
              <a:rPr lang="en-US" dirty="0" err="1"/>
              <a:t>Soulen</a:t>
            </a:r>
            <a:r>
              <a:rPr lang="en-US" dirty="0"/>
              <a:t> G, </a:t>
            </a:r>
            <a:r>
              <a:rPr lang="en-US" dirty="0" err="1"/>
              <a:t>Armeson</a:t>
            </a:r>
            <a:r>
              <a:rPr lang="en-US" dirty="0"/>
              <a:t> KE, Garrett DM, Davila CB, Ford ME.</a:t>
            </a:r>
          </a:p>
          <a:p>
            <a:r>
              <a:rPr lang="en-US" dirty="0"/>
              <a:t>J </a:t>
            </a:r>
            <a:r>
              <a:rPr lang="en-US" b="1" dirty="0"/>
              <a:t>Cancer</a:t>
            </a:r>
            <a:r>
              <a:rPr lang="en-US" dirty="0"/>
              <a:t> Educ. 2018 Jan 12. </a:t>
            </a:r>
            <a:r>
              <a:rPr lang="en-US" dirty="0" err="1"/>
              <a:t>doi</a:t>
            </a:r>
            <a:r>
              <a:rPr lang="en-US" dirty="0"/>
              <a:t>: 10.1007/s13187-018-1321-0.</a:t>
            </a:r>
          </a:p>
          <a:p>
            <a:r>
              <a:rPr lang="en-US" dirty="0"/>
              <a:t>https://www.ncbi.nlm.nih.gov/pubmed/29330754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0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2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9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Civil rights as determinants of public health and racial and ethnic health equity: Health care, education, employment, and housing in the United States.</a:t>
            </a:r>
            <a:endParaRPr lang="en-US" dirty="0"/>
          </a:p>
          <a:p>
            <a:r>
              <a:rPr lang="en-US" b="1" dirty="0"/>
              <a:t>Hahn RA</a:t>
            </a:r>
            <a:r>
              <a:rPr lang="en-US" dirty="0"/>
              <a:t>, Truman BI, Williams DR.</a:t>
            </a:r>
          </a:p>
          <a:p>
            <a:r>
              <a:rPr lang="en-US" dirty="0"/>
              <a:t>SSM </a:t>
            </a:r>
            <a:r>
              <a:rPr lang="en-US" dirty="0" err="1"/>
              <a:t>Popul</a:t>
            </a:r>
            <a:r>
              <a:rPr lang="en-US" dirty="0"/>
              <a:t> Health. 2018 Apr;4:17-24. </a:t>
            </a:r>
            <a:r>
              <a:rPr lang="en-US" dirty="0" err="1"/>
              <a:t>doi</a:t>
            </a:r>
            <a:r>
              <a:rPr lang="en-US" dirty="0"/>
              <a:t>: 10.1016/j.ssmph.2017.10.006.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6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2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The 2 by 2 table  start with a square cordoned into 4 spaces. </a:t>
            </a:r>
            <a:endParaRPr lang="en-US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9825" y="685799"/>
            <a:ext cx="8296812" cy="2709074"/>
          </a:xfrm>
        </p:spPr>
        <p:txBody>
          <a:bodyPr/>
          <a:lstStyle>
            <a:lvl1pPr algn="ctr">
              <a:defRPr sz="48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4970"/>
            <a:ext cx="6400800" cy="22098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3600"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356584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3565840"/>
            <a:ext cx="2870200" cy="201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356584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69254"/>
            <a:ext cx="7772400" cy="1362075"/>
          </a:xfrm>
        </p:spPr>
        <p:txBody>
          <a:bodyPr anchor="b"/>
          <a:lstStyle>
            <a:lvl1pPr algn="l">
              <a:defRPr sz="44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50151"/>
            <a:ext cx="7772400" cy="1500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descr="Gold bar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9" name="Rectangle 9" descr="Orange bar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10" name="Rectangle 10" descr="Slate bar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7" descr="Gold bar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8" name="Rectangle 9" descr="Orange bar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9" name="Rectangle 10" descr="Slate bar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BD27-DC53-4898-B72E-5655E4B22A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/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/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sz="2600">
          <a:solidFill>
            <a:schemeClr val="tx1"/>
          </a:solidFill>
          <a:latin typeface="+mn-lt"/>
          <a:ea typeface="ＭＳ Ｐゴシック" pitchFamily="-65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/>
        <a:buChar char="•"/>
        <a:defRPr sz="2600">
          <a:solidFill>
            <a:schemeClr val="tx1"/>
          </a:solidFill>
          <a:latin typeface="+mn-lt"/>
          <a:ea typeface="ＭＳ Ｐゴシック" pitchFamily="-65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65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65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65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65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2014/05/02/upshot/how-not-to-be-misled-by-the-jobs-repor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did/www/saipe/methods/statecounty/ci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nchs/nhanes.ht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dc.gov/nchs/nhis.htm" TargetMode="External"/><Relationship Id="rId4" Type="http://schemas.openxmlformats.org/officeDocument/2006/relationships/hyperlink" Target="http://www.cdc.gov/brfss/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AF6045-F2C0-4C8E-9F54-76832E3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BAE095-5312-460A-9665-1B5713F3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 sz="3200" dirty="0"/>
              <a:t>Last week’s concepts and lab</a:t>
            </a:r>
          </a:p>
          <a:p>
            <a:r>
              <a:rPr lang="en-US" sz="3200" dirty="0"/>
              <a:t>Poll everywhere top disease mortality</a:t>
            </a:r>
          </a:p>
          <a:p>
            <a:r>
              <a:rPr lang="en-US" sz="3200" dirty="0"/>
              <a:t>Upcoming assignments</a:t>
            </a:r>
          </a:p>
          <a:p>
            <a:r>
              <a:rPr lang="en-US" sz="3200" dirty="0"/>
              <a:t>Measures of Association/Comparisons</a:t>
            </a:r>
          </a:p>
        </p:txBody>
      </p:sp>
    </p:spTree>
    <p:extLst>
      <p:ext uri="{BB962C8B-B14F-4D97-AF65-F5344CB8AC3E}">
        <p14:creationId xmlns:p14="http://schemas.microsoft.com/office/powerpoint/2010/main" val="329662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 Jan 25</a:t>
            </a:r>
          </a:p>
          <a:p>
            <a:pPr lvl="1"/>
            <a:r>
              <a:rPr lang="en-US" dirty="0"/>
              <a:t>Measures of comparison/association quiz due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Friday Feb 1</a:t>
            </a:r>
          </a:p>
          <a:p>
            <a:pPr lvl="1"/>
            <a:r>
              <a:rPr lang="en-US" dirty="0"/>
              <a:t>Individual Data Analysis Exam 1 due</a:t>
            </a:r>
          </a:p>
        </p:txBody>
      </p:sp>
    </p:spTree>
    <p:extLst>
      <p:ext uri="{BB962C8B-B14F-4D97-AF65-F5344CB8AC3E}">
        <p14:creationId xmlns:p14="http://schemas.microsoft.com/office/powerpoint/2010/main" val="409543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were the top 5 causes of death globally in 2010? Poll everywhere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7303" y="5851822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Perspectives Case Study: </a:t>
            </a:r>
            <a:br>
              <a:rPr lang="en-US" dirty="0"/>
            </a:br>
            <a:r>
              <a:rPr lang="en-US" dirty="0"/>
              <a:t>Global Burden of Disease</a:t>
            </a:r>
            <a:br>
              <a:rPr lang="en-US" dirty="0"/>
            </a:br>
            <a:r>
              <a:rPr lang="en-US" dirty="0"/>
              <a:t>Lozano et al. 2012 </a:t>
            </a:r>
          </a:p>
        </p:txBody>
      </p:sp>
    </p:spTree>
    <p:extLst>
      <p:ext uri="{BB962C8B-B14F-4D97-AF65-F5344CB8AC3E}">
        <p14:creationId xmlns:p14="http://schemas.microsoft.com/office/powerpoint/2010/main" val="90025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Comparison &amp; Uncertainty </a:t>
            </a:r>
            <a:r>
              <a:rPr lang="en-US" sz="2800" dirty="0"/>
              <a:t>(Confidence Intervals), </a:t>
            </a:r>
            <a:r>
              <a:rPr lang="en-US" dirty="0"/>
              <a:t>Population Sampling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EPID600</a:t>
            </a:r>
          </a:p>
          <a:p>
            <a:r>
              <a:rPr lang="en-US" dirty="0"/>
              <a:t>January 22, 2019</a:t>
            </a:r>
          </a:p>
          <a:p>
            <a:r>
              <a:rPr lang="en-US" dirty="0"/>
              <a:t>Dr. Karin Yeatts</a:t>
            </a:r>
          </a:p>
        </p:txBody>
      </p:sp>
    </p:spTree>
    <p:extLst>
      <p:ext uri="{BB962C8B-B14F-4D97-AF65-F5344CB8AC3E}">
        <p14:creationId xmlns:p14="http://schemas.microsoft.com/office/powerpoint/2010/main" val="90443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21631"/>
            <a:ext cx="8686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/>
              <a:buChar char="•"/>
              <a:defRPr sz="2600">
                <a:solidFill>
                  <a:schemeClr val="tx1"/>
                </a:solidFill>
                <a:latin typeface="+mn-lt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•"/>
              <a:defRPr sz="2600">
                <a:solidFill>
                  <a:schemeClr val="tx1"/>
                </a:solidFill>
                <a:latin typeface="+mn-lt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65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65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65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65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/>
              <a:t>Explain the importance of epidemiology for informing scientific, ethical, economic and political discussion of health issues.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/>
              <a:t> </a:t>
            </a:r>
            <a:endParaRPr lang="en-US" sz="1800" kern="0" dirty="0">
              <a:solidFill>
                <a:schemeClr val="bg1"/>
              </a:solidFill>
            </a:endParaRP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/>
              <a:t>Apply the basic terminology and definitions of epidemiology.</a:t>
            </a:r>
            <a:r>
              <a:rPr lang="en-US" sz="1800" kern="0" dirty="0">
                <a:solidFill>
                  <a:schemeClr val="bg1"/>
                </a:solidFill>
              </a:rPr>
              <a:t>	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/>
              <a:t>Calculate basic epidemiology measures.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 err="1">
                <a:solidFill>
                  <a:schemeClr val="bg1"/>
                </a:solidFill>
              </a:rPr>
              <a:t>ulate</a:t>
            </a:r>
            <a:r>
              <a:rPr lang="en-US" sz="1800" kern="0" dirty="0">
                <a:solidFill>
                  <a:schemeClr val="bg1"/>
                </a:solidFill>
              </a:rPr>
              <a:t> basic epidemiology measures.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>
                <a:solidFill>
                  <a:schemeClr val="bg1"/>
                </a:solidFill>
              </a:rPr>
              <a:t>Identify key sources of data for epidemiologic purposes.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>
                <a:solidFill>
                  <a:schemeClr val="bg1"/>
                </a:solidFill>
              </a:rPr>
              <a:t>Evaluate the strengths and limitations of epidemiologic reports.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/>
              <a:t>Draw appropriate inferences from epidemiologic data.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>
                <a:solidFill>
                  <a:schemeClr val="bg1"/>
                </a:solidFill>
              </a:rPr>
              <a:t>Comprehend basic </a:t>
            </a:r>
            <a:r>
              <a:rPr lang="en-US" sz="1800" kern="0" dirty="0" err="1">
                <a:solidFill>
                  <a:schemeClr val="bg1"/>
                </a:solidFill>
              </a:rPr>
              <a:t>etuse</a:t>
            </a:r>
            <a:r>
              <a:rPr lang="en-US" sz="1800" kern="0" dirty="0">
                <a:solidFill>
                  <a:schemeClr val="bg1"/>
                </a:solidFill>
              </a:rPr>
              <a:t> and dissemination of epidemiologic data.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>
                <a:solidFill>
                  <a:schemeClr val="bg1"/>
                </a:solidFill>
              </a:rPr>
              <a:t>Draw appropriate inferences from epidemiologic data.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 dirty="0">
                <a:solidFill>
                  <a:schemeClr val="bg1"/>
                </a:solidFill>
              </a:rPr>
              <a:t>Identify the principles and limitations of public health </a:t>
            </a:r>
            <a:r>
              <a:rPr lang="en-US" sz="1800" kern="0">
                <a:solidFill>
                  <a:schemeClr val="bg1"/>
                </a:solidFill>
              </a:rPr>
              <a:t>screening programs</a:t>
            </a:r>
          </a:p>
          <a:p>
            <a:pPr defTabSz="914400">
              <a:buClr>
                <a:schemeClr val="tx1"/>
              </a:buClr>
              <a:buFont typeface="+mj-lt"/>
              <a:buAutoNum type="arabicPeriod"/>
            </a:pPr>
            <a:r>
              <a:rPr lang="en-US" sz="1800" kern="0"/>
              <a:t>Apply </a:t>
            </a:r>
            <a:r>
              <a:rPr lang="en-US" sz="1800" kern="0" dirty="0"/>
              <a:t>concepts, methods, and tools of public health data collection, analysis and interpretation, and the evidence-based reasoning and informatics approaches that are essential to public health practice. </a:t>
            </a:r>
          </a:p>
          <a:p>
            <a:pPr marL="0" indent="0" defTabSz="914400">
              <a:buClrTx/>
              <a:buFont typeface="Arial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7608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90648"/>
            <a:ext cx="8686800" cy="4530725"/>
          </a:xfrm>
        </p:spPr>
        <p:txBody>
          <a:bodyPr/>
          <a:lstStyle/>
          <a:p>
            <a:r>
              <a:rPr lang="en-US" sz="2800" dirty="0"/>
              <a:t>Define, calculate, and interpret the different types of measures of ratios and differences.</a:t>
            </a:r>
          </a:p>
          <a:p>
            <a:r>
              <a:rPr lang="en-US" sz="2800" dirty="0"/>
              <a:t>Construct a contingency table to calculate measures of association</a:t>
            </a:r>
          </a:p>
          <a:p>
            <a:r>
              <a:rPr lang="en-US" sz="2800" dirty="0"/>
              <a:t>Calculate and interpret measures of uncertainty</a:t>
            </a:r>
          </a:p>
          <a:p>
            <a:r>
              <a:rPr lang="en-US" sz="2800" dirty="0"/>
              <a:t>Identify key sources of data for epidemiologic purposes</a:t>
            </a:r>
          </a:p>
          <a:p>
            <a:r>
              <a:rPr lang="en-US" sz="2800" dirty="0"/>
              <a:t>Describe population-based sampling 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89AE-8E9A-4EBC-9BC4-92DF31D6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X “cause” 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3126-E496-404D-9864-F6444896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804" y="2818421"/>
            <a:ext cx="5437762" cy="1481205"/>
          </a:xfrm>
        </p:spPr>
        <p:txBody>
          <a:bodyPr/>
          <a:lstStyle/>
          <a:p>
            <a:pPr marL="0" indent="0">
              <a:buNone/>
            </a:pPr>
            <a:r>
              <a:rPr lang="en-US" sz="8000" b="1" dirty="0"/>
              <a:t>X           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B449-34D3-42FF-B69E-F20B5A778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392100B-2717-4D4C-80FC-819FAD4FE457}"/>
              </a:ext>
            </a:extLst>
          </p:cNvPr>
          <p:cNvSpPr/>
          <p:nvPr/>
        </p:nvSpPr>
        <p:spPr bwMode="auto">
          <a:xfrm>
            <a:off x="3142034" y="3020438"/>
            <a:ext cx="2859932" cy="8171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1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56533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Measures of Association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1849822"/>
            <a:ext cx="8229600" cy="3783724"/>
          </a:xfrm>
        </p:spPr>
        <p:txBody>
          <a:bodyPr>
            <a:noAutofit/>
          </a:bodyPr>
          <a:lstStyle/>
          <a:p>
            <a:pPr marL="319088" indent="-319088">
              <a:lnSpc>
                <a:spcPct val="90000"/>
              </a:lnSpc>
              <a:buClr>
                <a:srgbClr val="5C8CBB"/>
              </a:buClr>
            </a:pPr>
            <a:r>
              <a:rPr lang="en-US" sz="3200" b="1" dirty="0"/>
              <a:t>Compare</a:t>
            </a:r>
            <a:r>
              <a:rPr lang="en-US" sz="3200" dirty="0"/>
              <a:t> (/contrast) measures of disease occurrence in two different groups, the exposed group and the unexposed group.</a:t>
            </a:r>
          </a:p>
          <a:p>
            <a:pPr marL="0" indent="0">
              <a:lnSpc>
                <a:spcPct val="90000"/>
              </a:lnSpc>
              <a:buClr>
                <a:srgbClr val="5C8CBB"/>
              </a:buClr>
              <a:buNone/>
            </a:pPr>
            <a:br>
              <a:rPr lang="en-US" sz="3200" dirty="0"/>
            </a:br>
            <a:endParaRPr lang="en-US" sz="3200" dirty="0"/>
          </a:p>
          <a:p>
            <a:pPr marL="319088" indent="-319088">
              <a:lnSpc>
                <a:spcPct val="90000"/>
              </a:lnSpc>
              <a:buClr>
                <a:srgbClr val="5C8CBB"/>
              </a:buClr>
            </a:pPr>
            <a:r>
              <a:rPr lang="en-US" sz="3200" dirty="0"/>
              <a:t>Compare with</a:t>
            </a:r>
          </a:p>
          <a:p>
            <a:pPr marL="719138" lvl="1" indent="-319088">
              <a:lnSpc>
                <a:spcPct val="90000"/>
              </a:lnSpc>
            </a:pPr>
            <a:r>
              <a:rPr lang="en-US" dirty="0"/>
              <a:t>division (ratio effect measures)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or </a:t>
            </a:r>
          </a:p>
          <a:p>
            <a:pPr marL="719138" lvl="1" indent="-319088">
              <a:lnSpc>
                <a:spcPct val="90000"/>
              </a:lnSpc>
            </a:pPr>
            <a:r>
              <a:rPr lang="en-US" dirty="0"/>
              <a:t>subtraction (difference effect measures)  </a:t>
            </a:r>
          </a:p>
          <a:p>
            <a:pPr marL="319088" indent="-319088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6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F6A889-F227-4653-B2A0-D685E331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Equity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C47F0-2A10-4E29-B13A-B43F545B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101B3-9B2D-4896-A1EE-4EE7556D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1514475"/>
            <a:ext cx="8010525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8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546C-850C-4ACE-9EC9-284F79EF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Asking PH Questions-Making Comparisons-Generating Hypotheses-Designing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A80F-765E-4ADB-90D6-6E4E094E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3DAC9-F787-42FB-B55D-EFC0EC271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EBE9-22F4-4E1E-82F1-5416D207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20825"/>
            <a:ext cx="8877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1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102B1-C7FB-4BE8-B611-F66E89BE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5904D-3792-4269-AD20-4CFC13E0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A1FC6-7FB1-4E97-A876-74F7C300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" y="1723905"/>
            <a:ext cx="9144000" cy="5134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CEE46-BF70-4FE7-9CA0-87F4EE2A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92036" cy="1670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EB39E5-A196-4CC8-AE2C-A1E99B375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809" y="0"/>
            <a:ext cx="2133600" cy="17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1528-50AC-4AE1-8B37-A5492C26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FBB1-F285-4209-BA6D-5C06C4B7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  <a:p>
            <a:r>
              <a:rPr lang="en-US" dirty="0"/>
              <a:t>Person time</a:t>
            </a:r>
          </a:p>
          <a:p>
            <a:r>
              <a:rPr lang="en-US" dirty="0"/>
              <a:t>Rates</a:t>
            </a:r>
          </a:p>
          <a:p>
            <a:r>
              <a:rPr lang="en-US" dirty="0"/>
              <a:t>Prevalence</a:t>
            </a:r>
          </a:p>
          <a:p>
            <a:r>
              <a:rPr lang="en-US" dirty="0"/>
              <a:t>Odds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AD75C-0315-4FC5-BE96-D6046B8F5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8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903500" y="3216187"/>
            <a:ext cx="3416300" cy="30059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4611647" y="3216186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903503" y="4718863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" y="64002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5C8CBB"/>
                </a:solidFill>
              </a:rPr>
              <a:t>Two-by-Two Tables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" y="151964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C8CBB"/>
                </a:solidFill>
              </a:rPr>
              <a:t>(contingency tables)</a:t>
            </a:r>
          </a:p>
        </p:txBody>
      </p:sp>
    </p:spTree>
    <p:extLst>
      <p:ext uri="{BB962C8B-B14F-4D97-AF65-F5344CB8AC3E}">
        <p14:creationId xmlns:p14="http://schemas.microsoft.com/office/powerpoint/2010/main" val="385501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903500" y="3216187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4611647" y="3216186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2903503" y="4718863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64002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5C8CBB"/>
                </a:solidFill>
              </a:rPr>
              <a:t>Two-by-Two Tables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" y="151964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C8CBB"/>
                </a:solidFill>
              </a:rPr>
              <a:t>(contingency tables)</a:t>
            </a:r>
          </a:p>
        </p:txBody>
      </p:sp>
    </p:spTree>
    <p:extLst>
      <p:ext uri="{BB962C8B-B14F-4D97-AF65-F5344CB8AC3E}">
        <p14:creationId xmlns:p14="http://schemas.microsoft.com/office/powerpoint/2010/main" val="45338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2903500" y="3216187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>
            <a:off x="4611647" y="3216186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2903503" y="4718863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371288" y="3594353"/>
            <a:ext cx="15923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Exposed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787970" y="5016083"/>
            <a:ext cx="23963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Non-Exposed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" y="64002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5C8CBB"/>
                </a:solidFill>
              </a:rPr>
              <a:t>Two-by-Two Tables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" y="151964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C8CBB"/>
                </a:solidFill>
              </a:rPr>
              <a:t>(contingency tables)</a:t>
            </a:r>
          </a:p>
        </p:txBody>
      </p:sp>
    </p:spTree>
    <p:extLst>
      <p:ext uri="{BB962C8B-B14F-4D97-AF65-F5344CB8AC3E}">
        <p14:creationId xmlns:p14="http://schemas.microsoft.com/office/powerpoint/2010/main" val="3421196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903500" y="3216187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4611647" y="3216186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903503" y="4718863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371288" y="3594353"/>
            <a:ext cx="15923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Exposed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787970" y="5016083"/>
            <a:ext cx="23963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Non-Exposed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26669" y="2570670"/>
            <a:ext cx="18659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Diseased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598273" y="2108200"/>
            <a:ext cx="186590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Non-Diseased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" y="51426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5C8CBB"/>
                </a:solidFill>
              </a:rPr>
              <a:t>Two-by-Two Tables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" y="931043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C8CBB"/>
                </a:solidFill>
              </a:rPr>
              <a:t>(contingency tables)</a:t>
            </a:r>
          </a:p>
        </p:txBody>
      </p:sp>
    </p:spTree>
    <p:extLst>
      <p:ext uri="{BB962C8B-B14F-4D97-AF65-F5344CB8AC3E}">
        <p14:creationId xmlns:p14="http://schemas.microsoft.com/office/powerpoint/2010/main" val="407968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903500" y="3216187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4611647" y="3216186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903503" y="4718863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371288" y="3594353"/>
            <a:ext cx="15923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Exposed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787970" y="5016083"/>
            <a:ext cx="23963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Non-Exposed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26669" y="2570670"/>
            <a:ext cx="18659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Diseased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598273" y="2108200"/>
            <a:ext cx="186590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Non-Diseased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" y="51426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5C8CBB"/>
                </a:solidFill>
              </a:rPr>
              <a:t>Two-by-Two Tables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" y="931043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C8CBB"/>
                </a:solidFill>
              </a:rPr>
              <a:t>(contingency tables)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566122" y="3545200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5236882" y="3587545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581888" y="5039210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270461" y="5039209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35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903500" y="3216187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4611647" y="3216186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903503" y="4718863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371288" y="3594353"/>
            <a:ext cx="15923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Exposed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787970" y="5016083"/>
            <a:ext cx="23963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Non-Exposed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26669" y="2570670"/>
            <a:ext cx="18659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Diseased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598273" y="2108200"/>
            <a:ext cx="186590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Non-Diseased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" y="51426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5C8CBB"/>
                </a:solidFill>
              </a:rPr>
              <a:t>Two-by-Two Tables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" y="931043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C8CBB"/>
                </a:solidFill>
              </a:rPr>
              <a:t>(contingency tables)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566122" y="3545200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5236882" y="3587545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581888" y="5039210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270461" y="5039209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53816" y="3648081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53816" y="5088825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075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903500" y="1123345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4611647" y="1123343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903503" y="2626020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371288" y="1501511"/>
            <a:ext cx="15923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Exposed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787970" y="2923240"/>
            <a:ext cx="23963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Non-Exposed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26669" y="477827"/>
            <a:ext cx="18659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Diseased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598273" y="15357"/>
            <a:ext cx="186590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Non-Diseased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566122" y="1452358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5236882" y="1494702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581888" y="2946367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270461" y="2946366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3816" y="1398798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3816" y="3028734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8204" y="5447625"/>
            <a:ext cx="695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Risk </a:t>
            </a:r>
            <a:r>
              <a:rPr lang="en-US" sz="1600" dirty="0"/>
              <a:t>unexposed </a:t>
            </a:r>
            <a:r>
              <a:rPr lang="en-US" sz="2400" dirty="0"/>
              <a:t> = 	c/ (Total Unexposed)  =    c/(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812722" y="4762308"/>
            <a:ext cx="671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Risk </a:t>
            </a:r>
            <a:r>
              <a:rPr lang="en-US" dirty="0" err="1"/>
              <a:t>exp</a:t>
            </a:r>
            <a:r>
              <a:rPr lang="en-US" sz="2400" dirty="0"/>
              <a:t> =    a/(Total Exposed)       =    a/(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2308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903500" y="1102323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4611647" y="1102322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903503" y="2604999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rot="16200000">
            <a:off x="2177377" y="1626401"/>
            <a:ext cx="5885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 rot="16200000">
            <a:off x="2236423" y="3085938"/>
            <a:ext cx="5203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26669" y="456806"/>
            <a:ext cx="18659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Diseased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598273" y="-5664"/>
            <a:ext cx="186590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Non-Diseased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566122" y="1431337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5236882" y="1473681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581888" y="2925346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270461" y="2925345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3816" y="1377777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3816" y="300771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317633" y="3183319"/>
            <a:ext cx="0" cy="24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178204" y="5447625"/>
            <a:ext cx="695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Risk </a:t>
            </a:r>
            <a:r>
              <a:rPr lang="en-US" sz="1600" dirty="0"/>
              <a:t>unexposed </a:t>
            </a:r>
            <a:r>
              <a:rPr lang="en-US" sz="2400" dirty="0"/>
              <a:t> = 	c/ (Total Unexposed)  =    c/(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12722" y="4762308"/>
            <a:ext cx="671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Risk </a:t>
            </a:r>
            <a:r>
              <a:rPr lang="en-US" dirty="0" err="1"/>
              <a:t>exp</a:t>
            </a:r>
            <a:r>
              <a:rPr lang="en-US" sz="2400" dirty="0"/>
              <a:t> =    a/(Total Exposed)       =    a/(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4463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903500" y="1102323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4611647" y="1102322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903503" y="2604999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rot="16200000">
            <a:off x="2177377" y="1626401"/>
            <a:ext cx="5885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 rot="16200000">
            <a:off x="2236423" y="3085938"/>
            <a:ext cx="5203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545293" y="456806"/>
            <a:ext cx="53945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120333" y="456806"/>
            <a:ext cx="5968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566122" y="1431337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5236882" y="1473681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581888" y="2925346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270461" y="2925345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3816" y="1377777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3816" y="300771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317633" y="3183319"/>
            <a:ext cx="0" cy="24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 flipV="1">
            <a:off x="5418762" y="438155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178204" y="5447625"/>
            <a:ext cx="695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Risk </a:t>
            </a:r>
            <a:r>
              <a:rPr lang="en-US" sz="1600" dirty="0"/>
              <a:t>unexposed </a:t>
            </a:r>
            <a:r>
              <a:rPr lang="en-US" sz="2400" dirty="0"/>
              <a:t> = 	c/ (Total Unexposed)  =    c/(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12722" y="4762308"/>
            <a:ext cx="671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Risk </a:t>
            </a:r>
            <a:r>
              <a:rPr lang="en-US" dirty="0" err="1"/>
              <a:t>exp</a:t>
            </a:r>
            <a:r>
              <a:rPr lang="en-US" sz="2400" dirty="0"/>
              <a:t> =    a/(Total Exposed)       =    a/(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692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032641" y="1869883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2740788" y="1869882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1032644" y="3372559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1695263" y="2198897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366023" y="2241241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711029" y="3692906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3399602" y="3692905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5856" y="2315734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5856" y="3945670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8204" y="5700693"/>
            <a:ext cx="695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Risk </a:t>
            </a:r>
            <a:r>
              <a:rPr lang="en-US" sz="1600" dirty="0"/>
              <a:t>unexposed </a:t>
            </a:r>
            <a:r>
              <a:rPr lang="en-US" sz="2400" dirty="0"/>
              <a:t> = 	c/ (Total Unexposed)  =    c/(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812722" y="5015376"/>
            <a:ext cx="671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Risk </a:t>
            </a:r>
            <a:r>
              <a:rPr lang="en-US" dirty="0" err="1"/>
              <a:t>exp</a:t>
            </a:r>
            <a:r>
              <a:rPr lang="en-US" sz="2400" dirty="0"/>
              <a:t> =    a/(Total Exposed)       =    a/(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785942" y="1352364"/>
            <a:ext cx="3121572" cy="1871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3976" y="1183559"/>
            <a:ext cx="28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1640" y="1543652"/>
            <a:ext cx="1450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RD= (</a:t>
            </a:r>
            <a:r>
              <a:rPr lang="en-US" sz="2000" dirty="0" err="1"/>
              <a:t>R</a:t>
            </a:r>
            <a:r>
              <a:rPr lang="en-US" sz="1600" dirty="0" err="1"/>
              <a:t>exp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83174" y="1544224"/>
            <a:ext cx="113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R</a:t>
            </a:r>
            <a:r>
              <a:rPr lang="en-US" sz="1600" dirty="0" err="1"/>
              <a:t>unexp</a:t>
            </a:r>
            <a:r>
              <a:rPr lang="en-US" sz="20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91641" y="2363581"/>
            <a:ext cx="148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RR= (</a:t>
            </a:r>
            <a:r>
              <a:rPr lang="en-US" sz="2000" dirty="0" err="1"/>
              <a:t>R</a:t>
            </a:r>
            <a:r>
              <a:rPr lang="en-US" sz="1600" dirty="0" err="1"/>
              <a:t>exp</a:t>
            </a:r>
            <a:r>
              <a:rPr lang="en-US" sz="2000" dirty="0"/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3174" y="2364153"/>
            <a:ext cx="219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R</a:t>
            </a:r>
            <a:r>
              <a:rPr lang="en-US" sz="1600" dirty="0" err="1"/>
              <a:t>unexp</a:t>
            </a:r>
            <a:r>
              <a:rPr lang="en-US" sz="2000" dirty="0"/>
              <a:t>)   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 rot="16200000">
            <a:off x="306518" y="2393961"/>
            <a:ext cx="5885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 rot="16200000">
            <a:off x="365565" y="3853498"/>
            <a:ext cx="5203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1674434" y="1224366"/>
            <a:ext cx="53945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3249474" y="1224366"/>
            <a:ext cx="5968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flipV="1">
            <a:off x="446774" y="3950879"/>
            <a:ext cx="0" cy="24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 flipV="1">
            <a:off x="3547903" y="1205715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Division 4"/>
          <p:cNvSpPr/>
          <p:nvPr/>
        </p:nvSpPr>
        <p:spPr bwMode="auto">
          <a:xfrm>
            <a:off x="7362373" y="2441525"/>
            <a:ext cx="330964" cy="455536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1254" y="3357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C8CBB"/>
                </a:solidFill>
              </a:rPr>
              <a:t>Risk Ratio and Risk Difference</a:t>
            </a:r>
          </a:p>
        </p:txBody>
      </p:sp>
    </p:spTree>
    <p:extLst>
      <p:ext uri="{BB962C8B-B14F-4D97-AF65-F5344CB8AC3E}">
        <p14:creationId xmlns:p14="http://schemas.microsoft.com/office/powerpoint/2010/main" val="28930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ABFB-8101-4DE9-A1A1-E1153E20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92" y="-2600"/>
            <a:ext cx="8686800" cy="1139825"/>
          </a:xfrm>
        </p:spPr>
        <p:txBody>
          <a:bodyPr/>
          <a:lstStyle/>
          <a:p>
            <a:r>
              <a:rPr lang="en-US" dirty="0"/>
              <a:t>Which measure of occurrence?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3F85-B252-4D80-BE44-6229CCE8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EF62B-95C5-4471-B401-66E439AD7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5638E-66EF-47AE-8571-C78A6205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13652"/>
            <a:ext cx="9144000" cy="5744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C0EF8-2167-48CE-815E-EB56F727D34F}"/>
              </a:ext>
            </a:extLst>
          </p:cNvPr>
          <p:cNvSpPr txBox="1"/>
          <p:nvPr/>
        </p:nvSpPr>
        <p:spPr>
          <a:xfrm>
            <a:off x="229609" y="6608164"/>
            <a:ext cx="4478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MMWR / November 16, 2018 / Vol. 67 / No. 45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5351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2865049" y="1268137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4573196" y="1268135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2865052" y="2770812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865050" y="405141"/>
            <a:ext cx="1708147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000" dirty="0"/>
              <a:t>Traffic</a:t>
            </a:r>
          </a:p>
          <a:p>
            <a:pPr algn="ctr"/>
            <a:r>
              <a:rPr lang="en-US" sz="2000" dirty="0"/>
              <a:t>Accident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2865052" y="1664790"/>
            <a:ext cx="170814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 = 30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4573204" y="1664790"/>
            <a:ext cx="17081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 = 300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865052" y="3158799"/>
            <a:ext cx="170815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 = 5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573197" y="3199999"/>
            <a:ext cx="170814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 = 450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3518" y="2060776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 = 330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3519" y="369071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c+d</a:t>
            </a:r>
            <a:r>
              <a:rPr lang="en-US" sz="2400" dirty="0">
                <a:solidFill>
                  <a:srgbClr val="000000"/>
                </a:solidFill>
              </a:rPr>
              <a:t>) = </a:t>
            </a:r>
            <a:r>
              <a:rPr lang="en-US" sz="2400" dirty="0"/>
              <a:t>455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93999" y="1611956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Exposed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507" y="3230968"/>
            <a:ext cx="190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Unexposed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4573197" y="409574"/>
            <a:ext cx="1708156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000" dirty="0"/>
              <a:t>NO Traffic</a:t>
            </a:r>
          </a:p>
          <a:p>
            <a:pPr algn="ctr"/>
            <a:r>
              <a:rPr lang="en-US" sz="2000" dirty="0"/>
              <a:t>Accident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6330" y="4274093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disease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10139" y="4294239"/>
            <a:ext cx="194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NO disease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368601" y="1533627"/>
            <a:ext cx="180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Texting</a:t>
            </a:r>
          </a:p>
          <a:p>
            <a:pPr algn="ctr"/>
            <a:r>
              <a:rPr lang="en-US" dirty="0"/>
              <a:t>while driving</a:t>
            </a:r>
          </a:p>
          <a:p>
            <a:pPr algn="ctr"/>
            <a:r>
              <a:rPr lang="en-US" dirty="0"/>
              <a:t>(E)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225021" y="3196978"/>
            <a:ext cx="17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texting </a:t>
            </a:r>
          </a:p>
          <a:p>
            <a:pPr algn="ctr"/>
            <a:r>
              <a:rPr lang="en-US" dirty="0"/>
              <a:t>while driving</a:t>
            </a:r>
          </a:p>
          <a:p>
            <a:pPr algn="ctr"/>
            <a:r>
              <a:rPr lang="en-US" dirty="0"/>
              <a:t>(E)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2522192" y="3547101"/>
            <a:ext cx="0" cy="24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0" y="499590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Risk</a:t>
            </a:r>
            <a:r>
              <a:rPr lang="en-US" sz="1400" dirty="0" err="1"/>
              <a:t>exp</a:t>
            </a:r>
            <a:r>
              <a:rPr lang="en-US" sz="1200" dirty="0"/>
              <a:t>   </a:t>
            </a:r>
            <a:r>
              <a:rPr lang="en-US" sz="2400" dirty="0"/>
              <a:t>= 	=  a/(</a:t>
            </a:r>
            <a:r>
              <a:rPr lang="en-US" sz="2400" dirty="0" err="1"/>
              <a:t>a+b</a:t>
            </a:r>
            <a:r>
              <a:rPr lang="en-US" sz="2400" dirty="0"/>
              <a:t>) =30/330 = 9.09 cases per 100 persons</a:t>
            </a:r>
          </a:p>
          <a:p>
            <a:pPr algn="ctr"/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Risk</a:t>
            </a:r>
            <a:r>
              <a:rPr lang="en-US" sz="1400" dirty="0" err="1"/>
              <a:t>unexposed</a:t>
            </a:r>
            <a:r>
              <a:rPr lang="en-US" sz="2400" dirty="0"/>
              <a:t> =) = c/(</a:t>
            </a:r>
            <a:r>
              <a:rPr lang="en-US" sz="2400" dirty="0" err="1"/>
              <a:t>c+d</a:t>
            </a:r>
            <a:r>
              <a:rPr lang="en-US" sz="2400" dirty="0"/>
              <a:t>) = 5/455 = 1.10 cases per 100 persons</a:t>
            </a:r>
          </a:p>
        </p:txBody>
      </p:sp>
    </p:spTree>
    <p:extLst>
      <p:ext uri="{BB962C8B-B14F-4D97-AF65-F5344CB8AC3E}">
        <p14:creationId xmlns:p14="http://schemas.microsoft.com/office/powerpoint/2010/main" val="1544687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2865049" y="1268137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4573196" y="1268135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2865052" y="2770812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865050" y="405141"/>
            <a:ext cx="1708147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000" dirty="0"/>
              <a:t>Traffic</a:t>
            </a:r>
          </a:p>
          <a:p>
            <a:pPr algn="ctr"/>
            <a:r>
              <a:rPr lang="en-US" sz="2000" dirty="0"/>
              <a:t>Accident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2865052" y="1664790"/>
            <a:ext cx="170814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 = 30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4573204" y="1664790"/>
            <a:ext cx="17081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 = 300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865052" y="3158799"/>
            <a:ext cx="170815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 = 5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573197" y="3199999"/>
            <a:ext cx="170814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 = 450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3518" y="2060776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 err="1">
                <a:solidFill>
                  <a:schemeClr val="accent1"/>
                </a:solidFill>
              </a:rPr>
              <a:t>a+b</a:t>
            </a:r>
            <a:r>
              <a:rPr lang="en-US" sz="2400" dirty="0">
                <a:solidFill>
                  <a:schemeClr val="accent1"/>
                </a:solidFill>
              </a:rPr>
              <a:t>) = </a:t>
            </a:r>
            <a:r>
              <a:rPr lang="en-US" sz="2400" dirty="0"/>
              <a:t>330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3519" y="369071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C8CBB"/>
                </a:solidFill>
              </a:rPr>
              <a:t>(</a:t>
            </a:r>
            <a:r>
              <a:rPr lang="en-US" sz="2400" dirty="0" err="1">
                <a:solidFill>
                  <a:srgbClr val="5C8CBB"/>
                </a:solidFill>
              </a:rPr>
              <a:t>c+d</a:t>
            </a:r>
            <a:r>
              <a:rPr lang="en-US" sz="2400" dirty="0">
                <a:solidFill>
                  <a:srgbClr val="5C8CBB"/>
                </a:solidFill>
              </a:rPr>
              <a:t>) = </a:t>
            </a:r>
            <a:r>
              <a:rPr lang="en-US" sz="2400" dirty="0"/>
              <a:t>455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93999" y="1611956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Exposed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507" y="3230968"/>
            <a:ext cx="190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Unexposed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4573197" y="409574"/>
            <a:ext cx="1708156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000" dirty="0"/>
              <a:t>NO Traffic</a:t>
            </a:r>
          </a:p>
          <a:p>
            <a:pPr algn="ctr"/>
            <a:r>
              <a:rPr lang="en-US" sz="2000" dirty="0"/>
              <a:t>Accident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6330" y="4274093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disease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10139" y="4294239"/>
            <a:ext cx="194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NO disease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368601" y="1533627"/>
            <a:ext cx="180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Texting</a:t>
            </a:r>
          </a:p>
          <a:p>
            <a:pPr algn="ctr"/>
            <a:r>
              <a:rPr lang="en-US" dirty="0"/>
              <a:t>while driving</a:t>
            </a:r>
          </a:p>
          <a:p>
            <a:pPr algn="ctr"/>
            <a:r>
              <a:rPr lang="en-US" dirty="0"/>
              <a:t>(E)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225021" y="3196978"/>
            <a:ext cx="17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texting </a:t>
            </a:r>
          </a:p>
          <a:p>
            <a:pPr algn="ctr"/>
            <a:r>
              <a:rPr lang="en-US" dirty="0"/>
              <a:t>while driving</a:t>
            </a:r>
          </a:p>
          <a:p>
            <a:pPr algn="ctr"/>
            <a:r>
              <a:rPr lang="en-US" dirty="0"/>
              <a:t>(E)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2522192" y="3547101"/>
            <a:ext cx="0" cy="24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42939" y="4785287"/>
            <a:ext cx="9797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Risk Ratio </a:t>
            </a:r>
            <a:r>
              <a:rPr lang="en-US" dirty="0"/>
              <a:t>exposed vs. unexposed </a:t>
            </a:r>
            <a:r>
              <a:rPr lang="en-US" sz="2400" dirty="0"/>
              <a:t>= (30/330)/(5/455) = 8.27</a:t>
            </a:r>
          </a:p>
          <a:p>
            <a:pPr algn="ctr"/>
            <a:endParaRPr lang="en-US" sz="2400" dirty="0"/>
          </a:p>
          <a:p>
            <a:r>
              <a:rPr lang="en-US" sz="2400" dirty="0"/>
              <a:t>Risk Difference </a:t>
            </a:r>
            <a:r>
              <a:rPr lang="en-US" sz="2000" dirty="0"/>
              <a:t>exposed vs. unexposed </a:t>
            </a:r>
            <a:r>
              <a:rPr lang="en-US" sz="2400" dirty="0"/>
              <a:t>=  (30/330)-(5/455) </a:t>
            </a:r>
          </a:p>
          <a:p>
            <a:r>
              <a:rPr lang="en-US" sz="2400" dirty="0"/>
              <a:t>                                                         = 7.99 cases per 100 persons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04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582613" y="814388"/>
            <a:ext cx="8561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0">
              <a:spcBef>
                <a:spcPts val="0"/>
              </a:spcBef>
              <a:buNone/>
            </a:pPr>
            <a:r>
              <a:rPr lang="en-US" sz="3200" dirty="0"/>
              <a:t>Risk ratio</a:t>
            </a:r>
          </a:p>
          <a:p>
            <a:pPr marL="58738" indent="0">
              <a:spcBef>
                <a:spcPts val="0"/>
              </a:spcBef>
              <a:buNone/>
            </a:pPr>
            <a:r>
              <a:rPr lang="en-US" sz="2400" dirty="0"/>
              <a:t>Among those that texted while driving, the risk of have a traffic accident was  approximately </a:t>
            </a:r>
            <a:r>
              <a:rPr lang="en-US" sz="2400" dirty="0">
                <a:solidFill>
                  <a:srgbClr val="5C8CBB"/>
                </a:solidFill>
              </a:rPr>
              <a:t>eight times </a:t>
            </a:r>
            <a:r>
              <a:rPr lang="en-US" sz="2400" dirty="0">
                <a:solidFill>
                  <a:srgbClr val="7030A0"/>
                </a:solidFill>
              </a:rPr>
              <a:t>as</a:t>
            </a:r>
            <a:r>
              <a:rPr lang="en-US" sz="2400" dirty="0">
                <a:solidFill>
                  <a:srgbClr val="5C8CBB"/>
                </a:solidFill>
              </a:rPr>
              <a:t> likely </a:t>
            </a:r>
            <a:r>
              <a:rPr lang="en-US" sz="2400" dirty="0"/>
              <a:t>compared with those who did not text while driving, over a one year time period. </a:t>
            </a:r>
          </a:p>
          <a:p>
            <a:pPr marL="58738" indent="0">
              <a:spcBef>
                <a:spcPts val="0"/>
              </a:spcBef>
              <a:buNone/>
            </a:pPr>
            <a:endParaRPr lang="en-US" sz="2400" dirty="0"/>
          </a:p>
          <a:p>
            <a:pPr marL="58738" indent="0">
              <a:spcBef>
                <a:spcPts val="0"/>
              </a:spcBef>
              <a:buNone/>
            </a:pPr>
            <a:r>
              <a:rPr lang="en-US" sz="3200" dirty="0"/>
              <a:t>Risk difference</a:t>
            </a:r>
          </a:p>
          <a:p>
            <a:pPr marL="58738" indent="0">
              <a:spcBef>
                <a:spcPts val="0"/>
              </a:spcBef>
              <a:buNone/>
            </a:pPr>
            <a:r>
              <a:rPr lang="en-US" sz="2400" dirty="0"/>
              <a:t>Among those that texted while driving, the risk of traffic accidents was </a:t>
            </a:r>
            <a:r>
              <a:rPr lang="en-US" sz="2400" dirty="0">
                <a:solidFill>
                  <a:srgbClr val="5C8CBB"/>
                </a:solidFill>
              </a:rPr>
              <a:t>7.99 cases per 100 persons higher </a:t>
            </a:r>
            <a:r>
              <a:rPr lang="en-US" sz="2400" dirty="0"/>
              <a:t>than those who did not text while driving over a one year period. </a:t>
            </a:r>
          </a:p>
          <a:p>
            <a:pPr marL="58738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96080" y="24947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(No units)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5894" y="484626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(Includes units)</a:t>
            </a:r>
          </a:p>
        </p:txBody>
      </p:sp>
    </p:spTree>
    <p:extLst>
      <p:ext uri="{BB962C8B-B14F-4D97-AF65-F5344CB8AC3E}">
        <p14:creationId xmlns:p14="http://schemas.microsoft.com/office/powerpoint/2010/main" val="33261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“More than, less than”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 dirty="0"/>
              <a:t>If you add words like “</a:t>
            </a:r>
            <a:r>
              <a:rPr lang="en-US" u="sng" dirty="0"/>
              <a:t>greater</a:t>
            </a:r>
            <a:r>
              <a:rPr lang="en-US" dirty="0"/>
              <a:t>” or “</a:t>
            </a:r>
            <a:r>
              <a:rPr lang="en-US" u="sng" dirty="0"/>
              <a:t>higher</a:t>
            </a:r>
            <a:r>
              <a:rPr lang="en-US" dirty="0"/>
              <a:t>” or “</a:t>
            </a:r>
            <a:r>
              <a:rPr lang="en-US" u="sng" dirty="0"/>
              <a:t>more</a:t>
            </a:r>
            <a:r>
              <a:rPr lang="en-US" dirty="0"/>
              <a:t>”.. </a:t>
            </a:r>
            <a:r>
              <a:rPr lang="en-US" sz="2400" dirty="0"/>
              <a:t>(when ratio&gt;1.0),</a:t>
            </a:r>
            <a:r>
              <a:rPr lang="en-US" dirty="0"/>
              <a:t> you have to </a:t>
            </a:r>
            <a:r>
              <a:rPr lang="en-US" b="1" dirty="0"/>
              <a:t>subtract 1 </a:t>
            </a:r>
            <a:r>
              <a:rPr lang="en-US" dirty="0"/>
              <a:t>from your measure of effect: </a:t>
            </a:r>
            <a:r>
              <a:rPr lang="en-US" sz="1800" dirty="0"/>
              <a:t>Example for a risk ratio: Those that texted while driving were  approximately </a:t>
            </a:r>
            <a:r>
              <a:rPr lang="en-US" sz="1800" dirty="0">
                <a:solidFill>
                  <a:srgbClr val="5C8CBB"/>
                </a:solidFill>
              </a:rPr>
              <a:t>seven times more likely </a:t>
            </a:r>
            <a:r>
              <a:rPr lang="en-US" sz="1800" dirty="0"/>
              <a:t>to have a traffic accident compared with those who did not text while driving over a 1 year time period. </a:t>
            </a:r>
          </a:p>
          <a:p>
            <a:endParaRPr lang="en-US" b="1" dirty="0"/>
          </a:p>
          <a:p>
            <a:r>
              <a:rPr lang="en-US" dirty="0"/>
              <a:t>If you use words like “less” or lower, </a:t>
            </a:r>
            <a:r>
              <a:rPr lang="en-US" sz="2400" dirty="0"/>
              <a:t>(when ratio &lt; 1.00), </a:t>
            </a:r>
            <a:r>
              <a:rPr lang="en-US" sz="3200" dirty="0"/>
              <a:t>you have to subtract the ratio measure from 1.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01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582613" y="814388"/>
            <a:ext cx="85613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0">
              <a:spcBef>
                <a:spcPts val="0"/>
              </a:spcBef>
              <a:buNone/>
            </a:pPr>
            <a:r>
              <a:rPr lang="en-US" sz="3200" dirty="0"/>
              <a:t>Risk ratio</a:t>
            </a:r>
          </a:p>
          <a:p>
            <a:pPr marL="58738" indent="0">
              <a:spcBef>
                <a:spcPts val="0"/>
              </a:spcBef>
              <a:buNone/>
            </a:pPr>
            <a:r>
              <a:rPr lang="en-US" sz="2400" dirty="0"/>
              <a:t>Among those that texted while driving, the risk of have a traffic accident was  approximately </a:t>
            </a:r>
            <a:r>
              <a:rPr lang="en-US" sz="2400" dirty="0">
                <a:solidFill>
                  <a:srgbClr val="5C8CBB"/>
                </a:solidFill>
              </a:rPr>
              <a:t>seven times </a:t>
            </a:r>
            <a:r>
              <a:rPr lang="en-US" sz="2400" dirty="0">
                <a:solidFill>
                  <a:srgbClr val="7030A0"/>
                </a:solidFill>
              </a:rPr>
              <a:t>more</a:t>
            </a:r>
            <a:r>
              <a:rPr lang="en-US" sz="2400" dirty="0">
                <a:solidFill>
                  <a:srgbClr val="5C8CBB"/>
                </a:solidFill>
              </a:rPr>
              <a:t> likely </a:t>
            </a:r>
            <a:r>
              <a:rPr lang="en-US" sz="2400" dirty="0"/>
              <a:t>compared with those who did not text while driving, over a one year time period. </a:t>
            </a:r>
          </a:p>
          <a:p>
            <a:pPr marL="58738" indent="0">
              <a:spcBef>
                <a:spcPts val="0"/>
              </a:spcBef>
              <a:buNone/>
            </a:pPr>
            <a:endParaRPr lang="en-US" sz="2400" dirty="0"/>
          </a:p>
          <a:p>
            <a:pPr marL="58738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96080" y="24947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(No units)</a:t>
            </a:r>
          </a:p>
        </p:txBody>
      </p:sp>
    </p:spTree>
    <p:extLst>
      <p:ext uri="{BB962C8B-B14F-4D97-AF65-F5344CB8AC3E}">
        <p14:creationId xmlns:p14="http://schemas.microsoft.com/office/powerpoint/2010/main" val="30364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201971" y="1412679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2910118" y="1412678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1201974" y="2915355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1864593" y="1741693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880359" y="3235702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5186" y="185853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5186" y="3488466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937" y="6033574"/>
            <a:ext cx="895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Rate </a:t>
            </a:r>
            <a:r>
              <a:rPr lang="en-US" sz="1600" dirty="0"/>
              <a:t>unexposed </a:t>
            </a:r>
            <a:r>
              <a:rPr lang="en-US" sz="2400" dirty="0"/>
              <a:t> =  c/ (Total Person-time Unexposed)  =   c/</a:t>
            </a:r>
            <a:r>
              <a:rPr lang="en-US" sz="2400" dirty="0" err="1"/>
              <a:t>PT</a:t>
            </a:r>
            <a:r>
              <a:rPr lang="en-US" dirty="0" err="1"/>
              <a:t>unexp</a:t>
            </a:r>
            <a:r>
              <a:rPr lang="en-US" sz="24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46774" y="5015376"/>
            <a:ext cx="8442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Rate </a:t>
            </a:r>
            <a:r>
              <a:rPr lang="en-US" dirty="0" err="1"/>
              <a:t>exp</a:t>
            </a:r>
            <a:r>
              <a:rPr lang="en-US" sz="2400" dirty="0"/>
              <a:t>    =   a/(Total Person-time Exposed)     =    a/(</a:t>
            </a:r>
            <a:r>
              <a:rPr lang="en-US" sz="2400" dirty="0" err="1"/>
              <a:t>PT</a:t>
            </a:r>
            <a:r>
              <a:rPr lang="en-US" dirty="0" err="1"/>
              <a:t>exp</a:t>
            </a:r>
            <a:r>
              <a:rPr lang="en-US" sz="2400" dirty="0"/>
              <a:t>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785942" y="1352364"/>
            <a:ext cx="3121572" cy="1871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3976" y="1183559"/>
            <a:ext cx="28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-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 rot="16200000">
            <a:off x="475848" y="1936757"/>
            <a:ext cx="5885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 rot="16200000">
            <a:off x="534895" y="3396294"/>
            <a:ext cx="5203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1843764" y="767162"/>
            <a:ext cx="53945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flipV="1">
            <a:off x="616104" y="3493675"/>
            <a:ext cx="0" cy="24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2843934" y="821164"/>
            <a:ext cx="185496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Person-time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2553" y="1551027"/>
            <a:ext cx="15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RD= (</a:t>
            </a:r>
            <a:r>
              <a:rPr lang="en-US" sz="2000" dirty="0" err="1"/>
              <a:t>IR</a:t>
            </a:r>
            <a:r>
              <a:rPr lang="en-US" sz="1600" dirty="0" err="1"/>
              <a:t>exp</a:t>
            </a:r>
            <a:r>
              <a:rPr lang="en-US" sz="2000" dirty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61660" y="1551599"/>
            <a:ext cx="122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IR</a:t>
            </a:r>
            <a:r>
              <a:rPr lang="en-US" sz="1600" dirty="0" err="1"/>
              <a:t>unexp</a:t>
            </a:r>
            <a:r>
              <a:rPr lang="en-US" sz="20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7146" y="2286871"/>
            <a:ext cx="157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RR= (</a:t>
            </a:r>
            <a:r>
              <a:rPr lang="en-US" sz="2000" dirty="0" err="1"/>
              <a:t>IR</a:t>
            </a:r>
            <a:r>
              <a:rPr lang="en-US" sz="1600" dirty="0" err="1"/>
              <a:t>exp</a:t>
            </a:r>
            <a:r>
              <a:rPr lang="en-US" sz="2000" dirty="0"/>
              <a:t>)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14362" y="2287443"/>
            <a:ext cx="122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IR</a:t>
            </a:r>
            <a:r>
              <a:rPr lang="en-US" sz="1600" dirty="0" err="1"/>
              <a:t>unexp</a:t>
            </a:r>
            <a:r>
              <a:rPr lang="en-US" sz="2000" dirty="0"/>
              <a:t>)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961928" y="1828313"/>
            <a:ext cx="161897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PT</a:t>
            </a:r>
            <a:r>
              <a:rPr lang="en-US" sz="2000" dirty="0" err="1">
                <a:solidFill>
                  <a:schemeClr val="bg1"/>
                </a:solidFill>
              </a:rPr>
              <a:t>exp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916959" y="3279977"/>
            <a:ext cx="166394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PT</a:t>
            </a:r>
            <a:r>
              <a:rPr lang="en-US" sz="2000" dirty="0" err="1">
                <a:solidFill>
                  <a:schemeClr val="bg1"/>
                </a:solidFill>
              </a:rPr>
              <a:t>unexp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6270" y="4418637"/>
            <a:ext cx="157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Disease</a:t>
            </a:r>
          </a:p>
        </p:txBody>
      </p:sp>
      <p:sp>
        <p:nvSpPr>
          <p:cNvPr id="4" name="Division 3"/>
          <p:cNvSpPr/>
          <p:nvPr/>
        </p:nvSpPr>
        <p:spPr bwMode="auto">
          <a:xfrm>
            <a:off x="7283975" y="2441224"/>
            <a:ext cx="377684" cy="364621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302157" y="114155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5C8CBB"/>
                </a:solidFill>
              </a:rPr>
              <a:t>Rate Ratio and Rate Difference</a:t>
            </a:r>
          </a:p>
        </p:txBody>
      </p:sp>
    </p:spTree>
    <p:extLst>
      <p:ext uri="{BB962C8B-B14F-4D97-AF65-F5344CB8AC3E}">
        <p14:creationId xmlns:p14="http://schemas.microsoft.com/office/powerpoint/2010/main" val="1478287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2865049" y="1268137"/>
            <a:ext cx="4134841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4573196" y="1268135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2865052" y="2768500"/>
            <a:ext cx="4134837" cy="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865050" y="405141"/>
            <a:ext cx="1708147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000" dirty="0"/>
              <a:t>Traffic</a:t>
            </a:r>
          </a:p>
          <a:p>
            <a:pPr algn="ctr"/>
            <a:r>
              <a:rPr lang="en-US" sz="2000" dirty="0"/>
              <a:t>Accident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2865052" y="1664790"/>
            <a:ext cx="170814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 = 30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4683565" y="1689224"/>
            <a:ext cx="217443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PT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sz="2400" dirty="0">
                <a:solidFill>
                  <a:schemeClr val="bg1"/>
                </a:solidFill>
              </a:rPr>
              <a:t>= 400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865052" y="3158799"/>
            <a:ext cx="170815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 = 5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573197" y="3199999"/>
            <a:ext cx="242669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PT</a:t>
            </a:r>
            <a:r>
              <a:rPr lang="en-US" dirty="0" err="1">
                <a:solidFill>
                  <a:schemeClr val="bg1"/>
                </a:solidFill>
              </a:rPr>
              <a:t>unexp</a:t>
            </a:r>
            <a:r>
              <a:rPr lang="en-US" sz="2800" dirty="0">
                <a:solidFill>
                  <a:schemeClr val="bg1"/>
                </a:solidFill>
              </a:rPr>
              <a:t> = 337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4573197" y="409574"/>
            <a:ext cx="170815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000" dirty="0"/>
              <a:t>Person-years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6329" y="4274093"/>
            <a:ext cx="23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traffic accidents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368601" y="1533627"/>
            <a:ext cx="180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Texting</a:t>
            </a:r>
          </a:p>
          <a:p>
            <a:pPr algn="ctr"/>
            <a:r>
              <a:rPr lang="en-US" dirty="0"/>
              <a:t>while driving</a:t>
            </a:r>
          </a:p>
          <a:p>
            <a:pPr algn="ctr"/>
            <a:r>
              <a:rPr lang="en-US" dirty="0"/>
              <a:t>(E)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225021" y="3196978"/>
            <a:ext cx="17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texting </a:t>
            </a:r>
          </a:p>
          <a:p>
            <a:pPr algn="ctr"/>
            <a:r>
              <a:rPr lang="en-US" dirty="0"/>
              <a:t>while driving</a:t>
            </a:r>
          </a:p>
          <a:p>
            <a:pPr algn="ctr"/>
            <a:r>
              <a:rPr lang="en-US" dirty="0"/>
              <a:t>(E)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2522192" y="3547101"/>
            <a:ext cx="0" cy="24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5679" y="4985395"/>
            <a:ext cx="7855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Rate</a:t>
            </a:r>
            <a:r>
              <a:rPr lang="en-US" sz="1200" dirty="0"/>
              <a:t> exp   </a:t>
            </a:r>
            <a:r>
              <a:rPr lang="en-US" sz="2400" dirty="0"/>
              <a:t>=a/(</a:t>
            </a:r>
            <a:r>
              <a:rPr lang="en-US" sz="2400" dirty="0" err="1"/>
              <a:t>PT</a:t>
            </a:r>
            <a:r>
              <a:rPr lang="en-US" sz="1400" dirty="0" err="1"/>
              <a:t>exp</a:t>
            </a:r>
            <a:r>
              <a:rPr lang="en-US" sz="2400" dirty="0"/>
              <a:t>) = 30/400 = 7.5 cases per 100 </a:t>
            </a:r>
            <a:r>
              <a:rPr lang="en-US" sz="2400" dirty="0" err="1"/>
              <a:t>py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Rate </a:t>
            </a:r>
            <a:r>
              <a:rPr lang="en-US" sz="1200" dirty="0"/>
              <a:t>unexposed</a:t>
            </a:r>
            <a:r>
              <a:rPr lang="en-US" sz="2400" dirty="0"/>
              <a:t> = 	c/(</a:t>
            </a:r>
            <a:r>
              <a:rPr lang="en-US" sz="2400" dirty="0" err="1"/>
              <a:t>PT</a:t>
            </a:r>
            <a:r>
              <a:rPr lang="en-US" sz="1400" dirty="0" err="1"/>
              <a:t>unexp</a:t>
            </a:r>
            <a:r>
              <a:rPr lang="en-US" sz="2400" dirty="0"/>
              <a:t>) = 5/337 = 1.48 cases per 100 </a:t>
            </a:r>
            <a:r>
              <a:rPr lang="en-US" sz="2400" dirty="0" err="1"/>
              <a:t>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3923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2865049" y="1268137"/>
            <a:ext cx="4134841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4573196" y="1268135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2865052" y="2768500"/>
            <a:ext cx="4134837" cy="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865050" y="405141"/>
            <a:ext cx="1708147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000" dirty="0"/>
              <a:t>Traffic</a:t>
            </a:r>
          </a:p>
          <a:p>
            <a:pPr algn="ctr"/>
            <a:r>
              <a:rPr lang="en-US" sz="2000" dirty="0"/>
              <a:t>Accident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2865052" y="1664790"/>
            <a:ext cx="170814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 = 30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4683565" y="1689224"/>
            <a:ext cx="217443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PT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sz="2400" dirty="0">
                <a:solidFill>
                  <a:schemeClr val="bg1"/>
                </a:solidFill>
              </a:rPr>
              <a:t>= 400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865052" y="3158799"/>
            <a:ext cx="170815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 = 5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573197" y="3199999"/>
            <a:ext cx="242669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PT</a:t>
            </a:r>
            <a:r>
              <a:rPr lang="en-US" dirty="0" err="1">
                <a:solidFill>
                  <a:schemeClr val="bg1"/>
                </a:solidFill>
              </a:rPr>
              <a:t>unexp</a:t>
            </a:r>
            <a:r>
              <a:rPr lang="en-US" sz="2800" dirty="0">
                <a:solidFill>
                  <a:schemeClr val="bg1"/>
                </a:solidFill>
              </a:rPr>
              <a:t> = 337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4573197" y="409574"/>
            <a:ext cx="170815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000" dirty="0"/>
              <a:t>Person-years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6329" y="4274093"/>
            <a:ext cx="23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 traffic accidents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368601" y="1533627"/>
            <a:ext cx="180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Texting</a:t>
            </a:r>
          </a:p>
          <a:p>
            <a:pPr algn="ctr"/>
            <a:r>
              <a:rPr lang="en-US" dirty="0"/>
              <a:t>while driving</a:t>
            </a:r>
          </a:p>
          <a:p>
            <a:pPr algn="ctr"/>
            <a:r>
              <a:rPr lang="en-US" dirty="0"/>
              <a:t>(E)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225021" y="3196978"/>
            <a:ext cx="17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texting </a:t>
            </a:r>
          </a:p>
          <a:p>
            <a:pPr algn="ctr"/>
            <a:r>
              <a:rPr lang="en-US" dirty="0"/>
              <a:t>while driving</a:t>
            </a:r>
          </a:p>
          <a:p>
            <a:pPr algn="ctr"/>
            <a:r>
              <a:rPr lang="en-US" dirty="0"/>
              <a:t>(E)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2522192" y="3547101"/>
            <a:ext cx="0" cy="24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57660" y="5090507"/>
            <a:ext cx="8832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Rate Difference</a:t>
            </a:r>
            <a:r>
              <a:rPr lang="en-US" sz="1200" dirty="0"/>
              <a:t> exp vs </a:t>
            </a:r>
            <a:r>
              <a:rPr lang="en-US" sz="1200" dirty="0" err="1"/>
              <a:t>unexp</a:t>
            </a:r>
            <a:r>
              <a:rPr lang="en-US" sz="1200" dirty="0"/>
              <a:t>   </a:t>
            </a:r>
            <a:r>
              <a:rPr lang="en-US" sz="2400" dirty="0"/>
              <a:t>=(30/400) – (5/337) = 6.02 </a:t>
            </a:r>
            <a:r>
              <a:rPr lang="en-US" dirty="0"/>
              <a:t>cases per 100 </a:t>
            </a:r>
            <a:r>
              <a:rPr lang="en-US" dirty="0" err="1"/>
              <a:t>py</a:t>
            </a:r>
            <a:endParaRPr lang="en-US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Rate Ratio </a:t>
            </a:r>
            <a:r>
              <a:rPr lang="en-US" sz="1200" dirty="0"/>
              <a:t>exp vs. </a:t>
            </a:r>
            <a:r>
              <a:rPr lang="en-US" sz="1200" dirty="0" err="1"/>
              <a:t>unexp</a:t>
            </a:r>
            <a:r>
              <a:rPr lang="en-US" sz="2400" dirty="0"/>
              <a:t> =  (30/400)/(5/337) = 5.06</a:t>
            </a:r>
          </a:p>
        </p:txBody>
      </p:sp>
    </p:spTree>
    <p:extLst>
      <p:ext uri="{BB962C8B-B14F-4D97-AF65-F5344CB8AC3E}">
        <p14:creationId xmlns:p14="http://schemas.microsoft.com/office/powerpoint/2010/main" val="1915223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582613" y="814388"/>
            <a:ext cx="8561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0">
              <a:spcBef>
                <a:spcPts val="0"/>
              </a:spcBef>
              <a:buNone/>
            </a:pPr>
            <a:r>
              <a:rPr lang="en-US" dirty="0"/>
              <a:t>Rate ratio</a:t>
            </a:r>
          </a:p>
          <a:p>
            <a:pPr marL="58738" indent="0">
              <a:spcBef>
                <a:spcPts val="0"/>
              </a:spcBef>
              <a:buNone/>
            </a:pPr>
            <a:r>
              <a:rPr lang="en-US" sz="2800" dirty="0"/>
              <a:t>Those that texted while driving had </a:t>
            </a:r>
            <a:r>
              <a:rPr lang="en-US" sz="2800" dirty="0">
                <a:solidFill>
                  <a:srgbClr val="5C8CBB"/>
                </a:solidFill>
              </a:rPr>
              <a:t>five times </a:t>
            </a:r>
            <a:r>
              <a:rPr lang="en-US" sz="2800" dirty="0"/>
              <a:t>the rate of  traffic accidents compared with those who did not text while driving.</a:t>
            </a:r>
          </a:p>
          <a:p>
            <a:pPr marL="58738" indent="0">
              <a:spcBef>
                <a:spcPts val="0"/>
              </a:spcBef>
              <a:buNone/>
            </a:pPr>
            <a:endParaRPr lang="en-US" sz="2800" dirty="0"/>
          </a:p>
          <a:p>
            <a:pPr marL="58738" indent="0">
              <a:spcBef>
                <a:spcPts val="0"/>
              </a:spcBef>
              <a:buNone/>
            </a:pPr>
            <a:endParaRPr lang="en-US" sz="2400" dirty="0"/>
          </a:p>
          <a:p>
            <a:pPr marL="58738" indent="0">
              <a:spcBef>
                <a:spcPts val="0"/>
              </a:spcBef>
              <a:buNone/>
            </a:pPr>
            <a:r>
              <a:rPr lang="en-US" dirty="0"/>
              <a:t>Rate difference</a:t>
            </a:r>
          </a:p>
          <a:p>
            <a:pPr marL="58738" indent="0">
              <a:spcBef>
                <a:spcPts val="0"/>
              </a:spcBef>
              <a:buNone/>
            </a:pPr>
            <a:r>
              <a:rPr lang="en-US" sz="2800" dirty="0"/>
              <a:t>Among those that texted while driving, the rate of traffic accidents was </a:t>
            </a:r>
            <a:r>
              <a:rPr lang="en-US" sz="2800" dirty="0">
                <a:solidFill>
                  <a:srgbClr val="5C8CBB"/>
                </a:solidFill>
              </a:rPr>
              <a:t>6.02 cases per 100 </a:t>
            </a:r>
            <a:r>
              <a:rPr lang="en-US" sz="2800" dirty="0">
                <a:solidFill>
                  <a:schemeClr val="accent2"/>
                </a:solidFill>
              </a:rPr>
              <a:t>person years higher </a:t>
            </a:r>
            <a:r>
              <a:rPr lang="en-US" sz="2800" dirty="0"/>
              <a:t>than the rate among those who did not text while driving.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81020" y="23100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(No units)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9894" y="546181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(Includes units)</a:t>
            </a:r>
          </a:p>
        </p:txBody>
      </p:sp>
    </p:spTree>
    <p:extLst>
      <p:ext uri="{BB962C8B-B14F-4D97-AF65-F5344CB8AC3E}">
        <p14:creationId xmlns:p14="http://schemas.microsoft.com/office/powerpoint/2010/main" val="10796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57656" y="2342469"/>
            <a:ext cx="882869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If RR = 1 : No association</a:t>
            </a:r>
          </a:p>
          <a:p>
            <a:pPr>
              <a:buClr>
                <a:srgbClr val="5C8CBB"/>
              </a:buClr>
            </a:pPr>
            <a:endParaRPr lang="en-US" sz="1400" dirty="0"/>
          </a:p>
          <a:p>
            <a:pPr marL="342900" indent="-342900"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If RR &gt; 1 : (+) Risk in exposed is </a:t>
            </a:r>
            <a:r>
              <a:rPr lang="en-US" sz="2400" b="1" dirty="0">
                <a:solidFill>
                  <a:srgbClr val="5C8CBB"/>
                </a:solidFill>
              </a:rPr>
              <a:t>greater</a:t>
            </a:r>
            <a:r>
              <a:rPr lang="en-US" sz="2400" dirty="0"/>
              <a:t> than in unexposed</a:t>
            </a:r>
          </a:p>
          <a:p>
            <a:pPr marL="285750" indent="-285750">
              <a:buClr>
                <a:srgbClr val="5C8CBB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If RR &lt; 1 : (-) Risk in exposed is </a:t>
            </a:r>
            <a:r>
              <a:rPr lang="en-US" sz="2400" b="1" dirty="0">
                <a:solidFill>
                  <a:srgbClr val="5C8CBB"/>
                </a:solidFill>
              </a:rPr>
              <a:t>lower</a:t>
            </a:r>
            <a:r>
              <a:rPr lang="en-US" sz="2400" dirty="0"/>
              <a:t> than in unexposed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232" y="105107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Relative vs. Absolute Measures of Association Interpretation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15309" y="4811695"/>
            <a:ext cx="8828691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If RD = 0 : No association (</a:t>
            </a:r>
            <a:r>
              <a:rPr lang="en-US" sz="2400" b="1" dirty="0">
                <a:solidFill>
                  <a:srgbClr val="5C8CBB"/>
                </a:solidFill>
              </a:rPr>
              <a:t>same</a:t>
            </a:r>
            <a:r>
              <a:rPr lang="en-US" sz="2400" dirty="0"/>
              <a:t> in both groups)</a:t>
            </a:r>
          </a:p>
          <a:p>
            <a:pPr marL="285750" indent="-285750">
              <a:buClr>
                <a:srgbClr val="5C8CBB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If RD &gt; 0 : (+) Risk in exposed is </a:t>
            </a:r>
            <a:r>
              <a:rPr lang="en-US" sz="2400" b="1" dirty="0">
                <a:solidFill>
                  <a:srgbClr val="5C8CBB"/>
                </a:solidFill>
              </a:rPr>
              <a:t>greater</a:t>
            </a:r>
            <a:r>
              <a:rPr lang="en-US" sz="2400" dirty="0"/>
              <a:t> than in unexposed</a:t>
            </a:r>
          </a:p>
          <a:p>
            <a:pPr>
              <a:buClr>
                <a:srgbClr val="5C8CBB"/>
              </a:buClr>
            </a:pPr>
            <a:r>
              <a:rPr lang="en-US" sz="2400" dirty="0"/>
              <a:t> </a:t>
            </a:r>
            <a:endParaRPr lang="en-US" sz="1400" dirty="0"/>
          </a:p>
          <a:p>
            <a:pPr marL="342900" indent="-342900"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If RD &lt; 0 : (-) Risk in exposed is </a:t>
            </a:r>
            <a:r>
              <a:rPr lang="en-US" sz="2400" b="1" dirty="0">
                <a:solidFill>
                  <a:srgbClr val="5C8CBB"/>
                </a:solidFill>
              </a:rPr>
              <a:t>lower</a:t>
            </a:r>
            <a:r>
              <a:rPr lang="en-US" sz="2400" dirty="0"/>
              <a:t> than in unexposed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232" y="1819249"/>
            <a:ext cx="1481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Relative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632" y="4288475"/>
            <a:ext cx="158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Absolute</a:t>
            </a:r>
          </a:p>
        </p:txBody>
      </p:sp>
    </p:spTree>
    <p:extLst>
      <p:ext uri="{BB962C8B-B14F-4D97-AF65-F5344CB8AC3E}">
        <p14:creationId xmlns:p14="http://schemas.microsoft.com/office/powerpoint/2010/main" val="229602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145B-49F5-4F25-82BF-0E85E2B42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910E3-65F7-42D4-BB0E-0003D312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55344"/>
            <a:ext cx="8492247" cy="4366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A42CA-DFD8-409F-BC9B-F113E94267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199" y="-11619"/>
            <a:ext cx="8998086" cy="1139825"/>
          </a:xfrm>
        </p:spPr>
        <p:txBody>
          <a:bodyPr/>
          <a:lstStyle/>
          <a:p>
            <a:r>
              <a:rPr lang="en-US" sz="4000" dirty="0"/>
              <a:t>Calculating TB age adjusted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32267-735B-404E-B9D8-6638CDCC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26" y="1345694"/>
            <a:ext cx="667702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ACDE8-94CC-4CE6-B5F3-837CA0E1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749" y="2050543"/>
            <a:ext cx="2324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77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385262"/>
            <a:ext cx="60539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dirty="0"/>
              <a:t>Relative Risk: any ratio measure of effect that approximates risk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7419" y="5264543"/>
            <a:ext cx="480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“Relative risk“ is not precise </a:t>
            </a:r>
          </a:p>
        </p:txBody>
      </p:sp>
    </p:spTree>
    <p:extLst>
      <p:ext uri="{BB962C8B-B14F-4D97-AF65-F5344CB8AC3E}">
        <p14:creationId xmlns:p14="http://schemas.microsoft.com/office/powerpoint/2010/main" val="3413648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F2D3C-937F-4DC2-996D-CB5B99181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84DA1A-94A2-4E8D-A78D-3CB3C82DF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F26ECE-D91B-4EA5-8868-C751D4368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89545"/>
              </p:ext>
            </p:extLst>
          </p:nvPr>
        </p:nvGraphicFramePr>
        <p:xfrm>
          <a:off x="389336" y="1618136"/>
          <a:ext cx="755742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Lung Cancer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Cardiovascular Disease</a:t>
                      </a:r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800" dirty="0"/>
                        <a:t>Smokers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48.3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294.7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800" dirty="0"/>
                        <a:t>Non Smokers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4.5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169.5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8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21428053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800" dirty="0"/>
                        <a:t>Ratio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10.8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1.7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99340376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800" dirty="0"/>
                        <a:t>Difference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43.8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125.1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9847451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64EB7E-16E9-4DE0-9804-7234B2BB5A67}"/>
              </a:ext>
            </a:extLst>
          </p:cNvPr>
          <p:cNvSpPr txBox="1"/>
          <p:nvPr/>
        </p:nvSpPr>
        <p:spPr>
          <a:xfrm>
            <a:off x="457200" y="0"/>
            <a:ext cx="863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Why have both ratios and differences?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76484-FC7E-4660-8D8F-7FC45EF88621}"/>
              </a:ext>
            </a:extLst>
          </p:cNvPr>
          <p:cNvSpPr txBox="1"/>
          <p:nvPr/>
        </p:nvSpPr>
        <p:spPr>
          <a:xfrm>
            <a:off x="389336" y="2575124"/>
            <a:ext cx="608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Mortality Rates per 100,000 person years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94F64-8D43-4E4E-A071-008EC36BE101}"/>
              </a:ext>
            </a:extLst>
          </p:cNvPr>
          <p:cNvSpPr txBox="1"/>
          <p:nvPr/>
        </p:nvSpPr>
        <p:spPr>
          <a:xfrm>
            <a:off x="6477862" y="6453012"/>
            <a:ext cx="20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J. Fleiss, p. 60</a:t>
            </a:r>
          </a:p>
        </p:txBody>
      </p:sp>
    </p:spTree>
    <p:extLst>
      <p:ext uri="{BB962C8B-B14F-4D97-AF65-F5344CB8AC3E}">
        <p14:creationId xmlns:p14="http://schemas.microsoft.com/office/powerpoint/2010/main" val="1845018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796" y="203299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Ratio Measures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967" y="1111801"/>
            <a:ext cx="8139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800" dirty="0"/>
              <a:t>Express the </a:t>
            </a:r>
            <a:r>
              <a:rPr lang="en-US" sz="4800" u="sng" dirty="0"/>
              <a:t>strength of association </a:t>
            </a:r>
            <a:r>
              <a:rPr lang="en-US" sz="4800" dirty="0"/>
              <a:t>(no units)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796" y="3434525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Difference Measures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927" y="4412838"/>
            <a:ext cx="83750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dirty="0"/>
              <a:t>Express the </a:t>
            </a:r>
            <a:r>
              <a:rPr lang="en-US" sz="4000" u="sng" dirty="0"/>
              <a:t>absolute excess</a:t>
            </a:r>
            <a:r>
              <a:rPr lang="en-US" sz="4000" dirty="0"/>
              <a:t> of a health outcome attributable to exposure (include units)</a:t>
            </a:r>
          </a:p>
        </p:txBody>
      </p:sp>
    </p:spTree>
    <p:extLst>
      <p:ext uri="{BB962C8B-B14F-4D97-AF65-F5344CB8AC3E}">
        <p14:creationId xmlns:p14="http://schemas.microsoft.com/office/powerpoint/2010/main" val="1029987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sz="4200" dirty="0"/>
              <a:t>What are Confidence Intervals (</a:t>
            </a:r>
            <a:r>
              <a:rPr lang="en-US" sz="4200" dirty="0" err="1"/>
              <a:t>CIs</a:t>
            </a:r>
            <a:r>
              <a:rPr lang="en-US" sz="4200" dirty="0"/>
              <a:t>)?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calculate </a:t>
            </a:r>
            <a:r>
              <a:rPr lang="en-US" i="1" dirty="0"/>
              <a:t>estimates</a:t>
            </a:r>
            <a:r>
              <a:rPr lang="en-US" dirty="0"/>
              <a:t> of the true value for a measure of occurrence, and a measure of association.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Confidence Intervals answer questions on uncertainty in our data</a:t>
            </a:r>
          </a:p>
          <a:p>
            <a:pPr lvl="1"/>
            <a:r>
              <a:rPr lang="en-US" dirty="0"/>
              <a:t>rejecting null hypothesis/statistical significance</a:t>
            </a:r>
          </a:p>
          <a:p>
            <a:pPr lvl="1"/>
            <a:r>
              <a:rPr lang="en-US" dirty="0">
                <a:hlinkClick r:id="rId3"/>
              </a:rPr>
              <a:t>sampling variability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sample and construct a confidence interval 100 times, 95 out of 100 confidence intervals are expected to contain the true value.</a:t>
            </a:r>
            <a:endParaRPr lang="en-US" sz="1200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6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Mathematical Formulas for Confidence </a:t>
            </a:r>
            <a:r>
              <a:rPr lang="en-US" sz="3600" dirty="0" err="1"/>
              <a:t>IntervaIs</a:t>
            </a:r>
            <a:r>
              <a:rPr lang="en-US" sz="3600" dirty="0"/>
              <a:t> for Ratio Measures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2163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Odds Ratio CI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Risk Ratio CI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050" name="Picture 2" descr="CI-Ln(OR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61" y="1621631"/>
            <a:ext cx="4941276" cy="126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57200" y="4356764"/>
          <a:ext cx="4097216" cy="2164080"/>
        </p:xfrm>
        <a:graphic>
          <a:graphicData uri="http://schemas.openxmlformats.org/drawingml/2006/table">
            <a:tbl>
              <a:tblPr/>
              <a:tblGrid>
                <a:gridCol w="102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8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With Outcome</a:t>
                      </a:r>
                      <a:endParaRPr lang="en-US" sz="1600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Without Outcome</a:t>
                      </a:r>
                      <a:endParaRPr lang="en-US" sz="1600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Total</a:t>
                      </a:r>
                      <a:endParaRPr lang="en-US" sz="160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97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Exposed Group (1)</a:t>
                      </a:r>
                      <a:endParaRPr lang="en-US" sz="160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  <a:r>
                        <a:rPr lang="en-US" sz="1600" b="1" baseline="-25000" dirty="0"/>
                        <a:t>1</a:t>
                      </a:r>
                      <a:endParaRPr lang="en-US" sz="1600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  <a:r>
                        <a:rPr lang="en-US" sz="1600" b="1" baseline="-25000" dirty="0"/>
                        <a:t>1</a:t>
                      </a:r>
                      <a:r>
                        <a:rPr lang="en-US" sz="1600" b="1" dirty="0"/>
                        <a:t>-x</a:t>
                      </a:r>
                      <a:r>
                        <a:rPr lang="en-US" sz="1600" b="1" baseline="-25000" dirty="0"/>
                        <a:t>1</a:t>
                      </a:r>
                      <a:endParaRPr lang="en-US" sz="1600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  <a:r>
                        <a:rPr lang="en-US" sz="1600" b="1" baseline="-25000" dirty="0"/>
                        <a:t>1</a:t>
                      </a:r>
                      <a:endParaRPr lang="en-US" sz="1600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618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Non-exposed Group (2)</a:t>
                      </a:r>
                      <a:endParaRPr lang="en-US" sz="160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x</a:t>
                      </a:r>
                      <a:r>
                        <a:rPr lang="en-US" sz="1600" baseline="-25000"/>
                        <a:t>2</a:t>
                      </a:r>
                      <a:endParaRPr lang="en-US" sz="160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-x</a:t>
                      </a:r>
                      <a:r>
                        <a:rPr lang="en-US" sz="1600" baseline="-25000" dirty="0"/>
                        <a:t>2</a:t>
                      </a:r>
                      <a:endParaRPr lang="en-US" sz="1600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  <a:r>
                        <a:rPr lang="en-US" sz="1600" baseline="-25000" dirty="0"/>
                        <a:t>2</a:t>
                      </a:r>
                      <a:endParaRPr lang="en-US" sz="1600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50831" y="37250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 descr="CI-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5" y="3804057"/>
            <a:ext cx="4360985" cy="197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1985" y="6590670"/>
            <a:ext cx="7653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http://sphweb.bumc.bu.edu/otlt/MPH-Modules/BS/BS704_Confidence_Intervals/BS704_Confidence_Intervals_print.html</a:t>
            </a:r>
          </a:p>
        </p:txBody>
      </p:sp>
    </p:spTree>
    <p:extLst>
      <p:ext uri="{BB962C8B-B14F-4D97-AF65-F5344CB8AC3E}">
        <p14:creationId xmlns:p14="http://schemas.microsoft.com/office/powerpoint/2010/main" val="453971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Line 2"/>
          <p:cNvSpPr>
            <a:spLocks noChangeShapeType="1"/>
          </p:cNvSpPr>
          <p:nvPr/>
        </p:nvSpPr>
        <p:spPr bwMode="auto">
          <a:xfrm>
            <a:off x="838200" y="32766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8382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84582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46482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1336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3528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6172200" y="3101330"/>
            <a:ext cx="0" cy="3505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V="1">
            <a:off x="3352800" y="685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 flipV="1">
            <a:off x="6140824" y="685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4038600" y="422275"/>
            <a:ext cx="17443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    95%</a:t>
            </a:r>
          </a:p>
          <a:p>
            <a:pPr eaLnBrk="0" hangingPunct="0"/>
            <a:r>
              <a:rPr lang="en-US" sz="2400" dirty="0"/>
              <a:t>Confidence</a:t>
            </a:r>
          </a:p>
          <a:p>
            <a:pPr eaLnBrk="0" hangingPunct="0"/>
            <a:r>
              <a:rPr lang="en-US" sz="2400" dirty="0"/>
              <a:t>  Interval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 flipH="1">
            <a:off x="3429000" y="76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5486399" y="762000"/>
            <a:ext cx="5199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746125" y="3546475"/>
            <a:ext cx="7420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0              1          1.9          2.8              4.1              5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3961908" y="4079875"/>
            <a:ext cx="13821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Point</a:t>
            </a:r>
          </a:p>
          <a:p>
            <a:pPr algn="ctr" eaLnBrk="0" hangingPunct="0"/>
            <a:r>
              <a:rPr lang="en-US" sz="2400"/>
              <a:t>Estimate</a:t>
            </a:r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 flipV="1">
            <a:off x="46482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2818007" y="4918075"/>
            <a:ext cx="10759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Lower</a:t>
            </a:r>
          </a:p>
          <a:p>
            <a:pPr algn="ctr" eaLnBrk="0" hangingPunct="0"/>
            <a:r>
              <a:rPr lang="en-US" sz="2400"/>
              <a:t>Bound</a:t>
            </a: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5782988" y="4910872"/>
            <a:ext cx="10759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/>
              <a:t>Upper</a:t>
            </a:r>
          </a:p>
          <a:p>
            <a:pPr algn="ctr" eaLnBrk="0" hangingPunct="0"/>
            <a:r>
              <a:rPr lang="en-US" sz="2400" dirty="0"/>
              <a:t>Bound</a:t>
            </a:r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 flipV="1">
            <a:off x="33528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 flipV="1">
            <a:off x="6172200" y="39964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48678" y="6225988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133600" y="555812"/>
            <a:ext cx="0" cy="5629835"/>
          </a:xfrm>
          <a:prstGeom prst="line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63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p-value and the 95%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1304"/>
            <a:ext cx="8886305" cy="525780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sz="3200" dirty="0"/>
              <a:t>The 95% CI has a relationship with the</a:t>
            </a:r>
            <a:r>
              <a:rPr lang="en-US" sz="3200" i="1" dirty="0"/>
              <a:t> p-value.</a:t>
            </a:r>
          </a:p>
          <a:p>
            <a:pPr marL="0" indent="0">
              <a:buNone/>
            </a:pPr>
            <a:endParaRPr lang="en-US" sz="3200" i="1" dirty="0"/>
          </a:p>
          <a:p>
            <a:r>
              <a:rPr lang="en-US" sz="3200" dirty="0"/>
              <a:t>Statistical significance </a:t>
            </a:r>
            <a:r>
              <a:rPr lang="en-US" sz="3200"/>
              <a:t>occurs when:</a:t>
            </a:r>
            <a:endParaRPr lang="en-US" sz="3200" dirty="0"/>
          </a:p>
          <a:p>
            <a:pPr lvl="1"/>
            <a:r>
              <a:rPr lang="en-US" sz="2800" dirty="0"/>
              <a:t>p-value is less than alpha (p&lt; 0.05)</a:t>
            </a:r>
          </a:p>
          <a:p>
            <a:pPr lvl="1"/>
            <a:r>
              <a:rPr lang="en-US" sz="2800" dirty="0"/>
              <a:t>a 95% CI does not include the null value</a:t>
            </a:r>
          </a:p>
          <a:p>
            <a:pPr lvl="1"/>
            <a:endParaRPr lang="en-US" sz="2800" dirty="0"/>
          </a:p>
          <a:p>
            <a:r>
              <a:rPr lang="en-US" sz="2800" dirty="0"/>
              <a:t>When there is statistical significance, we reject the null hypothesis that there is no association between exposure and outcome.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2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427577"/>
            <a:ext cx="8825948" cy="4530725"/>
          </a:xfrm>
        </p:spPr>
        <p:txBody>
          <a:bodyPr/>
          <a:lstStyle/>
          <a:p>
            <a:r>
              <a:rPr lang="en-US" dirty="0"/>
              <a:t>P value-</a:t>
            </a:r>
            <a:r>
              <a:rPr lang="en-US" sz="1800" dirty="0"/>
              <a:t>  the statistical probability of the occurrence of a given finding by chance alone in comparison with the known distribution of possible findings, considering the kinds of data, the technique of analysis, and the number of observations. </a:t>
            </a:r>
          </a:p>
          <a:p>
            <a:r>
              <a:rPr lang="en-US" sz="1800" dirty="0"/>
              <a:t>P &lt;.01 means that the likelihood that the phenomena tested occurred by chance alone is less than 1%. The lower the P value, the less likely the finding would occur by chance alone.” </a:t>
            </a:r>
            <a:r>
              <a:rPr lang="en-US" sz="1400" dirty="0"/>
              <a:t>Mosby's Medical Dictionary, 8th edition. © 2009, Elsevier.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Confidence intervals contain </a:t>
            </a:r>
            <a:r>
              <a:rPr lang="en-US" b="1" dirty="0"/>
              <a:t>more</a:t>
            </a:r>
            <a:r>
              <a:rPr lang="en-US" dirty="0"/>
              <a:t> information than a p-value: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Size of the sample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Variability in the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values and 95%CIs</a:t>
            </a:r>
          </a:p>
        </p:txBody>
      </p:sp>
    </p:spTree>
    <p:extLst>
      <p:ext uri="{BB962C8B-B14F-4D97-AF65-F5344CB8AC3E}">
        <p14:creationId xmlns:p14="http://schemas.microsoft.com/office/powerpoint/2010/main" val="447310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Statistical significance based on the Confidence Interval for 3 Risk Ratios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V="1">
            <a:off x="1143000" y="52578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4267200" y="19812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733800" y="53340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6" charset="0"/>
              </a:rPr>
              <a:t>1= no effect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974725" y="529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6" charset="0"/>
              </a:rPr>
              <a:t>0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3914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6" charset="0"/>
              </a:rPr>
              <a:t>2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17525" y="5908675"/>
            <a:ext cx="8474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/>
              <a:t>Which one(s) is/are “statistically significant?”  </a:t>
            </a:r>
          </a:p>
          <a:p>
            <a:pPr eaLnBrk="0" hangingPunct="0"/>
            <a:r>
              <a:rPr lang="en-US" sz="2400" dirty="0"/>
              <a:t>More precise?  </a:t>
            </a: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3810000" y="2590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3505200" y="25908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1933414" y="364726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4307238" y="46482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3505200" y="2438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6858000" y="2438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2541723" y="345676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1933414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6136038" y="4495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4307238" y="4495800"/>
            <a:ext cx="0" cy="3706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4267200" y="510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1143000" y="5029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7620000" y="5029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4125" y="2353855"/>
            <a:ext cx="49244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90, 95, 99% Confidence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1143000" y="52578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030121" y="5491862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3.0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74725" y="5421520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2.0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391400" y="5334000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4.0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35354" y="2590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630554" y="25908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742393" y="4673325"/>
            <a:ext cx="104692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352800" y="3813313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0554" y="2438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983354" y="2438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789315" y="44828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742394" y="44828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181600" y="36609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352800" y="36609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267200" y="510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143000" y="5029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7620000" y="5029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88740" y="2352541"/>
            <a:ext cx="80182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99%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95%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90%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0445" y="452089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the US </a:t>
            </a:r>
            <a:r>
              <a:rPr lang="en-US" dirty="0">
                <a:hlinkClick r:id="rId3"/>
              </a:rPr>
              <a:t>Census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2B35D-67AF-4BC9-AA82-6B7065232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67D328-3871-4F2F-996A-24F7105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17B1B-402B-418E-A00C-7E22BA00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05" y="742950"/>
            <a:ext cx="6172200" cy="537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3B0AD-8566-4091-B766-2610142C3730}"/>
              </a:ext>
            </a:extLst>
          </p:cNvPr>
          <p:cNvSpPr txBox="1"/>
          <p:nvPr/>
        </p:nvSpPr>
        <p:spPr>
          <a:xfrm>
            <a:off x="457200" y="638844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ACS, 2019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E7252-4EFD-4A31-9AFD-DC51FE9A5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676" y="6414877"/>
            <a:ext cx="4895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29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0" y="0"/>
            <a:ext cx="900404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9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Populations/Generalizability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  <a:p>
            <a:endParaRPr lang="en-US" dirty="0"/>
          </a:p>
          <a:p>
            <a:r>
              <a:rPr lang="en-US" dirty="0"/>
              <a:t>What is our denominator? </a:t>
            </a:r>
          </a:p>
          <a:p>
            <a:endParaRPr lang="en-US" dirty="0"/>
          </a:p>
          <a:p>
            <a:r>
              <a:rPr lang="en-US" dirty="0"/>
              <a:t>How do we define our population?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55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Population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7725"/>
            <a:ext cx="8229600" cy="481806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dirty="0"/>
              <a:t>A population is a collection of individuals, at moments in time, defined by at least one organizing characteristic.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The definition of a population has implications for </a:t>
            </a:r>
            <a:r>
              <a:rPr lang="en-US" sz="2800" b="1" dirty="0">
                <a:solidFill>
                  <a:srgbClr val="31859C"/>
                </a:solidFill>
              </a:rPr>
              <a:t>analysis</a:t>
            </a:r>
            <a:r>
              <a:rPr lang="en-US" sz="2800" dirty="0"/>
              <a:t>,</a:t>
            </a:r>
            <a:r>
              <a:rPr lang="en-US" sz="2800" b="1" dirty="0">
                <a:solidFill>
                  <a:srgbClr val="31859C"/>
                </a:solidFill>
              </a:rPr>
              <a:t> interpretation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31859C"/>
                </a:solidFill>
              </a:rPr>
              <a:t>generalizability</a:t>
            </a:r>
            <a:r>
              <a:rPr lang="en-US" sz="2800" dirty="0"/>
              <a:t> of results from epidemiologic studies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1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1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000" dirty="0"/>
              <a:t>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961282" y="6492875"/>
            <a:ext cx="3183835" cy="365125"/>
          </a:xfrm>
          <a:prstGeom prst="rect">
            <a:avLst/>
          </a:prstGeom>
        </p:spPr>
        <p:txBody>
          <a:bodyPr/>
          <a:lstStyle/>
          <a:p>
            <a:r>
              <a:rPr lang="en-US" sz="1200" dirty="0" err="1"/>
              <a:t>Galea</a:t>
            </a:r>
            <a:r>
              <a:rPr lang="en-US" sz="1200" dirty="0"/>
              <a:t>-Epidemiology Matters – Chapter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92A1-FBDB-3F48-9C8B-6000F2869A9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59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23023"/>
            <a:ext cx="9024079" cy="58795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5823312" y="3577894"/>
            <a:ext cx="104931" cy="1349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28938" y="4110258"/>
            <a:ext cx="104931" cy="134911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103311" y="3758902"/>
            <a:ext cx="104931" cy="1349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74125" y="3325562"/>
            <a:ext cx="104931" cy="134911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9pPr>
          </a:lstStyle>
          <a:p>
            <a:pPr defTabSz="914400"/>
            <a:r>
              <a:rPr lang="en-US" kern="0" dirty="0"/>
              <a:t>Simple Random Sample</a:t>
            </a:r>
          </a:p>
        </p:txBody>
      </p:sp>
    </p:spTree>
    <p:extLst>
      <p:ext uri="{BB962C8B-B14F-4D97-AF65-F5344CB8AC3E}">
        <p14:creationId xmlns:p14="http://schemas.microsoft.com/office/powerpoint/2010/main" val="1008754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5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0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Sample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1684" y="6305847"/>
            <a:ext cx="44962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1. Sampling Terminology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(from http://www.socialresearchmethods.net/kb/sampterm.php)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0442" y="56487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 descr="http://www.socialresearchmethods.net/kb/Assets/images/sampter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6296"/>
            <a:ext cx="8382000" cy="42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22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34393-CE2D-48C9-8015-2AEFDC03B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BA850-745C-443A-B354-1A4C9859C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6791437-D672-488F-AF40-52E75E99CA6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297BFDB-8502-4F33-AD26-536477DFBC8A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FCF24E-75A9-4336-AE3F-4E794C6B6530}"/>
              </a:ext>
            </a:extLst>
          </p:cNvPr>
          <p:cNvSpPr txBox="1">
            <a:spLocks/>
          </p:cNvSpPr>
          <p:nvPr/>
        </p:nvSpPr>
        <p:spPr>
          <a:xfrm>
            <a:off x="457200" y="10358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9pPr>
          </a:lstStyle>
          <a:p>
            <a:pPr defTabSz="914400"/>
            <a:r>
              <a:rPr lang="en-US" kern="0" dirty="0"/>
              <a:t>Alternate terms you may see in the literature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852DA25-8E07-4A8D-A710-F99175409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510494"/>
              </p:ext>
            </p:extLst>
          </p:nvPr>
        </p:nvGraphicFramePr>
        <p:xfrm>
          <a:off x="486553" y="1561593"/>
          <a:ext cx="8200247" cy="232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4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655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Who (what population) do you want to generalize to?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Theoretical</a:t>
                      </a:r>
                      <a:r>
                        <a:rPr lang="en-US" sz="1800" baseline="0" dirty="0"/>
                        <a:t> population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 population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Source population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2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1">
                <a:tc>
                  <a:txBody>
                    <a:bodyPr/>
                    <a:lstStyle/>
                    <a:p>
                      <a:r>
                        <a:rPr lang="en-US" sz="1800" dirty="0"/>
                        <a:t>Who is in the</a:t>
                      </a:r>
                      <a:r>
                        <a:rPr lang="en-US" sz="1800" baseline="0" dirty="0"/>
                        <a:t> study?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Sample population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Study participants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BEF5AE-652F-43E9-90A3-C4BB3E537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3" y="4430832"/>
            <a:ext cx="4167717" cy="22567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49E68B53-AD4B-4D23-A897-2CEE54A20F96}"/>
              </a:ext>
            </a:extLst>
          </p:cNvPr>
          <p:cNvSpPr/>
          <p:nvPr/>
        </p:nvSpPr>
        <p:spPr bwMode="auto">
          <a:xfrm>
            <a:off x="4651022" y="4407760"/>
            <a:ext cx="835378" cy="115146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7420E10-4AED-455F-8776-747C748E6210}"/>
              </a:ext>
            </a:extLst>
          </p:cNvPr>
          <p:cNvSpPr/>
          <p:nvPr/>
        </p:nvSpPr>
        <p:spPr bwMode="auto">
          <a:xfrm>
            <a:off x="4368800" y="5296407"/>
            <a:ext cx="282222" cy="1453798"/>
          </a:xfrm>
          <a:prstGeom prst="rightBrace">
            <a:avLst>
              <a:gd name="adj1" fmla="val 54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A493E-6A0C-4591-8CBA-6F5264D9A668}"/>
              </a:ext>
            </a:extLst>
          </p:cNvPr>
          <p:cNvSpPr txBox="1"/>
          <p:nvPr/>
        </p:nvSpPr>
        <p:spPr>
          <a:xfrm>
            <a:off x="5526961" y="4798827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grouped together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AA8BE-C5B0-4A59-82D9-C6D985D04909}"/>
              </a:ext>
            </a:extLst>
          </p:cNvPr>
          <p:cNvSpPr txBox="1"/>
          <p:nvPr/>
        </p:nvSpPr>
        <p:spPr>
          <a:xfrm>
            <a:off x="4902121" y="5785384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study population and sample </a:t>
            </a:r>
          </a:p>
          <a:p>
            <a:r>
              <a:rPr lang="en-US" dirty="0"/>
              <a:t>are used interchangeably </a:t>
            </a:r>
          </a:p>
        </p:txBody>
      </p:sp>
    </p:spTree>
    <p:extLst>
      <p:ext uri="{BB962C8B-B14F-4D97-AF65-F5344CB8AC3E}">
        <p14:creationId xmlns:p14="http://schemas.microsoft.com/office/powerpoint/2010/main" val="1415504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Examples of population-based studies that are generalizable to the population (in US)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83404"/>
            <a:ext cx="8686800" cy="52475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NHANES</a:t>
            </a:r>
            <a:r>
              <a:rPr lang="en-US" dirty="0"/>
              <a:t>-National Health and Nutrition Examination Survey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BRFSS</a:t>
            </a:r>
            <a:r>
              <a:rPr lang="en-US" dirty="0"/>
              <a:t>-Behavioral Risk Factor Surveillance Survey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5"/>
              </a:rPr>
              <a:t>NHIS</a:t>
            </a:r>
            <a:r>
              <a:rPr lang="en-US" dirty="0"/>
              <a:t> –National Health Interview Survey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40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Team project sampling examples from previous semesters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716992"/>
              </p:ext>
            </p:extLst>
          </p:nvPr>
        </p:nvGraphicFramePr>
        <p:xfrm>
          <a:off x="301624" y="1527175"/>
          <a:ext cx="4999245" cy="519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Shape 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7607" y="1788845"/>
            <a:ext cx="1372450" cy="11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62"/>
          <p:cNvSpPr txBox="1"/>
          <p:nvPr/>
        </p:nvSpPr>
        <p:spPr>
          <a:xfrm>
            <a:off x="5555557" y="3001083"/>
            <a:ext cx="2989199" cy="21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 algn="ctr" rtl="0">
              <a:spcBef>
                <a:spcPts val="60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We distributed the survey to 9,019 students via UNC Facebook groups and listserves</a:t>
            </a:r>
          </a:p>
          <a:p>
            <a:pPr marL="0" indent="0" algn="ctr" rtl="0">
              <a:spcBef>
                <a:spcPts val="600"/>
              </a:spcBef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0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295 students completed the survey yielding a response rate of 3.27% </a:t>
            </a:r>
          </a:p>
        </p:txBody>
      </p:sp>
      <p:pic>
        <p:nvPicPr>
          <p:cNvPr id="9" name="Shape 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4356" y="1593107"/>
            <a:ext cx="1555800" cy="155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651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this week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8678" y="1446283"/>
            <a:ext cx="8229600" cy="4948749"/>
          </a:xfrm>
        </p:spPr>
        <p:txBody>
          <a:bodyPr/>
          <a:lstStyle/>
          <a:p>
            <a:pPr lvl="1"/>
            <a:r>
              <a:rPr lang="en-US" dirty="0"/>
              <a:t>Ratio, Difference Measure Calculations</a:t>
            </a:r>
          </a:p>
          <a:p>
            <a:pPr lvl="1"/>
            <a:r>
              <a:rPr lang="en-US" dirty="0"/>
              <a:t>Discussion of Hypothesis Generating Scenarios</a:t>
            </a:r>
          </a:p>
          <a:p>
            <a:pPr lvl="1"/>
            <a:r>
              <a:rPr lang="en-US" dirty="0"/>
              <a:t>Team Project Planning/Discussion</a:t>
            </a:r>
          </a:p>
          <a:p>
            <a:pPr lvl="2"/>
            <a:r>
              <a:rPr lang="en-US" dirty="0"/>
              <a:t>What is your research hypothesis?</a:t>
            </a:r>
          </a:p>
          <a:p>
            <a:pPr lvl="2"/>
            <a:r>
              <a:rPr lang="en-US" dirty="0"/>
              <a:t>Who are your theoretical and study populations?</a:t>
            </a:r>
          </a:p>
          <a:p>
            <a:pPr lvl="2"/>
            <a:r>
              <a:rPr lang="en-US" dirty="0"/>
              <a:t>What sampling framework will you use?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5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FC14-E94E-47C5-AF2B-74118395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estimate Person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A155-EB60-4D4A-A685-99907821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350" u="sng" dirty="0"/>
              <a:t>Method A</a:t>
            </a:r>
            <a:r>
              <a:rPr lang="en-US" sz="2350" dirty="0"/>
              <a:t>:  </a:t>
            </a:r>
          </a:p>
          <a:p>
            <a:pPr lvl="1">
              <a:spcBef>
                <a:spcPct val="50000"/>
              </a:spcBef>
            </a:pPr>
            <a:r>
              <a:rPr lang="en-US" sz="2350" dirty="0"/>
              <a:t>Add up the time that each person is at risk (Sum time for each person). Useful when you have the individual records for time under observation for individuals; know timing of disease</a:t>
            </a:r>
            <a:endParaRPr lang="en-US" sz="2350" u="sng" dirty="0"/>
          </a:p>
          <a:p>
            <a:pPr>
              <a:spcBef>
                <a:spcPct val="60000"/>
              </a:spcBef>
            </a:pPr>
            <a:r>
              <a:rPr lang="en-US" sz="2350" u="sng" dirty="0"/>
              <a:t>Method B: NOTE: what is done MOST of the time  </a:t>
            </a:r>
            <a:endParaRPr lang="en-US" sz="2350" dirty="0"/>
          </a:p>
          <a:p>
            <a:pPr lvl="1">
              <a:spcBef>
                <a:spcPct val="60000"/>
              </a:spcBef>
            </a:pPr>
            <a:r>
              <a:rPr lang="en-US" sz="2350" dirty="0"/>
              <a:t>Multiply the average size of the population at risk by the length of the time interval (Take an average of time)</a:t>
            </a:r>
          </a:p>
          <a:p>
            <a:pPr lvl="1">
              <a:spcBef>
                <a:spcPct val="60000"/>
              </a:spcBef>
            </a:pPr>
            <a:r>
              <a:rPr lang="en-US" sz="2350" dirty="0"/>
              <a:t>Useful when you have population estimates, but no data on individuals through time (census data)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B28B0-5D0C-4339-9EA6-5D4BF4968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081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420"/>
            <a:ext cx="8853055" cy="4530725"/>
          </a:xfrm>
        </p:spPr>
        <p:txBody>
          <a:bodyPr/>
          <a:lstStyle/>
          <a:p>
            <a:r>
              <a:rPr lang="en-US" sz="3200" dirty="0"/>
              <a:t>Submit Prelab- </a:t>
            </a:r>
            <a:r>
              <a:rPr lang="en-US" sz="2800" dirty="0"/>
              <a:t>Your answers to first 3 parts of lab</a:t>
            </a:r>
          </a:p>
          <a:p>
            <a:pPr lvl="1"/>
            <a:endParaRPr lang="en-US" sz="2800" dirty="0"/>
          </a:p>
          <a:p>
            <a:r>
              <a:rPr lang="en-US" sz="3200" dirty="0"/>
              <a:t>Towards end of lab, one team member submits in-class work</a:t>
            </a:r>
          </a:p>
          <a:p>
            <a:pPr lvl="1"/>
            <a:r>
              <a:rPr lang="en-US" sz="2800" dirty="0"/>
              <a:t>team work-answers to question 7 with your team topic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One team member posts your team topic to the discussion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50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832E-3821-4766-AE85-666ECD13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AEB7-0E8C-47F5-A955-3DE7AB6F5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98AAA-A6DC-4332-A6B2-8AF412D3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7425"/>
            <a:ext cx="9144000" cy="3124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66A1D-F1B0-41B4-9E9F-FEA1E4926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7123"/>
            <a:ext cx="9144000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0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lab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1631"/>
            <a:ext cx="9144000" cy="4530725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True rates incorporate time from participants who were lost to follow up during the study.</a:t>
            </a:r>
          </a:p>
          <a:p>
            <a:endParaRPr lang="en-US" sz="2400" dirty="0"/>
          </a:p>
          <a:p>
            <a:r>
              <a:rPr lang="en-US" sz="2400" dirty="0"/>
              <a:t>Distinguish lost to follow up from missing data</a:t>
            </a:r>
          </a:p>
          <a:p>
            <a:pPr lvl="1"/>
            <a:r>
              <a:rPr lang="en-US" sz="2400" dirty="0"/>
              <a:t>Loss to follow up - Participants drop out of the study</a:t>
            </a:r>
          </a:p>
          <a:p>
            <a:pPr lvl="1"/>
            <a:r>
              <a:rPr lang="en-US" sz="2400" dirty="0"/>
              <a:t>Missing Data -Participants don’t answer every question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With little missing data, exclude data points. </a:t>
            </a:r>
          </a:p>
          <a:p>
            <a:endParaRPr lang="en-US" sz="2400" dirty="0"/>
          </a:p>
          <a:p>
            <a:r>
              <a:rPr lang="en-US" sz="2400" dirty="0"/>
              <a:t>Sensitivity Analysis-run analysis with and without study subjects with missing data. Are results the same?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1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lab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5233"/>
            <a:ext cx="9144000" cy="4530725"/>
          </a:xfrm>
        </p:spPr>
        <p:txBody>
          <a:bodyPr/>
          <a:lstStyle/>
          <a:p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With substantial missing data, (~20%+) you may need to resort to statistical techniques such as imputation.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Excluding those lost to follow up made the advertisement appear more effective in promoting smoking cessation.</a:t>
            </a:r>
          </a:p>
          <a:p>
            <a:endParaRPr lang="en-US" sz="2400" dirty="0"/>
          </a:p>
          <a:p>
            <a:r>
              <a:rPr lang="en-US" sz="2400" dirty="0"/>
              <a:t>Loss to follow up can affect results. Pattern of selective drop out by exposure-disease pattern can be different from study to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3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Student Lab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114" y="1566317"/>
            <a:ext cx="9226137" cy="4530725"/>
          </a:xfrm>
        </p:spPr>
        <p:txBody>
          <a:bodyPr/>
          <a:lstStyle/>
          <a:p>
            <a:r>
              <a:rPr lang="en-US" dirty="0"/>
              <a:t>Do I express the risk as a percentage or as cases per person?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a calculated risk of 0.0023 (over specified time period)</a:t>
            </a:r>
          </a:p>
          <a:p>
            <a:pPr lvl="1"/>
            <a:r>
              <a:rPr lang="en-US" dirty="0"/>
              <a:t>0.23% </a:t>
            </a:r>
            <a:r>
              <a:rPr lang="en-US" sz="2400" dirty="0"/>
              <a:t>(over time period)</a:t>
            </a:r>
          </a:p>
          <a:p>
            <a:pPr lvl="1"/>
            <a:r>
              <a:rPr lang="en-US" dirty="0"/>
              <a:t>0.23 cases per 100 person </a:t>
            </a:r>
            <a:r>
              <a:rPr lang="en-US" sz="2400" dirty="0"/>
              <a:t>(over time period)</a:t>
            </a:r>
          </a:p>
          <a:p>
            <a:pPr lvl="1"/>
            <a:r>
              <a:rPr lang="en-US" dirty="0"/>
              <a:t>2.3 cases per 1,000 persons </a:t>
            </a:r>
            <a:r>
              <a:rPr lang="en-US" sz="2400" dirty="0"/>
              <a:t>(over time period)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0421183-4E32-45B9-A3A2-0E589B845EBC}"/>
              </a:ext>
            </a:extLst>
          </p:cNvPr>
          <p:cNvSpPr/>
          <p:nvPr/>
        </p:nvSpPr>
        <p:spPr bwMode="auto">
          <a:xfrm>
            <a:off x="218114" y="4795024"/>
            <a:ext cx="450959" cy="2676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A284E1-C352-4417-98F4-5016233E6194}"/>
              </a:ext>
            </a:extLst>
          </p:cNvPr>
          <p:cNvSpPr/>
          <p:nvPr/>
        </p:nvSpPr>
        <p:spPr bwMode="auto">
          <a:xfrm>
            <a:off x="192098" y="5951026"/>
            <a:ext cx="450959" cy="2676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5977"/>
      </p:ext>
    </p:extLst>
  </p:cSld>
  <p:clrMapOvr>
    <a:masterClrMapping/>
  </p:clrMapOvr>
</p:sld>
</file>

<file path=ppt/theme/theme1.xml><?xml version="1.0" encoding="utf-8"?>
<a:theme xmlns:a="http://schemas.openxmlformats.org/drawingml/2006/main" name="Epid 600 Slide Templat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Epid 600 Slide Template.potx</Template>
  <TotalTime>7818</TotalTime>
  <Words>2582</Words>
  <Application>Microsoft Office PowerPoint</Application>
  <PresentationFormat>On-screen Show (4:3)</PresentationFormat>
  <Paragraphs>615</Paragraphs>
  <Slides>61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Times New Roman</vt:lpstr>
      <vt:lpstr>Wingdings</vt:lpstr>
      <vt:lpstr>Epid 600 Slide Template</vt:lpstr>
      <vt:lpstr>Outline for class</vt:lpstr>
      <vt:lpstr>Concepts</vt:lpstr>
      <vt:lpstr>Which measure of occurrence? </vt:lpstr>
      <vt:lpstr>Calculating TB age adjusted rate</vt:lpstr>
      <vt:lpstr>PowerPoint Presentation</vt:lpstr>
      <vt:lpstr>Ways to estimate Person Time</vt:lpstr>
      <vt:lpstr>Last week’s lab key points</vt:lpstr>
      <vt:lpstr>Last week’s lab key points</vt:lpstr>
      <vt:lpstr>Student Lab Question</vt:lpstr>
      <vt:lpstr>Upcoming Assignments</vt:lpstr>
      <vt:lpstr>What were the top 5 causes of death globally in 2010? Poll everywhere</vt:lpstr>
      <vt:lpstr>Measures of Comparison &amp; Uncertainty (Confidence Intervals), Population Sampling</vt:lpstr>
      <vt:lpstr>Course Objectives</vt:lpstr>
      <vt:lpstr>Class Objectives</vt:lpstr>
      <vt:lpstr>Does X “cause” Y?</vt:lpstr>
      <vt:lpstr>PowerPoint Presentation</vt:lpstr>
      <vt:lpstr>Health Equity Example</vt:lpstr>
      <vt:lpstr>Asking PH Questions-Making Comparisons-Generating Hypotheses-Designing Interventions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“More than, less than”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Confidence Intervals (CIs)?</vt:lpstr>
      <vt:lpstr>Mathematical Formulas for Confidence IntervaIs for Ratio Measures</vt:lpstr>
      <vt:lpstr>PowerPoint Presentation</vt:lpstr>
      <vt:lpstr>p-value and the 95% CI</vt:lpstr>
      <vt:lpstr>P values and 95%CIs</vt:lpstr>
      <vt:lpstr>Statistical significance based on the Confidence Interval for 3 Risk Ratios</vt:lpstr>
      <vt:lpstr>90, 95, 99% Confidence Intervals</vt:lpstr>
      <vt:lpstr>PowerPoint Presentation</vt:lpstr>
      <vt:lpstr>Populations/Generalizability</vt:lpstr>
      <vt:lpstr>Defining a Population of Interest</vt:lpstr>
      <vt:lpstr>PowerPoint Presentation</vt:lpstr>
      <vt:lpstr>PowerPoint Presentation</vt:lpstr>
      <vt:lpstr>Selecting a Sample</vt:lpstr>
      <vt:lpstr>PowerPoint Presentation</vt:lpstr>
      <vt:lpstr>Examples of population-based studies that are generalizable to the population (in US)</vt:lpstr>
      <vt:lpstr>Team project sampling examples from previous semesters</vt:lpstr>
      <vt:lpstr>Lab this week</vt:lpstr>
      <vt:lpstr>Lab this week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1 and range</dc:title>
  <dc:creator>kyeatts</dc:creator>
  <cp:lastModifiedBy>Yeatts, Karin</cp:lastModifiedBy>
  <cp:revision>358</cp:revision>
  <cp:lastPrinted>2017-01-24T19:08:59Z</cp:lastPrinted>
  <dcterms:created xsi:type="dcterms:W3CDTF">2013-07-22T09:33:02Z</dcterms:created>
  <dcterms:modified xsi:type="dcterms:W3CDTF">2019-01-22T20:02:07Z</dcterms:modified>
</cp:coreProperties>
</file>