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47"/>
  </p:notesMasterIdLst>
  <p:handoutMasterIdLst>
    <p:handoutMasterId r:id="rId48"/>
  </p:handoutMasterIdLst>
  <p:sldIdLst>
    <p:sldId id="431" r:id="rId2"/>
    <p:sldId id="460" r:id="rId3"/>
    <p:sldId id="478" r:id="rId4"/>
    <p:sldId id="480" r:id="rId5"/>
    <p:sldId id="473" r:id="rId6"/>
    <p:sldId id="432" r:id="rId7"/>
    <p:sldId id="433" r:id="rId8"/>
    <p:sldId id="449" r:id="rId9"/>
    <p:sldId id="450" r:id="rId10"/>
    <p:sldId id="471" r:id="rId11"/>
    <p:sldId id="472" r:id="rId12"/>
    <p:sldId id="408" r:id="rId13"/>
    <p:sldId id="395" r:id="rId14"/>
    <p:sldId id="409" r:id="rId15"/>
    <p:sldId id="283" r:id="rId16"/>
    <p:sldId id="406" r:id="rId17"/>
    <p:sldId id="397" r:id="rId18"/>
    <p:sldId id="282" r:id="rId19"/>
    <p:sldId id="477" r:id="rId20"/>
    <p:sldId id="479" r:id="rId21"/>
    <p:sldId id="440" r:id="rId22"/>
    <p:sldId id="461" r:id="rId23"/>
    <p:sldId id="456" r:id="rId24"/>
    <p:sldId id="463" r:id="rId25"/>
    <p:sldId id="438" r:id="rId26"/>
    <p:sldId id="465" r:id="rId27"/>
    <p:sldId id="475" r:id="rId28"/>
    <p:sldId id="466" r:id="rId29"/>
    <p:sldId id="464" r:id="rId30"/>
    <p:sldId id="260" r:id="rId31"/>
    <p:sldId id="261" r:id="rId32"/>
    <p:sldId id="259" r:id="rId33"/>
    <p:sldId id="442" r:id="rId34"/>
    <p:sldId id="443" r:id="rId35"/>
    <p:sldId id="446" r:id="rId36"/>
    <p:sldId id="447" r:id="rId37"/>
    <p:sldId id="448" r:id="rId38"/>
    <p:sldId id="469" r:id="rId39"/>
    <p:sldId id="470" r:id="rId40"/>
    <p:sldId id="444" r:id="rId41"/>
    <p:sldId id="445" r:id="rId42"/>
    <p:sldId id="453" r:id="rId43"/>
    <p:sldId id="454" r:id="rId44"/>
    <p:sldId id="315" r:id="rId45"/>
    <p:sldId id="34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C5EE"/>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92302-C3FB-4E10-AF4F-573ACFC4A35E}" v="5" dt="2019-02-05T19:53:53.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92250" autoAdjust="0"/>
  </p:normalViewPr>
  <p:slideViewPr>
    <p:cSldViewPr snapToGrid="0" snapToObjects="1">
      <p:cViewPr varScale="1">
        <p:scale>
          <a:sx n="72" d="100"/>
          <a:sy n="72" d="100"/>
        </p:scale>
        <p:origin x="77" y="154"/>
      </p:cViewPr>
      <p:guideLst>
        <p:guide orient="horz" pos="2160"/>
        <p:guide pos="2880"/>
      </p:guideLst>
    </p:cSldViewPr>
  </p:slideViewPr>
  <p:outlineViewPr>
    <p:cViewPr>
      <p:scale>
        <a:sx n="33" d="100"/>
        <a:sy n="33" d="100"/>
      </p:scale>
      <p:origin x="0" y="-24466"/>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p:cViewPr varScale="1">
        <p:scale>
          <a:sx n="65" d="100"/>
          <a:sy n="65" d="100"/>
        </p:scale>
        <p:origin x="1848"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atts, Karin" userId="c15cc679-f53f-4dea-bb70-b943b28893a4" providerId="ADAL" clId="{F69233D9-0B8D-4D56-B82A-C228D4EF20DC}"/>
    <pc:docChg chg="modSld">
      <pc:chgData name="Yeatts, Karin" userId="c15cc679-f53f-4dea-bb70-b943b28893a4" providerId="ADAL" clId="{F69233D9-0B8D-4D56-B82A-C228D4EF20DC}" dt="2019-02-04T20:23:32.266" v="63" actId="20577"/>
      <pc:docMkLst>
        <pc:docMk/>
      </pc:docMkLst>
      <pc:sldChg chg="modSp">
        <pc:chgData name="Yeatts, Karin" userId="c15cc679-f53f-4dea-bb70-b943b28893a4" providerId="ADAL" clId="{F69233D9-0B8D-4D56-B82A-C228D4EF20DC}" dt="2019-02-04T20:22:56.040" v="15" actId="20577"/>
        <pc:sldMkLst>
          <pc:docMk/>
          <pc:sldMk cId="2198309302" sldId="431"/>
        </pc:sldMkLst>
        <pc:spChg chg="mod">
          <ac:chgData name="Yeatts, Karin" userId="c15cc679-f53f-4dea-bb70-b943b28893a4" providerId="ADAL" clId="{F69233D9-0B8D-4D56-B82A-C228D4EF20DC}" dt="2019-02-04T20:22:56.040" v="15" actId="20577"/>
          <ac:spMkLst>
            <pc:docMk/>
            <pc:sldMk cId="2198309302" sldId="431"/>
            <ac:spMk id="3" creationId="{00000000-0000-0000-0000-000000000000}"/>
          </ac:spMkLst>
        </pc:spChg>
      </pc:sldChg>
      <pc:sldChg chg="modSp">
        <pc:chgData name="Yeatts, Karin" userId="c15cc679-f53f-4dea-bb70-b943b28893a4" providerId="ADAL" clId="{F69233D9-0B8D-4D56-B82A-C228D4EF20DC}" dt="2019-02-04T20:23:32.266" v="63" actId="20577"/>
        <pc:sldMkLst>
          <pc:docMk/>
          <pc:sldMk cId="1029507570" sldId="460"/>
        </pc:sldMkLst>
        <pc:spChg chg="mod">
          <ac:chgData name="Yeatts, Karin" userId="c15cc679-f53f-4dea-bb70-b943b28893a4" providerId="ADAL" clId="{F69233D9-0B8D-4D56-B82A-C228D4EF20DC}" dt="2019-02-04T20:23:32.266" v="63" actId="20577"/>
          <ac:spMkLst>
            <pc:docMk/>
            <pc:sldMk cId="1029507570" sldId="460"/>
            <ac:spMk id="3" creationId="{00000000-0000-0000-0000-000000000000}"/>
          </ac:spMkLst>
        </pc:spChg>
      </pc:sldChg>
    </pc:docChg>
  </pc:docChgLst>
  <pc:docChgLst>
    <pc:chgData name="Yeatts, Karin" userId="c15cc679-f53f-4dea-bb70-b943b28893a4" providerId="ADAL" clId="{B4392302-C3FB-4E10-AF4F-573ACFC4A35E}"/>
    <pc:docChg chg="undo custSel addSld modSld">
      <pc:chgData name="Yeatts, Karin" userId="c15cc679-f53f-4dea-bb70-b943b28893a4" providerId="ADAL" clId="{B4392302-C3FB-4E10-AF4F-573ACFC4A35E}" dt="2019-02-05T19:54:05.933" v="22" actId="113"/>
      <pc:docMkLst>
        <pc:docMk/>
      </pc:docMkLst>
      <pc:sldChg chg="modSp">
        <pc:chgData name="Yeatts, Karin" userId="c15cc679-f53f-4dea-bb70-b943b28893a4" providerId="ADAL" clId="{B4392302-C3FB-4E10-AF4F-573ACFC4A35E}" dt="2019-02-05T18:55:35.486" v="4" actId="5793"/>
        <pc:sldMkLst>
          <pc:docMk/>
          <pc:sldMk cId="779869481" sldId="479"/>
        </pc:sldMkLst>
        <pc:spChg chg="mod">
          <ac:chgData name="Yeatts, Karin" userId="c15cc679-f53f-4dea-bb70-b943b28893a4" providerId="ADAL" clId="{B4392302-C3FB-4E10-AF4F-573ACFC4A35E}" dt="2019-02-05T18:55:35.486" v="4" actId="5793"/>
          <ac:spMkLst>
            <pc:docMk/>
            <pc:sldMk cId="779869481" sldId="479"/>
            <ac:spMk id="3" creationId="{F0B354C1-5065-4510-8910-ADB3EB5F1AED}"/>
          </ac:spMkLst>
        </pc:spChg>
      </pc:sldChg>
      <pc:sldChg chg="addSp modSp add">
        <pc:chgData name="Yeatts, Karin" userId="c15cc679-f53f-4dea-bb70-b943b28893a4" providerId="ADAL" clId="{B4392302-C3FB-4E10-AF4F-573ACFC4A35E}" dt="2019-02-05T19:54:05.933" v="22" actId="113"/>
        <pc:sldMkLst>
          <pc:docMk/>
          <pc:sldMk cId="3179823045" sldId="480"/>
        </pc:sldMkLst>
        <pc:graphicFrameChg chg="add mod modGraphic">
          <ac:chgData name="Yeatts, Karin" userId="c15cc679-f53f-4dea-bb70-b943b28893a4" providerId="ADAL" clId="{B4392302-C3FB-4E10-AF4F-573ACFC4A35E}" dt="2019-02-05T19:54:05.933" v="22" actId="113"/>
          <ac:graphicFrameMkLst>
            <pc:docMk/>
            <pc:sldMk cId="3179823045" sldId="480"/>
            <ac:graphicFrameMk id="2" creationId="{CBFA07F8-70E7-4ECB-A38E-3436B8CB24A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C18611-734E-934F-A7EB-9C868A3C9067}" type="datetimeFigureOut">
              <a:rPr lang="en-US" smtClean="0"/>
              <a:pPr/>
              <a:t>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FDD833-7965-E141-B73E-04B7534C974C}" type="slidenum">
              <a:rPr lang="en-US" smtClean="0"/>
              <a:pPr/>
              <a:t>‹#›</a:t>
            </a:fld>
            <a:endParaRPr lang="en-US"/>
          </a:p>
        </p:txBody>
      </p:sp>
    </p:spTree>
    <p:extLst>
      <p:ext uri="{BB962C8B-B14F-4D97-AF65-F5344CB8AC3E}">
        <p14:creationId xmlns:p14="http://schemas.microsoft.com/office/powerpoint/2010/main" val="522379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B5122F-6DFF-AC48-BBA7-4BD79561EDEB}" type="datetimeFigureOut">
              <a:rPr lang="en-US" smtClean="0"/>
              <a:pPr/>
              <a:t>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0BB02D-45A7-6645-BECA-10D4E16FCD74}" type="slidenum">
              <a:rPr lang="en-US" smtClean="0"/>
              <a:pPr/>
              <a:t>‹#›</a:t>
            </a:fld>
            <a:endParaRPr lang="en-US"/>
          </a:p>
        </p:txBody>
      </p:sp>
    </p:spTree>
    <p:extLst>
      <p:ext uri="{BB962C8B-B14F-4D97-AF65-F5344CB8AC3E}">
        <p14:creationId xmlns:p14="http://schemas.microsoft.com/office/powerpoint/2010/main" val="42575867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fivethirtyeight.com/features/gun-death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0BB02D-45A7-6645-BECA-10D4E16FCD74}" type="slidenum">
              <a:rPr lang="en-US" smtClean="0"/>
              <a:pPr/>
              <a:t>1</a:t>
            </a:fld>
            <a:endParaRPr lang="en-US" dirty="0"/>
          </a:p>
        </p:txBody>
      </p:sp>
    </p:spTree>
    <p:extLst>
      <p:ext uri="{BB962C8B-B14F-4D97-AF65-F5344CB8AC3E}">
        <p14:creationId xmlns:p14="http://schemas.microsoft.com/office/powerpoint/2010/main" val="229582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https://www.youtube.com/watch?v=jbkSRLYSojo, Hans </a:t>
            </a:r>
            <a:r>
              <a:rPr lang="en-US" dirty="0" err="1"/>
              <a:t>Rosling’s</a:t>
            </a:r>
            <a:r>
              <a:rPr lang="en-US" dirty="0"/>
              <a:t> 200 Countries, 200</a:t>
            </a:r>
            <a:r>
              <a:rPr lang="en-US" baseline="0" dirty="0"/>
              <a:t> Years, </a:t>
            </a:r>
            <a:r>
              <a:rPr lang="en-US" baseline="0"/>
              <a:t>4 minutes</a:t>
            </a:r>
            <a:endParaRPr lang="en-US"/>
          </a:p>
          <a:p>
            <a:endParaRPr lang="en-US" dirty="0"/>
          </a:p>
        </p:txBody>
      </p:sp>
      <p:sp>
        <p:nvSpPr>
          <p:cNvPr id="4" name="Slide Number Placeholder 3"/>
          <p:cNvSpPr>
            <a:spLocks noGrp="1"/>
          </p:cNvSpPr>
          <p:nvPr>
            <p:ph type="sldNum" sz="quarter" idx="10"/>
          </p:nvPr>
        </p:nvSpPr>
        <p:spPr/>
        <p:txBody>
          <a:bodyPr/>
          <a:lstStyle/>
          <a:p>
            <a:fld id="{D60BB02D-45A7-6645-BECA-10D4E16FCD74}" type="slidenum">
              <a:rPr lang="en-US" smtClean="0"/>
              <a:pPr/>
              <a:t>22</a:t>
            </a:fld>
            <a:endParaRPr lang="en-US"/>
          </a:p>
        </p:txBody>
      </p:sp>
    </p:spTree>
    <p:extLst>
      <p:ext uri="{BB962C8B-B14F-4D97-AF65-F5344CB8AC3E}">
        <p14:creationId xmlns:p14="http://schemas.microsoft.com/office/powerpoint/2010/main" val="108661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http://www.nejm.org/doi/full/10.1056/NEJMp1709816</a:t>
            </a:r>
          </a:p>
          <a:p>
            <a:endParaRPr lang="en-US" dirty="0"/>
          </a:p>
        </p:txBody>
      </p:sp>
      <p:sp>
        <p:nvSpPr>
          <p:cNvPr id="4" name="Slide Number Placeholder 3"/>
          <p:cNvSpPr>
            <a:spLocks noGrp="1"/>
          </p:cNvSpPr>
          <p:nvPr>
            <p:ph type="sldNum" sz="quarter" idx="10"/>
          </p:nvPr>
        </p:nvSpPr>
        <p:spPr/>
        <p:txBody>
          <a:bodyPr/>
          <a:lstStyle/>
          <a:p>
            <a:fld id="{D60BB02D-45A7-6645-BECA-10D4E16FCD74}" type="slidenum">
              <a:rPr lang="en-US" smtClean="0"/>
              <a:pPr/>
              <a:t>27</a:t>
            </a:fld>
            <a:endParaRPr lang="en-US"/>
          </a:p>
        </p:txBody>
      </p:sp>
    </p:spTree>
    <p:extLst>
      <p:ext uri="{BB962C8B-B14F-4D97-AF65-F5344CB8AC3E}">
        <p14:creationId xmlns:p14="http://schemas.microsoft.com/office/powerpoint/2010/main" val="428462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https://www.gapminder.org/downloads/mdg-4-reducing-child-mortality/</a:t>
            </a:r>
          </a:p>
        </p:txBody>
      </p:sp>
      <p:sp>
        <p:nvSpPr>
          <p:cNvPr id="4" name="Slide Number Placeholder 3"/>
          <p:cNvSpPr>
            <a:spLocks noGrp="1"/>
          </p:cNvSpPr>
          <p:nvPr>
            <p:ph type="sldNum" sz="quarter" idx="10"/>
          </p:nvPr>
        </p:nvSpPr>
        <p:spPr/>
        <p:txBody>
          <a:bodyPr/>
          <a:lstStyle/>
          <a:p>
            <a:fld id="{D60BB02D-45A7-6645-BECA-10D4E16FCD74}" type="slidenum">
              <a:rPr lang="en-US" smtClean="0"/>
              <a:pPr/>
              <a:t>28</a:t>
            </a:fld>
            <a:endParaRPr lang="en-US"/>
          </a:p>
        </p:txBody>
      </p:sp>
    </p:spTree>
    <p:extLst>
      <p:ext uri="{BB962C8B-B14F-4D97-AF65-F5344CB8AC3E}">
        <p14:creationId xmlns:p14="http://schemas.microsoft.com/office/powerpoint/2010/main" val="381763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449BAF-DA8F-4D19-9824-3ABA5B95921D}" type="slidenum">
              <a:rPr lang="en-US" smtClean="0"/>
              <a:pPr/>
              <a:t>33</a:t>
            </a:fld>
            <a:endParaRPr lang="en-US"/>
          </a:p>
        </p:txBody>
      </p:sp>
    </p:spTree>
    <p:extLst>
      <p:ext uri="{BB962C8B-B14F-4D97-AF65-F5344CB8AC3E}">
        <p14:creationId xmlns:p14="http://schemas.microsoft.com/office/powerpoint/2010/main" val="1798047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Contrast group (aggregate) level information </a:t>
            </a:r>
          </a:p>
          <a:p>
            <a:r>
              <a:rPr lang="en-US"/>
              <a:t>with individual level information:</a:t>
            </a:r>
          </a:p>
          <a:p>
            <a:endParaRPr lang="en-US"/>
          </a:p>
          <a:p>
            <a:r>
              <a:rPr lang="en-US"/>
              <a:t>                </a:t>
            </a:r>
          </a:p>
        </p:txBody>
      </p:sp>
      <p:sp>
        <p:nvSpPr>
          <p:cNvPr id="35843" name="Rectangle 3"/>
          <p:cNvSpPr>
            <a:spLocks noGrp="1" noRot="1" noChangeAspect="1" noChangeArrowheads="1" noTextEdit="1"/>
          </p:cNvSpPr>
          <p:nvPr>
            <p:ph type="sldImg"/>
          </p:nvPr>
        </p:nvSpPr>
        <p:spPr>
          <a:xfrm>
            <a:off x="1150938" y="692150"/>
            <a:ext cx="4556125" cy="3416300"/>
          </a:xfrm>
          <a:ln cap="flat"/>
        </p:spPr>
      </p:sp>
      <p:grpSp>
        <p:nvGrpSpPr>
          <p:cNvPr id="2" name="Group 8"/>
          <p:cNvGrpSpPr>
            <a:grpSpLocks/>
          </p:cNvGrpSpPr>
          <p:nvPr/>
        </p:nvGrpSpPr>
        <p:grpSpPr bwMode="auto">
          <a:xfrm>
            <a:off x="1454150" y="5335588"/>
            <a:ext cx="3721100" cy="835025"/>
            <a:chOff x="916" y="3361"/>
            <a:chExt cx="2344" cy="526"/>
          </a:xfrm>
        </p:grpSpPr>
        <p:sp>
          <p:nvSpPr>
            <p:cNvPr id="35844" name="Rectangle 4"/>
            <p:cNvSpPr>
              <a:spLocks noChangeArrowheads="1"/>
            </p:cNvSpPr>
            <p:nvPr/>
          </p:nvSpPr>
          <p:spPr bwMode="auto">
            <a:xfrm>
              <a:off x="916" y="3369"/>
              <a:ext cx="856" cy="4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5845" name="Rectangle 5"/>
            <p:cNvSpPr>
              <a:spLocks noChangeArrowheads="1"/>
            </p:cNvSpPr>
            <p:nvPr/>
          </p:nvSpPr>
          <p:spPr bwMode="auto">
            <a:xfrm>
              <a:off x="947" y="3361"/>
              <a:ext cx="783" cy="526"/>
            </a:xfrm>
            <a:prstGeom prst="rect">
              <a:avLst/>
            </a:prstGeom>
            <a:noFill/>
            <a:ln w="12700">
              <a:noFill/>
              <a:miter lim="800000"/>
              <a:headEnd/>
              <a:tailEnd/>
            </a:ln>
            <a:effectLst/>
          </p:spPr>
          <p:txBody>
            <a:bodyPr wrap="none" lIns="90488" tIns="44450" rIns="90488" bIns="44450">
              <a:spAutoFit/>
            </a:bodyPr>
            <a:lstStyle/>
            <a:p>
              <a:r>
                <a:rPr lang="en-US"/>
                <a:t>Average</a:t>
              </a:r>
            </a:p>
            <a:p>
              <a:r>
                <a:rPr lang="en-US"/>
                <a:t>exposure in</a:t>
              </a:r>
            </a:p>
            <a:p>
              <a:r>
                <a:rPr lang="en-US"/>
                <a:t>City A</a:t>
              </a:r>
            </a:p>
          </p:txBody>
        </p:sp>
        <p:sp>
          <p:nvSpPr>
            <p:cNvPr id="35846" name="Rectangle 6"/>
            <p:cNvSpPr>
              <a:spLocks noChangeArrowheads="1"/>
            </p:cNvSpPr>
            <p:nvPr/>
          </p:nvSpPr>
          <p:spPr bwMode="auto">
            <a:xfrm>
              <a:off x="2452" y="3369"/>
              <a:ext cx="808" cy="4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5847" name="Rectangle 7"/>
            <p:cNvSpPr>
              <a:spLocks noChangeArrowheads="1"/>
            </p:cNvSpPr>
            <p:nvPr/>
          </p:nvSpPr>
          <p:spPr bwMode="auto">
            <a:xfrm>
              <a:off x="2435" y="3361"/>
              <a:ext cx="720" cy="372"/>
            </a:xfrm>
            <a:prstGeom prst="rect">
              <a:avLst/>
            </a:prstGeom>
            <a:noFill/>
            <a:ln w="12700">
              <a:noFill/>
              <a:miter lim="800000"/>
              <a:headEnd/>
              <a:tailEnd/>
            </a:ln>
            <a:effectLst/>
          </p:spPr>
          <p:txBody>
            <a:bodyPr wrap="none" lIns="90488" tIns="44450" rIns="90488" bIns="44450">
              <a:spAutoFit/>
            </a:bodyPr>
            <a:lstStyle/>
            <a:p>
              <a:r>
                <a:rPr lang="en-US"/>
                <a:t>Death rate</a:t>
              </a:r>
            </a:p>
            <a:p>
              <a:r>
                <a:rPr lang="en-US"/>
                <a:t>in City A</a:t>
              </a:r>
            </a:p>
          </p:txBody>
        </p:sp>
      </p:grpSp>
      <p:sp>
        <p:nvSpPr>
          <p:cNvPr id="35849" name="Rectangle 9"/>
          <p:cNvSpPr>
            <a:spLocks noChangeArrowheads="1"/>
          </p:cNvSpPr>
          <p:nvPr/>
        </p:nvSpPr>
        <p:spPr bwMode="auto">
          <a:xfrm>
            <a:off x="284163" y="5403850"/>
            <a:ext cx="758825" cy="590550"/>
          </a:xfrm>
          <a:prstGeom prst="rect">
            <a:avLst/>
          </a:prstGeom>
          <a:noFill/>
          <a:ln w="12700">
            <a:noFill/>
            <a:miter lim="800000"/>
            <a:headEnd/>
            <a:tailEnd/>
          </a:ln>
          <a:effectLst/>
        </p:spPr>
        <p:txBody>
          <a:bodyPr wrap="none" lIns="90488" tIns="44450" rIns="90488" bIns="44450">
            <a:spAutoFit/>
          </a:bodyPr>
          <a:lstStyle/>
          <a:p>
            <a:r>
              <a:rPr lang="en-US"/>
              <a:t>Group</a:t>
            </a:r>
          </a:p>
          <a:p>
            <a:r>
              <a:rPr lang="en-US"/>
              <a:t>level</a:t>
            </a:r>
          </a:p>
        </p:txBody>
      </p:sp>
      <p:sp>
        <p:nvSpPr>
          <p:cNvPr id="35850" name="Line 10"/>
          <p:cNvSpPr>
            <a:spLocks noChangeShapeType="1"/>
          </p:cNvSpPr>
          <p:nvPr/>
        </p:nvSpPr>
        <p:spPr bwMode="auto">
          <a:xfrm>
            <a:off x="2825750" y="5715000"/>
            <a:ext cx="1054100" cy="0"/>
          </a:xfrm>
          <a:prstGeom prst="line">
            <a:avLst/>
          </a:prstGeom>
          <a:noFill/>
          <a:ln w="12700">
            <a:solidFill>
              <a:schemeClr val="tx1"/>
            </a:solidFill>
            <a:round/>
            <a:headEnd/>
            <a:tailEnd/>
          </a:ln>
          <a:effectLst/>
        </p:spPr>
        <p:txBody>
          <a:bodyPr wrap="none" anchor="ctr"/>
          <a:lstStyle/>
          <a:p>
            <a:endParaRPr lang="en-US"/>
          </a:p>
        </p:txBody>
      </p:sp>
      <p:sp>
        <p:nvSpPr>
          <p:cNvPr id="35851" name="Rectangle 11"/>
          <p:cNvSpPr>
            <a:spLocks noChangeArrowheads="1"/>
          </p:cNvSpPr>
          <p:nvPr/>
        </p:nvSpPr>
        <p:spPr bwMode="auto">
          <a:xfrm>
            <a:off x="1530350" y="6711950"/>
            <a:ext cx="14351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5852" name="Rectangle 12"/>
          <p:cNvSpPr>
            <a:spLocks noChangeArrowheads="1"/>
          </p:cNvSpPr>
          <p:nvPr/>
        </p:nvSpPr>
        <p:spPr bwMode="auto">
          <a:xfrm>
            <a:off x="1503363" y="6775450"/>
            <a:ext cx="1481137" cy="835025"/>
          </a:xfrm>
          <a:prstGeom prst="rect">
            <a:avLst/>
          </a:prstGeom>
          <a:noFill/>
          <a:ln w="12700">
            <a:noFill/>
            <a:miter lim="800000"/>
            <a:headEnd/>
            <a:tailEnd/>
          </a:ln>
          <a:effectLst/>
        </p:spPr>
        <p:txBody>
          <a:bodyPr wrap="none" lIns="90488" tIns="44450" rIns="90488" bIns="44450">
            <a:spAutoFit/>
          </a:bodyPr>
          <a:lstStyle/>
          <a:p>
            <a:r>
              <a:rPr lang="en-US"/>
              <a:t>More exposed</a:t>
            </a:r>
          </a:p>
          <a:p>
            <a:r>
              <a:rPr lang="en-US"/>
              <a:t>individuals</a:t>
            </a:r>
          </a:p>
          <a:p>
            <a:r>
              <a:rPr lang="en-US"/>
              <a:t>in City A</a:t>
            </a:r>
          </a:p>
        </p:txBody>
      </p:sp>
      <p:sp>
        <p:nvSpPr>
          <p:cNvPr id="35853" name="Rectangle 13"/>
          <p:cNvSpPr>
            <a:spLocks noChangeArrowheads="1"/>
          </p:cNvSpPr>
          <p:nvPr/>
        </p:nvSpPr>
        <p:spPr bwMode="auto">
          <a:xfrm>
            <a:off x="1530350" y="7778750"/>
            <a:ext cx="1511300" cy="10541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5854" name="Rectangle 14"/>
          <p:cNvSpPr>
            <a:spLocks noChangeArrowheads="1"/>
          </p:cNvSpPr>
          <p:nvPr/>
        </p:nvSpPr>
        <p:spPr bwMode="auto">
          <a:xfrm>
            <a:off x="1503363" y="7842250"/>
            <a:ext cx="1446212" cy="835025"/>
          </a:xfrm>
          <a:prstGeom prst="rect">
            <a:avLst/>
          </a:prstGeom>
          <a:noFill/>
          <a:ln w="12700">
            <a:noFill/>
            <a:miter lim="800000"/>
            <a:headEnd/>
            <a:tailEnd/>
          </a:ln>
          <a:effectLst/>
        </p:spPr>
        <p:txBody>
          <a:bodyPr wrap="none" lIns="90488" tIns="44450" rIns="90488" bIns="44450">
            <a:spAutoFit/>
          </a:bodyPr>
          <a:lstStyle/>
          <a:p>
            <a:r>
              <a:rPr lang="en-US"/>
              <a:t>Less exposed</a:t>
            </a:r>
          </a:p>
          <a:p>
            <a:r>
              <a:rPr lang="en-US"/>
              <a:t>individuals </a:t>
            </a:r>
          </a:p>
          <a:p>
            <a:r>
              <a:rPr lang="en-US"/>
              <a:t>in City A</a:t>
            </a:r>
          </a:p>
        </p:txBody>
      </p:sp>
      <p:sp>
        <p:nvSpPr>
          <p:cNvPr id="35855" name="Rectangle 15"/>
          <p:cNvSpPr>
            <a:spLocks noChangeArrowheads="1"/>
          </p:cNvSpPr>
          <p:nvPr/>
        </p:nvSpPr>
        <p:spPr bwMode="auto">
          <a:xfrm>
            <a:off x="3968750" y="6483350"/>
            <a:ext cx="1206500" cy="520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5856" name="Rectangle 16"/>
          <p:cNvSpPr>
            <a:spLocks noChangeArrowheads="1"/>
          </p:cNvSpPr>
          <p:nvPr/>
        </p:nvSpPr>
        <p:spPr bwMode="auto">
          <a:xfrm>
            <a:off x="3968750" y="7169150"/>
            <a:ext cx="1206500" cy="520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5857" name="Rectangle 17"/>
          <p:cNvSpPr>
            <a:spLocks noChangeArrowheads="1"/>
          </p:cNvSpPr>
          <p:nvPr/>
        </p:nvSpPr>
        <p:spPr bwMode="auto">
          <a:xfrm>
            <a:off x="3968750" y="7931150"/>
            <a:ext cx="1206500" cy="4445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5858" name="Rectangle 18"/>
          <p:cNvSpPr>
            <a:spLocks noChangeArrowheads="1"/>
          </p:cNvSpPr>
          <p:nvPr/>
        </p:nvSpPr>
        <p:spPr bwMode="auto">
          <a:xfrm>
            <a:off x="3968750" y="8616950"/>
            <a:ext cx="1282700" cy="4445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5859" name="Rectangle 19"/>
          <p:cNvSpPr>
            <a:spLocks noChangeArrowheads="1"/>
          </p:cNvSpPr>
          <p:nvPr/>
        </p:nvSpPr>
        <p:spPr bwMode="auto">
          <a:xfrm>
            <a:off x="4017963" y="6623050"/>
            <a:ext cx="609600" cy="346075"/>
          </a:xfrm>
          <a:prstGeom prst="rect">
            <a:avLst/>
          </a:prstGeom>
          <a:noFill/>
          <a:ln w="12700">
            <a:noFill/>
            <a:miter lim="800000"/>
            <a:headEnd/>
            <a:tailEnd/>
          </a:ln>
          <a:effectLst/>
        </p:spPr>
        <p:txBody>
          <a:bodyPr wrap="none" lIns="90488" tIns="44450" rIns="90488" bIns="44450">
            <a:spAutoFit/>
          </a:bodyPr>
          <a:lstStyle/>
          <a:p>
            <a:r>
              <a:rPr lang="en-US"/>
              <a:t>Died</a:t>
            </a:r>
          </a:p>
        </p:txBody>
      </p:sp>
      <p:sp>
        <p:nvSpPr>
          <p:cNvPr id="35860" name="Rectangle 20"/>
          <p:cNvSpPr>
            <a:spLocks noChangeArrowheads="1"/>
          </p:cNvSpPr>
          <p:nvPr/>
        </p:nvSpPr>
        <p:spPr bwMode="auto">
          <a:xfrm>
            <a:off x="4017963" y="7308850"/>
            <a:ext cx="631825" cy="346075"/>
          </a:xfrm>
          <a:prstGeom prst="rect">
            <a:avLst/>
          </a:prstGeom>
          <a:noFill/>
          <a:ln w="12700">
            <a:noFill/>
            <a:miter lim="800000"/>
            <a:headEnd/>
            <a:tailEnd/>
          </a:ln>
          <a:effectLst/>
        </p:spPr>
        <p:txBody>
          <a:bodyPr wrap="none" lIns="90488" tIns="44450" rIns="90488" bIns="44450">
            <a:spAutoFit/>
          </a:bodyPr>
          <a:lstStyle/>
          <a:p>
            <a:r>
              <a:rPr lang="en-US"/>
              <a:t>Alive</a:t>
            </a:r>
          </a:p>
        </p:txBody>
      </p:sp>
      <p:sp>
        <p:nvSpPr>
          <p:cNvPr id="35861" name="Rectangle 21"/>
          <p:cNvSpPr>
            <a:spLocks noChangeArrowheads="1"/>
          </p:cNvSpPr>
          <p:nvPr/>
        </p:nvSpPr>
        <p:spPr bwMode="auto">
          <a:xfrm>
            <a:off x="4017963" y="7994650"/>
            <a:ext cx="609600" cy="346075"/>
          </a:xfrm>
          <a:prstGeom prst="rect">
            <a:avLst/>
          </a:prstGeom>
          <a:noFill/>
          <a:ln w="12700">
            <a:noFill/>
            <a:miter lim="800000"/>
            <a:headEnd/>
            <a:tailEnd/>
          </a:ln>
          <a:effectLst/>
        </p:spPr>
        <p:txBody>
          <a:bodyPr wrap="none" lIns="90488" tIns="44450" rIns="90488" bIns="44450">
            <a:spAutoFit/>
          </a:bodyPr>
          <a:lstStyle/>
          <a:p>
            <a:r>
              <a:rPr lang="en-US"/>
              <a:t>Died</a:t>
            </a:r>
          </a:p>
        </p:txBody>
      </p:sp>
      <p:sp>
        <p:nvSpPr>
          <p:cNvPr id="35862" name="Rectangle 22"/>
          <p:cNvSpPr>
            <a:spLocks noChangeArrowheads="1"/>
          </p:cNvSpPr>
          <p:nvPr/>
        </p:nvSpPr>
        <p:spPr bwMode="auto">
          <a:xfrm>
            <a:off x="4017963" y="8680450"/>
            <a:ext cx="631825" cy="346075"/>
          </a:xfrm>
          <a:prstGeom prst="rect">
            <a:avLst/>
          </a:prstGeom>
          <a:noFill/>
          <a:ln w="12700">
            <a:noFill/>
            <a:miter lim="800000"/>
            <a:headEnd/>
            <a:tailEnd/>
          </a:ln>
          <a:effectLst/>
        </p:spPr>
        <p:txBody>
          <a:bodyPr wrap="none" lIns="90488" tIns="44450" rIns="90488" bIns="44450">
            <a:spAutoFit/>
          </a:bodyPr>
          <a:lstStyle/>
          <a:p>
            <a:r>
              <a:rPr lang="en-US"/>
              <a:t>Alive</a:t>
            </a:r>
          </a:p>
        </p:txBody>
      </p:sp>
      <p:sp>
        <p:nvSpPr>
          <p:cNvPr id="35863" name="Line 23"/>
          <p:cNvSpPr>
            <a:spLocks noChangeShapeType="1"/>
          </p:cNvSpPr>
          <p:nvPr/>
        </p:nvSpPr>
        <p:spPr bwMode="auto">
          <a:xfrm>
            <a:off x="2978150" y="7162800"/>
            <a:ext cx="596900" cy="0"/>
          </a:xfrm>
          <a:prstGeom prst="line">
            <a:avLst/>
          </a:prstGeom>
          <a:noFill/>
          <a:ln w="12700">
            <a:solidFill>
              <a:schemeClr val="tx1"/>
            </a:solidFill>
            <a:round/>
            <a:headEnd/>
            <a:tailEnd/>
          </a:ln>
          <a:effectLst/>
        </p:spPr>
        <p:txBody>
          <a:bodyPr wrap="none" anchor="ctr"/>
          <a:lstStyle/>
          <a:p>
            <a:endParaRPr lang="en-US"/>
          </a:p>
        </p:txBody>
      </p:sp>
      <p:sp>
        <p:nvSpPr>
          <p:cNvPr id="35864" name="Line 24"/>
          <p:cNvSpPr>
            <a:spLocks noChangeShapeType="1"/>
          </p:cNvSpPr>
          <p:nvPr/>
        </p:nvSpPr>
        <p:spPr bwMode="auto">
          <a:xfrm flipV="1">
            <a:off x="3581400" y="6775450"/>
            <a:ext cx="0" cy="393700"/>
          </a:xfrm>
          <a:prstGeom prst="line">
            <a:avLst/>
          </a:prstGeom>
          <a:noFill/>
          <a:ln w="12700">
            <a:solidFill>
              <a:schemeClr val="tx1"/>
            </a:solidFill>
            <a:round/>
            <a:headEnd/>
            <a:tailEnd/>
          </a:ln>
          <a:effectLst/>
        </p:spPr>
        <p:txBody>
          <a:bodyPr wrap="none" anchor="ctr"/>
          <a:lstStyle/>
          <a:p>
            <a:endParaRPr lang="en-US"/>
          </a:p>
        </p:txBody>
      </p:sp>
      <p:sp>
        <p:nvSpPr>
          <p:cNvPr id="35865" name="Line 25"/>
          <p:cNvSpPr>
            <a:spLocks noChangeShapeType="1"/>
          </p:cNvSpPr>
          <p:nvPr/>
        </p:nvSpPr>
        <p:spPr bwMode="auto">
          <a:xfrm>
            <a:off x="3587750" y="6781800"/>
            <a:ext cx="368300" cy="0"/>
          </a:xfrm>
          <a:prstGeom prst="line">
            <a:avLst/>
          </a:prstGeom>
          <a:noFill/>
          <a:ln w="12700">
            <a:solidFill>
              <a:schemeClr val="tx1"/>
            </a:solidFill>
            <a:round/>
            <a:headEnd/>
            <a:tailEnd/>
          </a:ln>
          <a:effectLst/>
        </p:spPr>
        <p:txBody>
          <a:bodyPr wrap="none" anchor="ctr"/>
          <a:lstStyle/>
          <a:p>
            <a:endParaRPr lang="en-US"/>
          </a:p>
        </p:txBody>
      </p:sp>
      <p:sp>
        <p:nvSpPr>
          <p:cNvPr id="35866" name="Line 26"/>
          <p:cNvSpPr>
            <a:spLocks noChangeShapeType="1"/>
          </p:cNvSpPr>
          <p:nvPr/>
        </p:nvSpPr>
        <p:spPr bwMode="auto">
          <a:xfrm>
            <a:off x="3581400" y="7169150"/>
            <a:ext cx="0" cy="292100"/>
          </a:xfrm>
          <a:prstGeom prst="line">
            <a:avLst/>
          </a:prstGeom>
          <a:noFill/>
          <a:ln w="12700">
            <a:solidFill>
              <a:schemeClr val="tx1"/>
            </a:solidFill>
            <a:round/>
            <a:headEnd/>
            <a:tailEnd/>
          </a:ln>
          <a:effectLst/>
        </p:spPr>
        <p:txBody>
          <a:bodyPr wrap="none" anchor="ctr"/>
          <a:lstStyle/>
          <a:p>
            <a:endParaRPr lang="en-US"/>
          </a:p>
        </p:txBody>
      </p:sp>
      <p:sp>
        <p:nvSpPr>
          <p:cNvPr id="35867" name="Line 27"/>
          <p:cNvSpPr>
            <a:spLocks noChangeShapeType="1"/>
          </p:cNvSpPr>
          <p:nvPr/>
        </p:nvSpPr>
        <p:spPr bwMode="auto">
          <a:xfrm>
            <a:off x="3587750" y="7467600"/>
            <a:ext cx="368300" cy="0"/>
          </a:xfrm>
          <a:prstGeom prst="line">
            <a:avLst/>
          </a:prstGeom>
          <a:noFill/>
          <a:ln w="12700">
            <a:solidFill>
              <a:schemeClr val="tx1"/>
            </a:solidFill>
            <a:round/>
            <a:headEnd/>
            <a:tailEnd/>
          </a:ln>
          <a:effectLst/>
        </p:spPr>
        <p:txBody>
          <a:bodyPr wrap="none" anchor="ctr"/>
          <a:lstStyle/>
          <a:p>
            <a:endParaRPr lang="en-US"/>
          </a:p>
        </p:txBody>
      </p:sp>
      <p:sp>
        <p:nvSpPr>
          <p:cNvPr id="35868" name="Line 28"/>
          <p:cNvSpPr>
            <a:spLocks noChangeShapeType="1"/>
          </p:cNvSpPr>
          <p:nvPr/>
        </p:nvSpPr>
        <p:spPr bwMode="auto">
          <a:xfrm flipV="1">
            <a:off x="3048000" y="8299450"/>
            <a:ext cx="0" cy="88900"/>
          </a:xfrm>
          <a:prstGeom prst="line">
            <a:avLst/>
          </a:prstGeom>
          <a:noFill/>
          <a:ln w="12700">
            <a:solidFill>
              <a:schemeClr val="tx1"/>
            </a:solidFill>
            <a:round/>
            <a:headEnd/>
            <a:tailEnd/>
          </a:ln>
          <a:effectLst/>
        </p:spPr>
        <p:txBody>
          <a:bodyPr wrap="none" anchor="ctr"/>
          <a:lstStyle/>
          <a:p>
            <a:endParaRPr lang="en-US"/>
          </a:p>
        </p:txBody>
      </p:sp>
      <p:sp>
        <p:nvSpPr>
          <p:cNvPr id="35869" name="Line 29"/>
          <p:cNvSpPr>
            <a:spLocks noChangeShapeType="1"/>
          </p:cNvSpPr>
          <p:nvPr/>
        </p:nvSpPr>
        <p:spPr bwMode="auto">
          <a:xfrm>
            <a:off x="3048000" y="8312150"/>
            <a:ext cx="0" cy="63500"/>
          </a:xfrm>
          <a:prstGeom prst="line">
            <a:avLst/>
          </a:prstGeom>
          <a:noFill/>
          <a:ln w="12700">
            <a:solidFill>
              <a:schemeClr val="tx1"/>
            </a:solidFill>
            <a:round/>
            <a:headEnd/>
            <a:tailEnd/>
          </a:ln>
          <a:effectLst/>
        </p:spPr>
        <p:txBody>
          <a:bodyPr wrap="none" anchor="ctr"/>
          <a:lstStyle/>
          <a:p>
            <a:endParaRPr lang="en-US"/>
          </a:p>
        </p:txBody>
      </p:sp>
      <p:sp>
        <p:nvSpPr>
          <p:cNvPr id="35870" name="Line 30"/>
          <p:cNvSpPr>
            <a:spLocks noChangeShapeType="1"/>
          </p:cNvSpPr>
          <p:nvPr/>
        </p:nvSpPr>
        <p:spPr bwMode="auto">
          <a:xfrm>
            <a:off x="3054350" y="8458200"/>
            <a:ext cx="520700" cy="0"/>
          </a:xfrm>
          <a:prstGeom prst="line">
            <a:avLst/>
          </a:prstGeom>
          <a:noFill/>
          <a:ln w="12700">
            <a:solidFill>
              <a:schemeClr val="tx1"/>
            </a:solidFill>
            <a:round/>
            <a:headEnd/>
            <a:tailEnd/>
          </a:ln>
          <a:effectLst/>
        </p:spPr>
        <p:txBody>
          <a:bodyPr wrap="none" anchor="ctr"/>
          <a:lstStyle/>
          <a:p>
            <a:endParaRPr lang="en-US"/>
          </a:p>
        </p:txBody>
      </p:sp>
      <p:sp>
        <p:nvSpPr>
          <p:cNvPr id="35871" name="Line 31"/>
          <p:cNvSpPr>
            <a:spLocks noChangeShapeType="1"/>
          </p:cNvSpPr>
          <p:nvPr/>
        </p:nvSpPr>
        <p:spPr bwMode="auto">
          <a:xfrm flipV="1">
            <a:off x="3581400" y="8147050"/>
            <a:ext cx="0" cy="317500"/>
          </a:xfrm>
          <a:prstGeom prst="line">
            <a:avLst/>
          </a:prstGeom>
          <a:noFill/>
          <a:ln w="12700">
            <a:solidFill>
              <a:schemeClr val="tx1"/>
            </a:solidFill>
            <a:round/>
            <a:headEnd/>
            <a:tailEnd/>
          </a:ln>
          <a:effectLst/>
        </p:spPr>
        <p:txBody>
          <a:bodyPr wrap="none" anchor="ctr"/>
          <a:lstStyle/>
          <a:p>
            <a:endParaRPr lang="en-US"/>
          </a:p>
        </p:txBody>
      </p:sp>
      <p:sp>
        <p:nvSpPr>
          <p:cNvPr id="35872" name="Line 32"/>
          <p:cNvSpPr>
            <a:spLocks noChangeShapeType="1"/>
          </p:cNvSpPr>
          <p:nvPr/>
        </p:nvSpPr>
        <p:spPr bwMode="auto">
          <a:xfrm>
            <a:off x="3587750" y="8153400"/>
            <a:ext cx="368300" cy="0"/>
          </a:xfrm>
          <a:prstGeom prst="line">
            <a:avLst/>
          </a:prstGeom>
          <a:noFill/>
          <a:ln w="12700">
            <a:solidFill>
              <a:schemeClr val="tx1"/>
            </a:solidFill>
            <a:round/>
            <a:headEnd/>
            <a:tailEnd/>
          </a:ln>
          <a:effectLst/>
        </p:spPr>
        <p:txBody>
          <a:bodyPr wrap="none" anchor="ctr"/>
          <a:lstStyle/>
          <a:p>
            <a:endParaRPr lang="en-US"/>
          </a:p>
        </p:txBody>
      </p:sp>
      <p:sp>
        <p:nvSpPr>
          <p:cNvPr id="35873" name="Line 33"/>
          <p:cNvSpPr>
            <a:spLocks noChangeShapeType="1"/>
          </p:cNvSpPr>
          <p:nvPr/>
        </p:nvSpPr>
        <p:spPr bwMode="auto">
          <a:xfrm>
            <a:off x="3581400" y="8464550"/>
            <a:ext cx="0" cy="444500"/>
          </a:xfrm>
          <a:prstGeom prst="line">
            <a:avLst/>
          </a:prstGeom>
          <a:noFill/>
          <a:ln w="12700">
            <a:solidFill>
              <a:schemeClr val="tx1"/>
            </a:solidFill>
            <a:round/>
            <a:headEnd/>
            <a:tailEnd/>
          </a:ln>
          <a:effectLst/>
        </p:spPr>
        <p:txBody>
          <a:bodyPr wrap="none" anchor="ctr"/>
          <a:lstStyle/>
          <a:p>
            <a:endParaRPr lang="en-US"/>
          </a:p>
        </p:txBody>
      </p:sp>
      <p:sp>
        <p:nvSpPr>
          <p:cNvPr id="35874" name="Line 34"/>
          <p:cNvSpPr>
            <a:spLocks noChangeShapeType="1"/>
          </p:cNvSpPr>
          <p:nvPr/>
        </p:nvSpPr>
        <p:spPr bwMode="auto">
          <a:xfrm>
            <a:off x="3587750" y="8915400"/>
            <a:ext cx="368300" cy="0"/>
          </a:xfrm>
          <a:prstGeom prst="line">
            <a:avLst/>
          </a:prstGeom>
          <a:noFill/>
          <a:ln w="12700">
            <a:solidFill>
              <a:schemeClr val="tx1"/>
            </a:solidFill>
            <a:round/>
            <a:headEnd/>
            <a:tailEnd/>
          </a:ln>
          <a:effectLst/>
        </p:spPr>
        <p:txBody>
          <a:bodyPr wrap="none" anchor="ctr"/>
          <a:lstStyle/>
          <a:p>
            <a:endParaRPr lang="en-US"/>
          </a:p>
        </p:txBody>
      </p:sp>
      <p:sp>
        <p:nvSpPr>
          <p:cNvPr id="35875" name="Rectangle 35"/>
          <p:cNvSpPr>
            <a:spLocks noChangeArrowheads="1"/>
          </p:cNvSpPr>
          <p:nvPr/>
        </p:nvSpPr>
        <p:spPr bwMode="auto">
          <a:xfrm>
            <a:off x="436563" y="7308850"/>
            <a:ext cx="1049337" cy="590550"/>
          </a:xfrm>
          <a:prstGeom prst="rect">
            <a:avLst/>
          </a:prstGeom>
          <a:noFill/>
          <a:ln w="12700">
            <a:noFill/>
            <a:miter lim="800000"/>
            <a:headEnd/>
            <a:tailEnd/>
          </a:ln>
          <a:effectLst/>
        </p:spPr>
        <p:txBody>
          <a:bodyPr wrap="none" lIns="90488" tIns="44450" rIns="90488" bIns="44450">
            <a:spAutoFit/>
          </a:bodyPr>
          <a:lstStyle/>
          <a:p>
            <a:r>
              <a:rPr lang="en-US"/>
              <a:t>Individual</a:t>
            </a:r>
          </a:p>
          <a:p>
            <a:r>
              <a:rPr lang="en-US"/>
              <a:t>level</a:t>
            </a:r>
          </a:p>
        </p:txBody>
      </p:sp>
    </p:spTree>
    <p:extLst>
      <p:ext uri="{BB962C8B-B14F-4D97-AF65-F5344CB8AC3E}">
        <p14:creationId xmlns:p14="http://schemas.microsoft.com/office/powerpoint/2010/main" val="2573718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914350" eaLnBrk="0" fontAlgn="base" hangingPunct="0">
              <a:spcBef>
                <a:spcPct val="30000"/>
              </a:spcBef>
              <a:spcAft>
                <a:spcPct val="0"/>
              </a:spcAft>
              <a:defRPr/>
            </a:pPr>
            <a:r>
              <a:rPr lang="en-US" dirty="0"/>
              <a:t>We might come to the fallacious conclusion that air pollution protects against lung disease deaths. The explanation</a:t>
            </a:r>
            <a:r>
              <a:rPr lang="en-US" baseline="0" dirty="0"/>
              <a:t> may be that </a:t>
            </a:r>
            <a:r>
              <a:rPr lang="en-US" dirty="0"/>
              <a:t>persons dying of lung disease in Denver may have moved from high air pollution cities;  we don’t know the</a:t>
            </a:r>
            <a:r>
              <a:rPr lang="en-US" baseline="0" dirty="0"/>
              <a:t> </a:t>
            </a:r>
            <a:r>
              <a:rPr lang="en-US" dirty="0"/>
              <a:t>cumulative exposures of cases and non-cases in either city.</a:t>
            </a:r>
          </a:p>
          <a:p>
            <a:endParaRPr lang="en-US" dirty="0"/>
          </a:p>
          <a:p>
            <a:pPr defTabSz="448650">
              <a:defRPr/>
            </a:pPr>
            <a:r>
              <a:rPr lang="en-US" dirty="0"/>
              <a:t>R= ERIC NOTEBOOK  VERSION 2 ecologic</a:t>
            </a:r>
            <a:r>
              <a:rPr lang="en-US" baseline="0" dirty="0"/>
              <a:t> studies</a:t>
            </a:r>
            <a:endParaRPr lang="en-US" dirty="0"/>
          </a:p>
          <a:p>
            <a:pPr defTabSz="448650">
              <a:defRPr/>
            </a:pPr>
            <a:r>
              <a:rPr lang="en-US" dirty="0"/>
              <a:t>Carl Shy</a:t>
            </a:r>
            <a:r>
              <a:rPr lang="en-US" baseline="0" dirty="0"/>
              <a:t> </a:t>
            </a:r>
            <a:r>
              <a:rPr lang="en-US" baseline="0" dirty="0" err="1"/>
              <a:t>Epid</a:t>
            </a:r>
            <a:r>
              <a:rPr lang="en-US" baseline="0" dirty="0"/>
              <a:t> 160 Slides</a:t>
            </a:r>
            <a:endParaRPr lang="en-US" dirty="0"/>
          </a:p>
          <a:p>
            <a:endParaRPr lang="en-US" dirty="0"/>
          </a:p>
        </p:txBody>
      </p:sp>
      <p:sp>
        <p:nvSpPr>
          <p:cNvPr id="4" name="Slide Number Placeholder 3"/>
          <p:cNvSpPr>
            <a:spLocks noGrp="1"/>
          </p:cNvSpPr>
          <p:nvPr>
            <p:ph type="sldNum" sz="quarter" idx="10"/>
          </p:nvPr>
        </p:nvSpPr>
        <p:spPr/>
        <p:txBody>
          <a:bodyPr/>
          <a:lstStyle/>
          <a:p>
            <a:fld id="{B7449BAF-DA8F-4D19-9824-3ABA5B95921D}" type="slidenum">
              <a:rPr lang="en-US" smtClean="0"/>
              <a:pPr/>
              <a:t>37</a:t>
            </a:fld>
            <a:endParaRPr lang="en-US"/>
          </a:p>
        </p:txBody>
      </p:sp>
    </p:spTree>
    <p:extLst>
      <p:ext uri="{BB962C8B-B14F-4D97-AF65-F5344CB8AC3E}">
        <p14:creationId xmlns:p14="http://schemas.microsoft.com/office/powerpoint/2010/main" val="2828760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Another advantage of an</a:t>
            </a:r>
            <a:r>
              <a:rPr lang="en-US" baseline="0" dirty="0"/>
              <a:t> ecologic study is that this study design c</a:t>
            </a:r>
            <a:r>
              <a:rPr lang="en-US" dirty="0"/>
              <a:t>an maximize exposure differences between communities when minimal within-community differences render individual-risk studies impractical, whereas exposures may differ substantially between communities (cities, states, countries), e.g. effect of latitude on risk of multiple sclerosis</a:t>
            </a:r>
          </a:p>
          <a:p>
            <a:endParaRPr lang="en-US" dirty="0"/>
          </a:p>
          <a:p>
            <a:r>
              <a:rPr lang="en-US" dirty="0"/>
              <a:t>Ecologic studies are also useful for studying effects of short-term variations in exposure within the same community, e.g. temperature and mortality</a:t>
            </a:r>
          </a:p>
          <a:p>
            <a:endParaRPr lang="en-US" dirty="0"/>
          </a:p>
        </p:txBody>
      </p:sp>
      <p:sp>
        <p:nvSpPr>
          <p:cNvPr id="4" name="Slide Number Placeholder 3"/>
          <p:cNvSpPr>
            <a:spLocks noGrp="1"/>
          </p:cNvSpPr>
          <p:nvPr>
            <p:ph type="sldNum" sz="quarter" idx="10"/>
          </p:nvPr>
        </p:nvSpPr>
        <p:spPr/>
        <p:txBody>
          <a:bodyPr/>
          <a:lstStyle/>
          <a:p>
            <a:fld id="{B7449BAF-DA8F-4D19-9824-3ABA5B95921D}" type="slidenum">
              <a:rPr lang="en-US" smtClean="0"/>
              <a:pPr/>
              <a:t>40</a:t>
            </a:fld>
            <a:endParaRPr lang="en-US"/>
          </a:p>
        </p:txBody>
      </p:sp>
    </p:spTree>
    <p:extLst>
      <p:ext uri="{BB962C8B-B14F-4D97-AF65-F5344CB8AC3E}">
        <p14:creationId xmlns:p14="http://schemas.microsoft.com/office/powerpoint/2010/main" val="217712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a:p>
            <a:r>
              <a:rPr lang="en-US" i="1" dirty="0">
                <a:solidFill>
                  <a:srgbClr val="FF0000"/>
                </a:solidFill>
              </a:rPr>
              <a:t> </a:t>
            </a:r>
            <a:endParaRPr lang="en-US" dirty="0"/>
          </a:p>
          <a:p>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B7449BAF-DA8F-4D19-9824-3ABA5B95921D}" type="slidenum">
              <a:rPr lang="en-US" smtClean="0"/>
              <a:pPr/>
              <a:t>41</a:t>
            </a:fld>
            <a:endParaRPr lang="en-US"/>
          </a:p>
        </p:txBody>
      </p:sp>
    </p:spTree>
    <p:extLst>
      <p:ext uri="{BB962C8B-B14F-4D97-AF65-F5344CB8AC3E}">
        <p14:creationId xmlns:p14="http://schemas.microsoft.com/office/powerpoint/2010/main" val="3843632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0BB02D-45A7-6645-BECA-10D4E16FCD74}" type="slidenum">
              <a:rPr lang="en-US" smtClean="0"/>
              <a:pPr/>
              <a:t>43</a:t>
            </a:fld>
            <a:endParaRPr lang="en-US"/>
          </a:p>
        </p:txBody>
      </p:sp>
    </p:spTree>
    <p:extLst>
      <p:ext uri="{BB962C8B-B14F-4D97-AF65-F5344CB8AC3E}">
        <p14:creationId xmlns:p14="http://schemas.microsoft.com/office/powerpoint/2010/main" val="3235452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hlinkClick r:id="rId3"/>
              </a:rPr>
              <a:t>http://fivethirtyeight.com/features/gun-deaths/</a:t>
            </a:r>
            <a:endParaRPr lang="en-US" dirty="0"/>
          </a:p>
          <a:p>
            <a:endParaRPr lang="en-US" dirty="0"/>
          </a:p>
        </p:txBody>
      </p:sp>
      <p:sp>
        <p:nvSpPr>
          <p:cNvPr id="4" name="Slide Number Placeholder 3"/>
          <p:cNvSpPr>
            <a:spLocks noGrp="1"/>
          </p:cNvSpPr>
          <p:nvPr>
            <p:ph type="sldNum" sz="quarter" idx="10"/>
          </p:nvPr>
        </p:nvSpPr>
        <p:spPr/>
        <p:txBody>
          <a:bodyPr/>
          <a:lstStyle/>
          <a:p>
            <a:fld id="{D60BB02D-45A7-6645-BECA-10D4E16FCD74}" type="slidenum">
              <a:rPr lang="en-US" smtClean="0"/>
              <a:pPr/>
              <a:t>45</a:t>
            </a:fld>
            <a:endParaRPr lang="en-US"/>
          </a:p>
        </p:txBody>
      </p:sp>
    </p:spTree>
    <p:extLst>
      <p:ext uri="{BB962C8B-B14F-4D97-AF65-F5344CB8AC3E}">
        <p14:creationId xmlns:p14="http://schemas.microsoft.com/office/powerpoint/2010/main" val="416382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60BB02D-45A7-6645-BECA-10D4E16FCD74}" type="slidenum">
              <a:rPr lang="en-US" smtClean="0"/>
              <a:pPr/>
              <a:t>7</a:t>
            </a:fld>
            <a:endParaRPr lang="en-US" dirty="0"/>
          </a:p>
        </p:txBody>
      </p:sp>
    </p:spTree>
    <p:extLst>
      <p:ext uri="{BB962C8B-B14F-4D97-AF65-F5344CB8AC3E}">
        <p14:creationId xmlns:p14="http://schemas.microsoft.com/office/powerpoint/2010/main" val="385388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dirty="0"/>
              <a:t> </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8605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914350">
              <a:defRPr/>
            </a:pPr>
            <a:r>
              <a:rPr lang="en-US" dirty="0"/>
              <a:t> A sample of 3% of all intersections with functioning traffic lights in all three cities was randomly selected.  With a</a:t>
            </a:r>
            <a:r>
              <a:rPr lang="en-US" baseline="0" dirty="0"/>
              <a:t> systematic sampling methodology, 7,940 drivers and their vehicles were observed during 2011-2012.  The overall prevalence of mobile phone use while driving was 10.8%.</a:t>
            </a:r>
          </a:p>
          <a:p>
            <a:pPr defTabSz="914350">
              <a:defRPr/>
            </a:pPr>
            <a:endParaRPr lang="en-US" baseline="0" dirty="0"/>
          </a:p>
          <a:p>
            <a:pPr defTabSz="914350">
              <a:defRPr/>
            </a:pPr>
            <a:endParaRPr lang="en-US" dirty="0"/>
          </a:p>
          <a:p>
            <a:pPr defTabSz="914350">
              <a:defRPr/>
            </a:pPr>
            <a:r>
              <a:rPr lang="en-US" i="1" dirty="0"/>
              <a:t>(</a:t>
            </a:r>
            <a:r>
              <a:rPr lang="en-US" b="1" i="1" dirty="0"/>
              <a:t>Details,</a:t>
            </a:r>
            <a:r>
              <a:rPr lang="en-US" b="1" i="1" baseline="0" dirty="0"/>
              <a:t> not to be read</a:t>
            </a:r>
            <a:r>
              <a:rPr lang="en-US" i="1" baseline="0" dirty="0"/>
              <a:t>:</a:t>
            </a:r>
            <a:r>
              <a:rPr lang="en-US" i="1" dirty="0"/>
              <a:t> Only two vehicles per stop light were selected in a systematic manner, depending on the number of lanes: (a) streets with only one lane: the first and the third cars; (b) streets with two lanes: the first car in the left lane and the second car in the right lane; (c) vehicles with three or more lanes: the first car in the leftmost lane and the second car in the subsequent lane to the right. All observations were made by a single staff member trained in the study design and methodology. Observations were carried out during 1 week, on every day of the week and at different times throughout the day (only during daylight hours, from 08:35 to 18:50). )</a:t>
            </a:r>
            <a:endParaRPr lang="en-US" i="1" baseline="0" dirty="0"/>
          </a:p>
          <a:p>
            <a:pPr defTabSz="914350">
              <a:defRPr/>
            </a:pPr>
            <a:r>
              <a:rPr lang="en-US" i="1" dirty="0"/>
              <a:t>Study: </a:t>
            </a:r>
            <a:r>
              <a:rPr lang="en-US" b="0" i="1" dirty="0"/>
              <a:t>Distracted driving: mobile phone use while driving in three Mexican cities.</a:t>
            </a:r>
            <a:r>
              <a:rPr lang="da-DK" b="0" i="1" dirty="0"/>
              <a:t> </a:t>
            </a:r>
            <a:r>
              <a:rPr lang="da-DK" i="1" dirty="0"/>
              <a:t>Inj Prev. 2013 Aug;19(4):276-9</a:t>
            </a:r>
            <a:endParaRPr lang="en-US" b="1" i="1" dirty="0"/>
          </a:p>
          <a:p>
            <a:endParaRPr lang="en-US" dirty="0"/>
          </a:p>
          <a:p>
            <a:endParaRPr lang="en-US" dirty="0"/>
          </a:p>
          <a:p>
            <a:pPr defTabSz="448650">
              <a:defRPr/>
            </a:pPr>
            <a:r>
              <a:rPr lang="en-US" b="1" dirty="0"/>
              <a:t>R=</a:t>
            </a:r>
            <a:r>
              <a:rPr lang="en-US" b="1" baseline="0" dirty="0"/>
              <a:t> Distracted driving: mobile phone use while driving in three Mexican cities  Juan Daniel Vera-</a:t>
            </a:r>
            <a:r>
              <a:rPr lang="en-US" b="1" baseline="0" dirty="0" err="1"/>
              <a:t>López</a:t>
            </a:r>
            <a:r>
              <a:rPr lang="en-US" b="1" baseline="0" dirty="0"/>
              <a:t>, Ricardo Pérez-</a:t>
            </a:r>
            <a:r>
              <a:rPr lang="en-US" b="1" baseline="0" dirty="0" err="1"/>
              <a:t>Núñez</a:t>
            </a:r>
            <a:r>
              <a:rPr lang="en-US" b="1" baseline="0" dirty="0"/>
              <a:t>, Martha </a:t>
            </a:r>
            <a:r>
              <a:rPr lang="en-US" b="1" baseline="0" dirty="0" err="1"/>
              <a:t>Híjar</a:t>
            </a:r>
            <a:r>
              <a:rPr lang="en-US" b="1" baseline="0" dirty="0"/>
              <a:t>, Elisa Hidalgo-Solórzano,  Jeffrey C </a:t>
            </a:r>
            <a:r>
              <a:rPr lang="en-US" b="1" baseline="0" dirty="0" err="1"/>
              <a:t>Lunnen</a:t>
            </a:r>
            <a:r>
              <a:rPr lang="en-US" b="1" baseline="0" dirty="0"/>
              <a:t>, </a:t>
            </a:r>
            <a:r>
              <a:rPr lang="en-US" b="1" baseline="0" dirty="0" err="1"/>
              <a:t>Aruna</a:t>
            </a:r>
            <a:r>
              <a:rPr lang="en-US" b="1" baseline="0" dirty="0"/>
              <a:t> </a:t>
            </a:r>
            <a:r>
              <a:rPr lang="en-US" b="1" baseline="0" dirty="0" err="1"/>
              <a:t>Chandran</a:t>
            </a:r>
            <a:r>
              <a:rPr lang="en-US" b="1" baseline="0" dirty="0"/>
              <a:t>,  Adnan A </a:t>
            </a:r>
            <a:r>
              <a:rPr lang="en-US" b="1" baseline="0" dirty="0" err="1"/>
              <a:t>Hyder</a:t>
            </a:r>
            <a:r>
              <a:rPr lang="en-US" b="1" baseline="0" dirty="0"/>
              <a:t> </a:t>
            </a:r>
            <a:r>
              <a:rPr lang="en-US" b="1" dirty="0"/>
              <a:t>Injury Prevention 2013;19:276–279. accessed 12/12/2013</a:t>
            </a:r>
          </a:p>
          <a:p>
            <a:endParaRPr lang="en-US" dirty="0"/>
          </a:p>
        </p:txBody>
      </p:sp>
      <p:sp>
        <p:nvSpPr>
          <p:cNvPr id="4" name="Slide Number Placeholder 3"/>
          <p:cNvSpPr>
            <a:spLocks noGrp="1"/>
          </p:cNvSpPr>
          <p:nvPr>
            <p:ph type="sldNum" sz="quarter" idx="10"/>
          </p:nvPr>
        </p:nvSpPr>
        <p:spPr/>
        <p:txBody>
          <a:bodyPr/>
          <a:lstStyle/>
          <a:p>
            <a:fld id="{B7449BAF-DA8F-4D19-9824-3ABA5B95921D}" type="slidenum">
              <a:rPr lang="en-US" smtClean="0"/>
              <a:pPr/>
              <a:t>13</a:t>
            </a:fld>
            <a:endParaRPr lang="en-US"/>
          </a:p>
        </p:txBody>
      </p:sp>
    </p:spTree>
    <p:extLst>
      <p:ext uri="{BB962C8B-B14F-4D97-AF65-F5344CB8AC3E}">
        <p14:creationId xmlns:p14="http://schemas.microsoft.com/office/powerpoint/2010/main" val="130221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endParaRPr lang="en-US" dirty="0"/>
          </a:p>
        </p:txBody>
      </p:sp>
      <p:sp>
        <p:nvSpPr>
          <p:cNvPr id="276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70352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dirty="0"/>
              <a:t> </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22912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B7449BAF-DA8F-4D19-9824-3ABA5B95921D}" type="slidenum">
              <a:rPr lang="en-US" smtClean="0"/>
              <a:pPr/>
              <a:t>16</a:t>
            </a:fld>
            <a:endParaRPr lang="en-US"/>
          </a:p>
        </p:txBody>
      </p:sp>
    </p:spTree>
    <p:extLst>
      <p:ext uri="{BB962C8B-B14F-4D97-AF65-F5344CB8AC3E}">
        <p14:creationId xmlns:p14="http://schemas.microsoft.com/office/powerpoint/2010/main" val="92555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914350" eaLnBrk="0" fontAlgn="base" hangingPunct="0">
              <a:spcBef>
                <a:spcPct val="30000"/>
              </a:spcBef>
              <a:spcAft>
                <a:spcPct val="0"/>
              </a:spcAft>
              <a:defRPr/>
            </a:pPr>
            <a:r>
              <a:rPr lang="en-US" dirty="0"/>
              <a:t> </a:t>
            </a:r>
          </a:p>
          <a:p>
            <a:endParaRPr lang="en-US" dirty="0"/>
          </a:p>
        </p:txBody>
      </p:sp>
      <p:sp>
        <p:nvSpPr>
          <p:cNvPr id="4" name="Slide Number Placeholder 3"/>
          <p:cNvSpPr>
            <a:spLocks noGrp="1"/>
          </p:cNvSpPr>
          <p:nvPr>
            <p:ph type="sldNum" sz="quarter" idx="10"/>
          </p:nvPr>
        </p:nvSpPr>
        <p:spPr/>
        <p:txBody>
          <a:bodyPr/>
          <a:lstStyle/>
          <a:p>
            <a:fld id="{B7449BAF-DA8F-4D19-9824-3ABA5B95921D}" type="slidenum">
              <a:rPr lang="en-US" smtClean="0"/>
              <a:pPr/>
              <a:t>17</a:t>
            </a:fld>
            <a:endParaRPr lang="en-US"/>
          </a:p>
        </p:txBody>
      </p:sp>
    </p:spTree>
    <p:extLst>
      <p:ext uri="{BB962C8B-B14F-4D97-AF65-F5344CB8AC3E}">
        <p14:creationId xmlns:p14="http://schemas.microsoft.com/office/powerpoint/2010/main" val="3719814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endParaRPr lang="en-US" dirty="0"/>
          </a:p>
        </p:txBody>
      </p:sp>
      <p:sp>
        <p:nvSpPr>
          <p:cNvPr id="33795" name="Rectangle 3"/>
          <p:cNvSpPr>
            <a:spLocks noGrp="1" noRot="1" noChangeAspect="1" noChangeArrowheads="1" noTextEdit="1"/>
          </p:cNvSpPr>
          <p:nvPr>
            <p:ph type="sldImg"/>
          </p:nvPr>
        </p:nvSpPr>
        <p:spPr>
          <a:xfrm>
            <a:off x="1150938" y="692150"/>
            <a:ext cx="4556125" cy="3416300"/>
          </a:xfrm>
          <a:ln cap="flat"/>
        </p:spPr>
      </p:sp>
      <p:sp>
        <p:nvSpPr>
          <p:cNvPr id="33796" name="Line 4"/>
          <p:cNvSpPr>
            <a:spLocks noChangeShapeType="1"/>
          </p:cNvSpPr>
          <p:nvPr/>
        </p:nvSpPr>
        <p:spPr bwMode="auto">
          <a:xfrm>
            <a:off x="2825750" y="5181600"/>
            <a:ext cx="1054100" cy="0"/>
          </a:xfrm>
          <a:prstGeom prst="line">
            <a:avLst/>
          </a:prstGeom>
          <a:noFill/>
          <a:ln w="12700">
            <a:solidFill>
              <a:schemeClr val="tx1"/>
            </a:solidFill>
            <a:round/>
            <a:headEnd/>
            <a:tailEnd/>
          </a:ln>
          <a:effectLst/>
        </p:spPr>
        <p:txBody>
          <a:bodyPr wrap="none" anchor="ctr"/>
          <a:lstStyle/>
          <a:p>
            <a:endParaRPr lang="en-US"/>
          </a:p>
        </p:txBody>
      </p:sp>
      <p:grpSp>
        <p:nvGrpSpPr>
          <p:cNvPr id="2" name="Group 9"/>
          <p:cNvGrpSpPr>
            <a:grpSpLocks/>
          </p:cNvGrpSpPr>
          <p:nvPr/>
        </p:nvGrpSpPr>
        <p:grpSpPr bwMode="auto">
          <a:xfrm>
            <a:off x="1454150" y="4794250"/>
            <a:ext cx="3721100" cy="835025"/>
            <a:chOff x="916" y="3020"/>
            <a:chExt cx="2344" cy="526"/>
          </a:xfrm>
        </p:grpSpPr>
        <p:sp>
          <p:nvSpPr>
            <p:cNvPr id="33797" name="Rectangle 5"/>
            <p:cNvSpPr>
              <a:spLocks noChangeArrowheads="1"/>
            </p:cNvSpPr>
            <p:nvPr/>
          </p:nvSpPr>
          <p:spPr bwMode="auto">
            <a:xfrm>
              <a:off x="916" y="3028"/>
              <a:ext cx="856" cy="47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3798" name="Rectangle 6"/>
            <p:cNvSpPr>
              <a:spLocks noChangeArrowheads="1"/>
            </p:cNvSpPr>
            <p:nvPr/>
          </p:nvSpPr>
          <p:spPr bwMode="auto">
            <a:xfrm>
              <a:off x="947" y="3020"/>
              <a:ext cx="783" cy="526"/>
            </a:xfrm>
            <a:prstGeom prst="rect">
              <a:avLst/>
            </a:prstGeom>
            <a:noFill/>
            <a:ln w="12700">
              <a:noFill/>
              <a:miter lim="800000"/>
              <a:headEnd/>
              <a:tailEnd/>
            </a:ln>
            <a:effectLst/>
          </p:spPr>
          <p:txBody>
            <a:bodyPr wrap="none" lIns="90488" tIns="44450" rIns="90488" bIns="44450">
              <a:spAutoFit/>
            </a:bodyPr>
            <a:lstStyle/>
            <a:p>
              <a:r>
                <a:rPr lang="en-US"/>
                <a:t>Average</a:t>
              </a:r>
            </a:p>
            <a:p>
              <a:r>
                <a:rPr lang="en-US"/>
                <a:t>exposure in</a:t>
              </a:r>
            </a:p>
            <a:p>
              <a:r>
                <a:rPr lang="en-US"/>
                <a:t>City A</a:t>
              </a:r>
            </a:p>
          </p:txBody>
        </p:sp>
        <p:sp>
          <p:nvSpPr>
            <p:cNvPr id="33799" name="Rectangle 7"/>
            <p:cNvSpPr>
              <a:spLocks noChangeArrowheads="1"/>
            </p:cNvSpPr>
            <p:nvPr/>
          </p:nvSpPr>
          <p:spPr bwMode="auto">
            <a:xfrm>
              <a:off x="2452" y="3028"/>
              <a:ext cx="808" cy="47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33800" name="Rectangle 8"/>
            <p:cNvSpPr>
              <a:spLocks noChangeArrowheads="1"/>
            </p:cNvSpPr>
            <p:nvPr/>
          </p:nvSpPr>
          <p:spPr bwMode="auto">
            <a:xfrm>
              <a:off x="2435" y="3020"/>
              <a:ext cx="720" cy="372"/>
            </a:xfrm>
            <a:prstGeom prst="rect">
              <a:avLst/>
            </a:prstGeom>
            <a:noFill/>
            <a:ln w="12700">
              <a:noFill/>
              <a:miter lim="800000"/>
              <a:headEnd/>
              <a:tailEnd/>
            </a:ln>
            <a:effectLst/>
          </p:spPr>
          <p:txBody>
            <a:bodyPr wrap="none" lIns="90488" tIns="44450" rIns="90488" bIns="44450">
              <a:spAutoFit/>
            </a:bodyPr>
            <a:lstStyle/>
            <a:p>
              <a:r>
                <a:rPr lang="en-US"/>
                <a:t>Death rate</a:t>
              </a:r>
            </a:p>
            <a:p>
              <a:r>
                <a:rPr lang="en-US"/>
                <a:t>in City A</a:t>
              </a:r>
            </a:p>
          </p:txBody>
        </p:sp>
      </p:grpSp>
      <p:sp>
        <p:nvSpPr>
          <p:cNvPr id="33802" name="Rectangle 10"/>
          <p:cNvSpPr>
            <a:spLocks noChangeArrowheads="1"/>
          </p:cNvSpPr>
          <p:nvPr/>
        </p:nvSpPr>
        <p:spPr bwMode="auto">
          <a:xfrm>
            <a:off x="893763" y="5861050"/>
            <a:ext cx="5424487" cy="2057400"/>
          </a:xfrm>
          <a:prstGeom prst="rect">
            <a:avLst/>
          </a:prstGeom>
          <a:noFill/>
          <a:ln w="12700">
            <a:noFill/>
            <a:miter lim="800000"/>
            <a:headEnd/>
            <a:tailEnd/>
          </a:ln>
          <a:effectLst/>
        </p:spPr>
        <p:txBody>
          <a:bodyPr wrap="none" lIns="90488" tIns="44450" rIns="90488" bIns="44450">
            <a:spAutoFit/>
          </a:bodyPr>
          <a:lstStyle/>
          <a:p>
            <a:r>
              <a:rPr lang="en-US"/>
              <a:t>We don’t know whether individuals who died in City A</a:t>
            </a:r>
          </a:p>
          <a:p>
            <a:r>
              <a:rPr lang="en-US"/>
              <a:t>had higher or lower exposure than individuals in City A</a:t>
            </a:r>
          </a:p>
          <a:p>
            <a:r>
              <a:rPr lang="en-US"/>
              <a:t>who remained alive.</a:t>
            </a:r>
          </a:p>
          <a:p>
            <a:endParaRPr lang="en-US"/>
          </a:p>
          <a:p>
            <a:r>
              <a:rPr lang="en-US"/>
              <a:t>Example:  did the nonsmokers who died from lung cancer</a:t>
            </a:r>
          </a:p>
          <a:p>
            <a:r>
              <a:rPr lang="en-US"/>
              <a:t>in City A have more or less exposure to the ambient air</a:t>
            </a:r>
          </a:p>
          <a:p>
            <a:r>
              <a:rPr lang="en-US"/>
              <a:t>pollution of City A than nonmokers of the same age in City</a:t>
            </a:r>
          </a:p>
          <a:p>
            <a:r>
              <a:rPr lang="en-US"/>
              <a:t>A who did not die of lung cancer?</a:t>
            </a:r>
          </a:p>
        </p:txBody>
      </p:sp>
    </p:spTree>
    <p:extLst>
      <p:ext uri="{BB962C8B-B14F-4D97-AF65-F5344CB8AC3E}">
        <p14:creationId xmlns:p14="http://schemas.microsoft.com/office/powerpoint/2010/main" val="887879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79825" y="685799"/>
            <a:ext cx="8296812" cy="2709074"/>
          </a:xfrm>
        </p:spPr>
        <p:txBody>
          <a:bodyPr/>
          <a:lstStyle>
            <a:lvl1pPr algn="ctr">
              <a:defRPr sz="4800" b="1">
                <a:latin typeface="Arial"/>
                <a:cs typeface="Arial"/>
              </a:defRPr>
            </a:lvl1pPr>
          </a:lstStyle>
          <a:p>
            <a:r>
              <a:rPr lang="en-US"/>
              <a:t>Click to edit Master title style</a:t>
            </a:r>
            <a:endParaRPr lang="en-US" dirty="0"/>
          </a:p>
        </p:txBody>
      </p:sp>
      <p:sp>
        <p:nvSpPr>
          <p:cNvPr id="16387" name="Rectangle 3"/>
          <p:cNvSpPr>
            <a:spLocks noGrp="1" noChangeArrowheads="1"/>
          </p:cNvSpPr>
          <p:nvPr>
            <p:ph type="subTitle" idx="1"/>
          </p:nvPr>
        </p:nvSpPr>
        <p:spPr>
          <a:xfrm>
            <a:off x="1371600" y="3934970"/>
            <a:ext cx="6400800" cy="2209800"/>
          </a:xfrm>
        </p:spPr>
        <p:txBody>
          <a:bodyPr/>
          <a:lstStyle>
            <a:lvl1pPr marL="0" indent="0" algn="ctr">
              <a:buFont typeface="Wingdings" pitchFamily="-65" charset="2"/>
              <a:buNone/>
              <a:defRPr sz="3600">
                <a:latin typeface="Arial"/>
                <a:cs typeface="Arial"/>
              </a:defRPr>
            </a:lvl1pPr>
          </a:lstStyle>
          <a:p>
            <a:r>
              <a:rPr lang="en-US"/>
              <a:t>Click to edit Master subtitle style</a:t>
            </a:r>
            <a:endParaRPr lang="en-US" dirty="0"/>
          </a:p>
        </p:txBody>
      </p:sp>
      <p:sp>
        <p:nvSpPr>
          <p:cNvPr id="16392" name="Rectangle 8" descr="Gold bar"/>
          <p:cNvSpPr>
            <a:spLocks noChangeArrowheads="1"/>
          </p:cNvSpPr>
          <p:nvPr/>
        </p:nvSpPr>
        <p:spPr bwMode="auto">
          <a:xfrm>
            <a:off x="228600" y="3565840"/>
            <a:ext cx="2870200" cy="201613"/>
          </a:xfrm>
          <a:prstGeom prst="rect">
            <a:avLst/>
          </a:prstGeom>
          <a:solidFill>
            <a:schemeClr val="bg2"/>
          </a:solidFill>
          <a:ln w="9525">
            <a:noFill/>
            <a:miter lim="800000"/>
            <a:headEnd/>
            <a:tailEnd/>
          </a:ln>
          <a:effectLst/>
        </p:spPr>
        <p:txBody>
          <a:bodyPr wrap="none" anchor="ctr">
            <a:prstTxWarp prst="textNoShape">
              <a:avLst/>
            </a:prstTxWarp>
          </a:bodyPr>
          <a:lstStyle/>
          <a:p>
            <a:endParaRPr lang="en-US"/>
          </a:p>
        </p:txBody>
      </p:sp>
      <p:sp>
        <p:nvSpPr>
          <p:cNvPr id="16393" name="Rectangle 9" descr="Orange bar"/>
          <p:cNvSpPr>
            <a:spLocks noChangeArrowheads="1"/>
          </p:cNvSpPr>
          <p:nvPr/>
        </p:nvSpPr>
        <p:spPr bwMode="auto">
          <a:xfrm>
            <a:off x="3098800" y="3565840"/>
            <a:ext cx="2870200" cy="201613"/>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6394" name="Rectangle 10" descr="Slate bar"/>
          <p:cNvSpPr>
            <a:spLocks noChangeArrowheads="1"/>
          </p:cNvSpPr>
          <p:nvPr/>
        </p:nvSpPr>
        <p:spPr bwMode="auto">
          <a:xfrm>
            <a:off x="5969000" y="3565840"/>
            <a:ext cx="2870200" cy="201613"/>
          </a:xfrm>
          <a:prstGeom prst="rect">
            <a:avLst/>
          </a:prstGeom>
          <a:solidFill>
            <a:schemeClr val="tx2"/>
          </a:solidFill>
          <a:ln w="9525">
            <a:noFill/>
            <a:miter lim="800000"/>
            <a:headEnd/>
            <a:tailEnd/>
          </a:ln>
          <a:effectLst/>
        </p:spPr>
        <p:txBody>
          <a:bodyPr wrap="none" anchor="ctr">
            <a:prstTxWarp prst="textNoShape">
              <a:avLst/>
            </a:prstTxWarp>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6553200" y="6356350"/>
            <a:ext cx="2133600" cy="365125"/>
          </a:xfrm>
          <a:prstGeom prst="rect">
            <a:avLst/>
          </a:prstGeom>
        </p:spPr>
        <p:txBody>
          <a:bodyPr/>
          <a:lstStyle>
            <a:lvl1pPr algn="r">
              <a:defRPr>
                <a:latin typeface="Arial"/>
                <a:cs typeface="Arial"/>
              </a:defRPr>
            </a:lvl1pPr>
          </a:lstStyle>
          <a:p>
            <a:fld id="{042AED99-7FB4-404E-8A97-64753DCE42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9254"/>
            <a:ext cx="7772400" cy="1362075"/>
          </a:xfrm>
        </p:spPr>
        <p:txBody>
          <a:bodyPr anchor="b"/>
          <a:lstStyle>
            <a:lvl1pPr algn="l">
              <a:defRPr sz="44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722313" y="3450151"/>
            <a:ext cx="7772400" cy="1500187"/>
          </a:xfrm>
        </p:spPr>
        <p:txBody>
          <a:bodyPr anchor="t"/>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descr="Gold bar"/>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5" name="Rectangle 9" descr="Orange bar"/>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6" name="Rectangle 10" descr="Slate bar"/>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7" name="Rectangle 7" descr="Gold bar"/>
          <p:cNvSpPr>
            <a:spLocks noChangeArrowheads="1"/>
          </p:cNvSpPr>
          <p:nvPr userDrawn="1"/>
        </p:nvSpPr>
        <p:spPr bwMode="auto">
          <a:xfrm>
            <a:off x="0" y="0"/>
            <a:ext cx="228600" cy="2286000"/>
          </a:xfrm>
          <a:prstGeom prst="rect">
            <a:avLst/>
          </a:prstGeom>
          <a:solidFill>
            <a:schemeClr val="bg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8" name="Rectangle 9" descr="Orange bar"/>
          <p:cNvSpPr>
            <a:spLocks noChangeArrowheads="1"/>
          </p:cNvSpPr>
          <p:nvPr userDrawn="1"/>
        </p:nvSpPr>
        <p:spPr bwMode="auto">
          <a:xfrm>
            <a:off x="0" y="2286000"/>
            <a:ext cx="228600" cy="2286000"/>
          </a:xfrm>
          <a:prstGeom prst="rect">
            <a:avLst/>
          </a:prstGeom>
          <a:solidFill>
            <a:schemeClr val="accent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9" name="Rectangle 10" descr="Slate bar"/>
          <p:cNvSpPr>
            <a:spLocks noChangeArrowheads="1"/>
          </p:cNvSpPr>
          <p:nvPr userDrawn="1"/>
        </p:nvSpPr>
        <p:spPr bwMode="auto">
          <a:xfrm>
            <a:off x="0" y="4572000"/>
            <a:ext cx="228600" cy="2286000"/>
          </a:xfrm>
          <a:prstGeom prst="rect">
            <a:avLst/>
          </a:prstGeom>
          <a:solidFill>
            <a:schemeClr val="tx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10" name="Slide Number Placeholder 3"/>
          <p:cNvSpPr>
            <a:spLocks noGrp="1"/>
          </p:cNvSpPr>
          <p:nvPr>
            <p:ph type="sldNum" sz="quarter" idx="4"/>
          </p:nvPr>
        </p:nvSpPr>
        <p:spPr>
          <a:xfrm>
            <a:off x="6553200" y="6356350"/>
            <a:ext cx="2133600" cy="365125"/>
          </a:xfrm>
          <a:prstGeom prst="rect">
            <a:avLst/>
          </a:prstGeom>
        </p:spPr>
        <p:txBody>
          <a:bodyPr/>
          <a:lstStyle>
            <a:lvl1pPr algn="r">
              <a:defRPr>
                <a:latin typeface="Arial"/>
                <a:cs typeface="Arial"/>
              </a:defRPr>
            </a:lvl1pPr>
          </a:lstStyle>
          <a:p>
            <a:fld id="{042AED99-7FB4-404E-8A97-64753DCE42E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3"/>
          <p:cNvSpPr>
            <a:spLocks noGrp="1"/>
          </p:cNvSpPr>
          <p:nvPr>
            <p:ph type="sldNum" sz="quarter" idx="4"/>
          </p:nvPr>
        </p:nvSpPr>
        <p:spPr>
          <a:xfrm>
            <a:off x="6553200" y="6356350"/>
            <a:ext cx="2133600" cy="365125"/>
          </a:xfrm>
          <a:prstGeom prst="rect">
            <a:avLst/>
          </a:prstGeom>
        </p:spPr>
        <p:txBody>
          <a:bodyPr/>
          <a:lstStyle>
            <a:lvl1pPr algn="r">
              <a:defRPr>
                <a:latin typeface="Arial"/>
                <a:cs typeface="Arial"/>
              </a:defRPr>
            </a:lvl1pPr>
          </a:lstStyle>
          <a:p>
            <a:fld id="{042AED99-7FB4-404E-8A97-64753DCE42E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3"/>
          <p:cNvSpPr>
            <a:spLocks noGrp="1"/>
          </p:cNvSpPr>
          <p:nvPr>
            <p:ph type="sldNum" sz="quarter" idx="10"/>
          </p:nvPr>
        </p:nvSpPr>
        <p:spPr>
          <a:xfrm>
            <a:off x="6553200" y="6356350"/>
            <a:ext cx="2133600" cy="365125"/>
          </a:xfrm>
          <a:prstGeom prst="rect">
            <a:avLst/>
          </a:prstGeom>
        </p:spPr>
        <p:txBody>
          <a:bodyPr/>
          <a:lstStyle>
            <a:lvl1pPr algn="r">
              <a:defRPr>
                <a:latin typeface="Arial"/>
                <a:cs typeface="Arial"/>
              </a:defRPr>
            </a:lvl1pPr>
          </a:lstStyle>
          <a:p>
            <a:fld id="{042AED99-7FB4-404E-8A97-64753DCE42E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r>
              <a:rPr lang="en-US"/>
              <a:t>Click icon to add clip art</a:t>
            </a:r>
          </a:p>
        </p:txBody>
      </p:sp>
      <p:sp>
        <p:nvSpPr>
          <p:cNvPr id="5" name="Slide Number Placeholder 3"/>
          <p:cNvSpPr>
            <a:spLocks noGrp="1"/>
          </p:cNvSpPr>
          <p:nvPr>
            <p:ph type="sldNum" sz="quarter" idx="4"/>
          </p:nvPr>
        </p:nvSpPr>
        <p:spPr>
          <a:xfrm>
            <a:off x="6553200" y="6356350"/>
            <a:ext cx="2133600" cy="365125"/>
          </a:xfrm>
          <a:prstGeom prst="rect">
            <a:avLst/>
          </a:prstGeom>
        </p:spPr>
        <p:txBody>
          <a:bodyPr/>
          <a:lstStyle>
            <a:lvl1pPr algn="r">
              <a:defRPr>
                <a:latin typeface="Arial"/>
                <a:cs typeface="Arial"/>
              </a:defRPr>
            </a:lvl1pPr>
          </a:lstStyle>
          <a:p>
            <a:fld id="{042AED99-7FB4-404E-8A97-64753DCE42E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4"/>
          </p:nvPr>
        </p:nvSpPr>
        <p:spPr>
          <a:xfrm>
            <a:off x="6553200" y="6356350"/>
            <a:ext cx="2133600" cy="365125"/>
          </a:xfrm>
        </p:spPr>
        <p:txBody>
          <a:bodyPr/>
          <a:lstStyle>
            <a:lvl1pPr algn="r">
              <a:defRPr/>
            </a:lvl1pPr>
          </a:lstStyle>
          <a:p>
            <a:fld id="{042AED99-7FB4-404E-8A97-64753DCE42E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descr="Gold bar"/>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3" name="Rectangle 9" descr="Orange bar"/>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4" name="Rectangle 10" descr="Slate bar"/>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6" name="Rectangle 7" descr="Gold bar"/>
          <p:cNvSpPr>
            <a:spLocks noChangeArrowheads="1"/>
          </p:cNvSpPr>
          <p:nvPr userDrawn="1"/>
        </p:nvSpPr>
        <p:spPr bwMode="auto">
          <a:xfrm>
            <a:off x="0" y="0"/>
            <a:ext cx="228600" cy="2286000"/>
          </a:xfrm>
          <a:prstGeom prst="rect">
            <a:avLst/>
          </a:prstGeom>
          <a:solidFill>
            <a:schemeClr val="bg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7" name="Rectangle 9" descr="Orange bar"/>
          <p:cNvSpPr>
            <a:spLocks noChangeArrowheads="1"/>
          </p:cNvSpPr>
          <p:nvPr userDrawn="1"/>
        </p:nvSpPr>
        <p:spPr bwMode="auto">
          <a:xfrm>
            <a:off x="0" y="2286000"/>
            <a:ext cx="228600" cy="2286000"/>
          </a:xfrm>
          <a:prstGeom prst="rect">
            <a:avLst/>
          </a:prstGeom>
          <a:solidFill>
            <a:schemeClr val="accent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8" name="Rectangle 10" descr="Slate bar"/>
          <p:cNvSpPr>
            <a:spLocks noChangeArrowheads="1"/>
          </p:cNvSpPr>
          <p:nvPr userDrawn="1"/>
        </p:nvSpPr>
        <p:spPr bwMode="auto">
          <a:xfrm>
            <a:off x="0" y="4572000"/>
            <a:ext cx="228600" cy="2286000"/>
          </a:xfrm>
          <a:prstGeom prst="rect">
            <a:avLst/>
          </a:prstGeom>
          <a:solidFill>
            <a:schemeClr val="tx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9" name="Slide Number Placeholder 3"/>
          <p:cNvSpPr>
            <a:spLocks noGrp="1"/>
          </p:cNvSpPr>
          <p:nvPr>
            <p:ph type="sldNum" sz="quarter" idx="4"/>
          </p:nvPr>
        </p:nvSpPr>
        <p:spPr>
          <a:xfrm>
            <a:off x="6553200" y="6356350"/>
            <a:ext cx="2133600" cy="365125"/>
          </a:xfrm>
        </p:spPr>
        <p:txBody>
          <a:bodyPr/>
          <a:lstStyle>
            <a:lvl1pPr algn="r">
              <a:defRPr/>
            </a:lvl1pPr>
          </a:lstStyle>
          <a:p>
            <a:fld id="{042AED99-7FB4-404E-8A97-64753DCE42E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367" name="Rectangle 7" descr="Gold bar"/>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1536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prstTxWarp prst="textNoShape">
              <a:avLst/>
            </a:prstTxWarp>
          </a:bodyPr>
          <a:lstStyle/>
          <a:p>
            <a:endParaRPr lang="en-US"/>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prstTxWarp prst="textNoShape">
              <a:avLst/>
            </a:prstTxWarp>
          </a:bodyPr>
          <a:lstStyle/>
          <a:p>
            <a:pPr algn="ctr" eaLnBrk="1" hangingPunct="1"/>
            <a:endParaRPr lang="en-US" sz="2400">
              <a:latin typeface="Times New Roman" pitchFamily="-65" charset="0"/>
            </a:endParaRPr>
          </a:p>
        </p:txBody>
      </p:sp>
      <p:sp>
        <p:nvSpPr>
          <p:cNvPr id="8" name="Slide Number Placeholder 3"/>
          <p:cNvSpPr>
            <a:spLocks noGrp="1"/>
          </p:cNvSpPr>
          <p:nvPr>
            <p:ph type="sldNum" sz="quarter" idx="4"/>
          </p:nvPr>
        </p:nvSpPr>
        <p:spPr>
          <a:xfrm>
            <a:off x="6553200" y="6356350"/>
            <a:ext cx="2133600" cy="365125"/>
          </a:xfrm>
          <a:prstGeom prst="rect">
            <a:avLst/>
          </a:prstGeom>
        </p:spPr>
        <p:txBody>
          <a:bodyPr/>
          <a:lstStyle>
            <a:lvl1pPr algn="r">
              <a:defRPr>
                <a:latin typeface="+mn-lt"/>
                <a:cs typeface="Calibri"/>
              </a:defRPr>
            </a:lvl1pPr>
          </a:lstStyle>
          <a:p>
            <a:fld id="{042AED99-7FB4-404E-8A97-64753DCE42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Lst>
  <p:hf sldNum="0" hdr="0" dt="0"/>
  <p:txStyles>
    <p:titleStyle>
      <a:lvl1pPr algn="l" rtl="0" eaLnBrk="1" fontAlgn="base" hangingPunct="1">
        <a:spcBef>
          <a:spcPct val="0"/>
        </a:spcBef>
        <a:spcAft>
          <a:spcPct val="0"/>
        </a:spcAft>
        <a:defRPr sz="4800">
          <a:solidFill>
            <a:schemeClr val="tx2"/>
          </a:solidFill>
          <a:latin typeface="+mj-lt"/>
          <a:ea typeface="+mj-ea"/>
          <a:cs typeface="Cambria"/>
        </a:defRPr>
      </a:lvl1pPr>
      <a:lvl2pPr algn="l" rtl="0" eaLnBrk="1" fontAlgn="base" hangingPunct="1">
        <a:spcBef>
          <a:spcPct val="0"/>
        </a:spcBef>
        <a:spcAft>
          <a:spcPct val="0"/>
        </a:spcAft>
        <a:defRPr sz="4400">
          <a:solidFill>
            <a:schemeClr val="tx2"/>
          </a:solidFill>
          <a:latin typeface="Times New Roman" pitchFamily="-65" charset="0"/>
        </a:defRPr>
      </a:lvl2pPr>
      <a:lvl3pPr algn="l" rtl="0" eaLnBrk="1" fontAlgn="base" hangingPunct="1">
        <a:spcBef>
          <a:spcPct val="0"/>
        </a:spcBef>
        <a:spcAft>
          <a:spcPct val="0"/>
        </a:spcAft>
        <a:defRPr sz="4400">
          <a:solidFill>
            <a:schemeClr val="tx2"/>
          </a:solidFill>
          <a:latin typeface="Times New Roman" pitchFamily="-65" charset="0"/>
        </a:defRPr>
      </a:lvl3pPr>
      <a:lvl4pPr algn="l" rtl="0" eaLnBrk="1" fontAlgn="base" hangingPunct="1">
        <a:spcBef>
          <a:spcPct val="0"/>
        </a:spcBef>
        <a:spcAft>
          <a:spcPct val="0"/>
        </a:spcAft>
        <a:defRPr sz="4400">
          <a:solidFill>
            <a:schemeClr val="tx2"/>
          </a:solidFill>
          <a:latin typeface="Times New Roman" pitchFamily="-65" charset="0"/>
        </a:defRPr>
      </a:lvl4pPr>
      <a:lvl5pPr algn="l" rtl="0" eaLnBrk="1" fontAlgn="base" hangingPunct="1">
        <a:spcBef>
          <a:spcPct val="0"/>
        </a:spcBef>
        <a:spcAft>
          <a:spcPct val="0"/>
        </a:spcAft>
        <a:defRPr sz="4400">
          <a:solidFill>
            <a:schemeClr val="tx2"/>
          </a:solidFill>
          <a:latin typeface="Times New Roman" pitchFamily="-65" charset="0"/>
        </a:defRPr>
      </a:lvl5pPr>
      <a:lvl6pPr marL="457200" algn="l" rtl="0" eaLnBrk="1" fontAlgn="base" hangingPunct="1">
        <a:spcBef>
          <a:spcPct val="0"/>
        </a:spcBef>
        <a:spcAft>
          <a:spcPct val="0"/>
        </a:spcAft>
        <a:defRPr sz="4400">
          <a:solidFill>
            <a:schemeClr val="tx2"/>
          </a:solidFill>
          <a:latin typeface="Times New Roman" pitchFamily="-65" charset="0"/>
        </a:defRPr>
      </a:lvl6pPr>
      <a:lvl7pPr marL="914400" algn="l" rtl="0" eaLnBrk="1" fontAlgn="base" hangingPunct="1">
        <a:spcBef>
          <a:spcPct val="0"/>
        </a:spcBef>
        <a:spcAft>
          <a:spcPct val="0"/>
        </a:spcAft>
        <a:defRPr sz="4400">
          <a:solidFill>
            <a:schemeClr val="tx2"/>
          </a:solidFill>
          <a:latin typeface="Times New Roman" pitchFamily="-65" charset="0"/>
        </a:defRPr>
      </a:lvl7pPr>
      <a:lvl8pPr marL="1371600" algn="l" rtl="0" eaLnBrk="1" fontAlgn="base" hangingPunct="1">
        <a:spcBef>
          <a:spcPct val="0"/>
        </a:spcBef>
        <a:spcAft>
          <a:spcPct val="0"/>
        </a:spcAft>
        <a:defRPr sz="4400">
          <a:solidFill>
            <a:schemeClr val="tx2"/>
          </a:solidFill>
          <a:latin typeface="Times New Roman" pitchFamily="-65" charset="0"/>
        </a:defRPr>
      </a:lvl8pPr>
      <a:lvl9pPr marL="1828800" algn="l" rtl="0" eaLnBrk="1" fontAlgn="base" hangingPunct="1">
        <a:spcBef>
          <a:spcPct val="0"/>
        </a:spcBef>
        <a:spcAft>
          <a:spcPct val="0"/>
        </a:spcAft>
        <a:defRPr sz="4400">
          <a:solidFill>
            <a:schemeClr val="tx2"/>
          </a:solidFill>
          <a:latin typeface="Times New Roman" pitchFamily="-65" charset="0"/>
        </a:defRPr>
      </a:lvl9pPr>
    </p:titleStyle>
    <p:bodyStyle>
      <a:lvl1pPr marL="342900" indent="-342900" algn="l" rtl="0" eaLnBrk="1" fontAlgn="base" hangingPunct="1">
        <a:spcBef>
          <a:spcPct val="20000"/>
        </a:spcBef>
        <a:spcAft>
          <a:spcPct val="0"/>
        </a:spcAft>
        <a:buClr>
          <a:schemeClr val="bg2"/>
        </a:buClr>
        <a:buSzPct val="100000"/>
        <a:buFont typeface="Arial"/>
        <a:buChar char="•"/>
        <a:defRPr sz="3600">
          <a:solidFill>
            <a:schemeClr val="tx1"/>
          </a:solidFill>
          <a:latin typeface="+mn-lt"/>
          <a:ea typeface="+mn-ea"/>
          <a:cs typeface="Calibri"/>
        </a:defRPr>
      </a:lvl1pPr>
      <a:lvl2pPr marL="742950" indent="-285750" algn="l" rtl="0" eaLnBrk="1" fontAlgn="base" hangingPunct="1">
        <a:spcBef>
          <a:spcPct val="20000"/>
        </a:spcBef>
        <a:spcAft>
          <a:spcPct val="0"/>
        </a:spcAft>
        <a:buClr>
          <a:schemeClr val="tx2"/>
        </a:buClr>
        <a:buSzPct val="100000"/>
        <a:buFont typeface="Arial"/>
        <a:buChar char="•"/>
        <a:defRPr sz="3200">
          <a:solidFill>
            <a:schemeClr val="tx1"/>
          </a:solidFill>
          <a:latin typeface="+mn-lt"/>
          <a:ea typeface="ＭＳ Ｐゴシック" pitchFamily="-65" charset="-128"/>
          <a:cs typeface="Calibri"/>
        </a:defRPr>
      </a:lvl2pPr>
      <a:lvl3pPr marL="1143000" indent="-228600" algn="l" rtl="0" eaLnBrk="1" fontAlgn="base" hangingPunct="1">
        <a:spcBef>
          <a:spcPct val="20000"/>
        </a:spcBef>
        <a:spcAft>
          <a:spcPct val="0"/>
        </a:spcAft>
        <a:buClr>
          <a:schemeClr val="accent1"/>
        </a:buClr>
        <a:buSzPct val="100000"/>
        <a:buFont typeface="Arial"/>
        <a:buChar char="•"/>
        <a:defRPr sz="2800">
          <a:solidFill>
            <a:schemeClr val="tx1"/>
          </a:solidFill>
          <a:latin typeface="+mn-lt"/>
          <a:ea typeface="ＭＳ Ｐゴシック" pitchFamily="-65" charset="-128"/>
          <a:cs typeface="Calibri"/>
        </a:defRPr>
      </a:lvl3pPr>
      <a:lvl4pPr marL="1600200" indent="-228600" algn="l" rtl="0" eaLnBrk="1" fontAlgn="base" hangingPunct="1">
        <a:spcBef>
          <a:spcPct val="20000"/>
        </a:spcBef>
        <a:spcAft>
          <a:spcPct val="0"/>
        </a:spcAft>
        <a:buClr>
          <a:schemeClr val="bg2"/>
        </a:buClr>
        <a:buFont typeface="Arial"/>
        <a:buChar char="•"/>
        <a:defRPr sz="2600">
          <a:solidFill>
            <a:schemeClr val="tx1"/>
          </a:solidFill>
          <a:latin typeface="+mn-lt"/>
          <a:ea typeface="ＭＳ Ｐゴシック" pitchFamily="-65" charset="-128"/>
          <a:cs typeface="Calibri"/>
        </a:defRPr>
      </a:lvl4pPr>
      <a:lvl5pPr marL="2057400" indent="-228600" algn="l" rtl="0" eaLnBrk="1" fontAlgn="base" hangingPunct="1">
        <a:spcBef>
          <a:spcPct val="20000"/>
        </a:spcBef>
        <a:spcAft>
          <a:spcPct val="0"/>
        </a:spcAft>
        <a:buClr>
          <a:schemeClr val="tx2"/>
        </a:buClr>
        <a:buSzPct val="100000"/>
        <a:buFont typeface="Arial"/>
        <a:buChar char="•"/>
        <a:defRPr sz="2600">
          <a:solidFill>
            <a:schemeClr val="tx1"/>
          </a:solidFill>
          <a:latin typeface="+mn-lt"/>
          <a:ea typeface="ＭＳ Ｐゴシック" pitchFamily="-65" charset="-128"/>
          <a:cs typeface="Calibri"/>
        </a:defRPr>
      </a:lvl5pPr>
      <a:lvl6pPr marL="25146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lipartbest.com/stick-figure-human"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hyperlink" Target="http://www.ncbi.nlm.nih.gov/pubmed/24134378"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ncbi.nlm.nih.gov/pubmed/25511884"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www.ncbi.nlm.nih.gov/pubmed/25158687" TargetMode="External"/><Relationship Id="rId3" Type="http://schemas.openxmlformats.org/officeDocument/2006/relationships/hyperlink" Target="http://www.ncbi.nlm.nih.gov/pubmed/?term=Pereira%20RA%5bAuthor%5d&amp;cauthor=true&amp;cauthor_uid=25158687" TargetMode="External"/><Relationship Id="rId7" Type="http://schemas.openxmlformats.org/officeDocument/2006/relationships/hyperlink" Target="http://www.ncbi.nlm.nih.gov/pubmed/?term=Popkin%20BM%5bAuthor%5d&amp;cauthor=true&amp;cauthor_uid=2515868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ncbi.nlm.nih.gov/pubmed/?term=Sichieri%20R%5bAuthor%5d&amp;cauthor=true&amp;cauthor_uid=25158687" TargetMode="External"/><Relationship Id="rId5" Type="http://schemas.openxmlformats.org/officeDocument/2006/relationships/hyperlink" Target="http://www.ncbi.nlm.nih.gov/pubmed/?term=Duffey%20KJ%5bAuthor%5d&amp;cauthor=true&amp;cauthor_uid=25158687" TargetMode="External"/><Relationship Id="rId4" Type="http://schemas.openxmlformats.org/officeDocument/2006/relationships/hyperlink" Target="http://www.ncbi.nlm.nih.gov/pubmed/?term=Souza%20AM%5bAuthor%5d&amp;cauthor=true&amp;cauthor_uid=25158687"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www.google.com/url?sa=i&amp;rct=j&amp;q=&amp;esrc=s&amp;source=images&amp;cd=&amp;docid=tZZ5-wSDzF4FsM&amp;tbnid=yH_zzR4Bt-eTVM:&amp;ved=0CAUQjRw&amp;url=http://citydesk.freedomblogging.com/?p=6356&amp;ei=vmUvUp-aDIjs8AT7qIHIDA&amp;bvm=bv.51773540,d.eWU&amp;psig=AFQjCNES9uDX-IWB0djz1-hoOWNUK4NuZg&amp;ust=1378924326903864" TargetMode="Externa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568" y="432880"/>
            <a:ext cx="9211647" cy="2709074"/>
          </a:xfrm>
        </p:spPr>
        <p:txBody>
          <a:bodyPr/>
          <a:lstStyle/>
          <a:p>
            <a:r>
              <a:rPr lang="en-US" dirty="0"/>
              <a:t> Study Designs</a:t>
            </a:r>
            <a:br>
              <a:rPr lang="en-US" dirty="0"/>
            </a:br>
            <a:r>
              <a:rPr lang="en-US" dirty="0"/>
              <a:t>Cross-Sectional &amp; Ecologic</a:t>
            </a:r>
          </a:p>
        </p:txBody>
      </p:sp>
      <p:sp>
        <p:nvSpPr>
          <p:cNvPr id="3" name="Subtitle 2"/>
          <p:cNvSpPr>
            <a:spLocks noGrp="1"/>
          </p:cNvSpPr>
          <p:nvPr>
            <p:ph type="subTitle" idx="1"/>
          </p:nvPr>
        </p:nvSpPr>
        <p:spPr/>
        <p:txBody>
          <a:bodyPr/>
          <a:lstStyle/>
          <a:p>
            <a:r>
              <a:rPr lang="en-US" dirty="0"/>
              <a:t>EPID600</a:t>
            </a:r>
          </a:p>
          <a:p>
            <a:r>
              <a:rPr lang="en-US" dirty="0"/>
              <a:t>Dr. Karin Yeatts</a:t>
            </a:r>
          </a:p>
          <a:p>
            <a:r>
              <a:rPr lang="en-US" dirty="0"/>
              <a:t>February 5, 2019</a:t>
            </a:r>
          </a:p>
          <a:p>
            <a:endParaRPr lang="en-US" dirty="0"/>
          </a:p>
        </p:txBody>
      </p:sp>
    </p:spTree>
    <p:extLst>
      <p:ext uri="{BB962C8B-B14F-4D97-AF65-F5344CB8AC3E}">
        <p14:creationId xmlns:p14="http://schemas.microsoft.com/office/powerpoint/2010/main" val="219830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C9FF-F2F3-4306-A48F-7717EA79CA46}"/>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0358E20F-3437-4B9E-92AB-8E4CD2623B51}"/>
              </a:ext>
            </a:extLst>
          </p:cNvPr>
          <p:cNvPicPr>
            <a:picLocks noGrp="1" noChangeAspect="1"/>
          </p:cNvPicPr>
          <p:nvPr>
            <p:ph idx="1"/>
          </p:nvPr>
        </p:nvPicPr>
        <p:blipFill>
          <a:blip r:embed="rId2"/>
          <a:stretch>
            <a:fillRect/>
          </a:stretch>
        </p:blipFill>
        <p:spPr>
          <a:xfrm>
            <a:off x="457200" y="277812"/>
            <a:ext cx="8537510" cy="6580187"/>
          </a:xfrm>
        </p:spPr>
      </p:pic>
    </p:spTree>
    <p:extLst>
      <p:ext uri="{BB962C8B-B14F-4D97-AF65-F5344CB8AC3E}">
        <p14:creationId xmlns:p14="http://schemas.microsoft.com/office/powerpoint/2010/main" val="413281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31A383E4-9203-43D1-AE77-E4071ABC44CE}"/>
              </a:ext>
            </a:extLst>
          </p:cNvPr>
          <p:cNvPicPr>
            <a:picLocks noGrp="1" noChangeAspect="1"/>
          </p:cNvPicPr>
          <p:nvPr>
            <p:ph idx="1"/>
          </p:nvPr>
        </p:nvPicPr>
        <p:blipFill>
          <a:blip r:embed="rId2"/>
          <a:stretch>
            <a:fillRect/>
          </a:stretch>
        </p:blipFill>
        <p:spPr>
          <a:xfrm>
            <a:off x="282102" y="277813"/>
            <a:ext cx="8229600" cy="6580187"/>
          </a:xfrm>
        </p:spPr>
      </p:pic>
    </p:spTree>
    <p:extLst>
      <p:ext uri="{BB962C8B-B14F-4D97-AF65-F5344CB8AC3E}">
        <p14:creationId xmlns:p14="http://schemas.microsoft.com/office/powerpoint/2010/main" val="1814265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dirty="0"/>
              <a:t>Uses of Cross-Sectional Studies</a:t>
            </a:r>
          </a:p>
        </p:txBody>
      </p:sp>
      <p:sp>
        <p:nvSpPr>
          <p:cNvPr id="24579" name="Rectangle 3"/>
          <p:cNvSpPr>
            <a:spLocks noGrp="1" noChangeArrowheads="1"/>
          </p:cNvSpPr>
          <p:nvPr>
            <p:ph idx="1"/>
          </p:nvPr>
        </p:nvSpPr>
        <p:spPr>
          <a:xfrm>
            <a:off x="457200" y="1600200"/>
            <a:ext cx="8865704" cy="5257800"/>
          </a:xfrm>
          <a:noFill/>
          <a:ln/>
        </p:spPr>
        <p:txBody>
          <a:bodyPr/>
          <a:lstStyle/>
          <a:p>
            <a:pPr lvl="1"/>
            <a:r>
              <a:rPr lang="en-US" sz="2800" i="1" dirty="0"/>
              <a:t>evaluate the proportion of a population with disease or with risk factors </a:t>
            </a:r>
          </a:p>
          <a:p>
            <a:pPr lvl="2"/>
            <a:r>
              <a:rPr lang="en-US" sz="2400" dirty="0"/>
              <a:t>prevalence of </a:t>
            </a:r>
          </a:p>
          <a:p>
            <a:pPr lvl="3"/>
            <a:r>
              <a:rPr lang="en-US" sz="2200" dirty="0"/>
              <a:t>elevated blood lead in toddlers; </a:t>
            </a:r>
          </a:p>
          <a:p>
            <a:pPr lvl="3"/>
            <a:r>
              <a:rPr lang="en-US" sz="2200" dirty="0"/>
              <a:t> asthma in children</a:t>
            </a:r>
          </a:p>
          <a:p>
            <a:pPr lvl="1"/>
            <a:r>
              <a:rPr lang="en-US" sz="2800" dirty="0"/>
              <a:t>useful for planning or administering preventive or health care services</a:t>
            </a:r>
          </a:p>
          <a:p>
            <a:pPr lvl="1"/>
            <a:endParaRPr lang="en-US" sz="2800" dirty="0"/>
          </a:p>
          <a:p>
            <a:pPr lvl="1"/>
            <a:r>
              <a:rPr lang="en-US" sz="2800" dirty="0"/>
              <a:t>useful for surveillance programs and for conducting surveys and polls</a:t>
            </a:r>
          </a:p>
        </p:txBody>
      </p:sp>
      <p:sp>
        <p:nvSpPr>
          <p:cNvPr id="4" name="Slide Number Placeholder 3"/>
          <p:cNvSpPr>
            <a:spLocks noGrp="1"/>
          </p:cNvSpPr>
          <p:nvPr>
            <p:ph type="sldNum" sz="quarter" idx="4"/>
          </p:nvPr>
        </p:nvSpPr>
        <p:spPr>
          <a:xfrm>
            <a:off x="6553200" y="6356350"/>
            <a:ext cx="2133600" cy="365125"/>
          </a:xfrm>
        </p:spPr>
        <p:txBody>
          <a:bodyPr/>
          <a:lstStyle/>
          <a:p>
            <a:fld id="{042AED99-7FB4-404E-8A97-64753DCE42EC}" type="slidenum">
              <a:rPr lang="en-US" smtClean="0"/>
              <a:pPr/>
              <a:t>12</a:t>
            </a:fld>
            <a:endParaRPr lang="en-US" dirty="0"/>
          </a:p>
        </p:txBody>
      </p:sp>
    </p:spTree>
    <p:extLst>
      <p:ext uri="{BB962C8B-B14F-4D97-AF65-F5344CB8AC3E}">
        <p14:creationId xmlns:p14="http://schemas.microsoft.com/office/powerpoint/2010/main" val="14913005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3649436" y="1206790"/>
            <a:ext cx="5494564" cy="44444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100000"/>
              <a:buFont typeface="Arial"/>
              <a:buChar char="•"/>
              <a:defRPr sz="3600">
                <a:solidFill>
                  <a:schemeClr val="tx1"/>
                </a:solidFill>
                <a:latin typeface="+mn-lt"/>
                <a:ea typeface="+mn-ea"/>
                <a:cs typeface="Calibri"/>
              </a:defRPr>
            </a:lvl1pPr>
            <a:lvl2pPr marL="742950" indent="-285750" algn="l" rtl="0" eaLnBrk="1" fontAlgn="base" hangingPunct="1">
              <a:spcBef>
                <a:spcPct val="20000"/>
              </a:spcBef>
              <a:spcAft>
                <a:spcPct val="0"/>
              </a:spcAft>
              <a:buClr>
                <a:schemeClr val="tx2"/>
              </a:buClr>
              <a:buSzPct val="100000"/>
              <a:buFont typeface="Arial"/>
              <a:buChar char="•"/>
              <a:defRPr sz="3200">
                <a:solidFill>
                  <a:schemeClr val="tx1"/>
                </a:solidFill>
                <a:latin typeface="+mn-lt"/>
                <a:ea typeface="ＭＳ Ｐゴシック" pitchFamily="-65" charset="-128"/>
                <a:cs typeface="Calibri"/>
              </a:defRPr>
            </a:lvl2pPr>
            <a:lvl3pPr marL="1143000" indent="-228600" algn="l" rtl="0" eaLnBrk="1" fontAlgn="base" hangingPunct="1">
              <a:spcBef>
                <a:spcPct val="20000"/>
              </a:spcBef>
              <a:spcAft>
                <a:spcPct val="0"/>
              </a:spcAft>
              <a:buClr>
                <a:schemeClr val="accent1"/>
              </a:buClr>
              <a:buSzPct val="100000"/>
              <a:buFont typeface="Arial"/>
              <a:buChar char="•"/>
              <a:defRPr sz="2800">
                <a:solidFill>
                  <a:schemeClr val="tx1"/>
                </a:solidFill>
                <a:latin typeface="+mn-lt"/>
                <a:ea typeface="ＭＳ Ｐゴシック" pitchFamily="-65" charset="-128"/>
                <a:cs typeface="Calibri"/>
              </a:defRPr>
            </a:lvl3pPr>
            <a:lvl4pPr marL="1600200" indent="-228600" algn="l" rtl="0" eaLnBrk="1" fontAlgn="base" hangingPunct="1">
              <a:spcBef>
                <a:spcPct val="20000"/>
              </a:spcBef>
              <a:spcAft>
                <a:spcPct val="0"/>
              </a:spcAft>
              <a:buClr>
                <a:schemeClr val="bg2"/>
              </a:buClr>
              <a:buFont typeface="Arial"/>
              <a:buChar char="•"/>
              <a:defRPr sz="2600">
                <a:solidFill>
                  <a:schemeClr val="tx1"/>
                </a:solidFill>
                <a:latin typeface="+mn-lt"/>
                <a:ea typeface="ＭＳ Ｐゴシック" pitchFamily="-65" charset="-128"/>
                <a:cs typeface="Calibri"/>
              </a:defRPr>
            </a:lvl4pPr>
            <a:lvl5pPr marL="2057400" indent="-228600" algn="l" rtl="0" eaLnBrk="1" fontAlgn="base" hangingPunct="1">
              <a:spcBef>
                <a:spcPct val="20000"/>
              </a:spcBef>
              <a:spcAft>
                <a:spcPct val="0"/>
              </a:spcAft>
              <a:buClr>
                <a:schemeClr val="tx2"/>
              </a:buClr>
              <a:buSzPct val="100000"/>
              <a:buFont typeface="Arial"/>
              <a:buChar char="•"/>
              <a:defRPr sz="2600">
                <a:solidFill>
                  <a:schemeClr val="tx1"/>
                </a:solidFill>
                <a:latin typeface="+mn-lt"/>
                <a:ea typeface="ＭＳ Ｐゴシック" pitchFamily="-65" charset="-128"/>
                <a:cs typeface="Calibri"/>
              </a:defRPr>
            </a:lvl5pPr>
            <a:lvl6pPr marL="25146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9pPr>
          </a:lstStyle>
          <a:p>
            <a:pPr marL="0" indent="0" defTabSz="914400">
              <a:spcBef>
                <a:spcPts val="0"/>
              </a:spcBef>
              <a:buClr>
                <a:srgbClr val="5C8CBB"/>
              </a:buClr>
              <a:buNone/>
            </a:pPr>
            <a:r>
              <a:rPr lang="en-US" sz="2400" b="1" dirty="0"/>
              <a:t>Study:</a:t>
            </a:r>
            <a:r>
              <a:rPr lang="en-US" sz="2400" dirty="0"/>
              <a:t>  Distracted driving </a:t>
            </a:r>
          </a:p>
          <a:p>
            <a:pPr marL="0" indent="0" defTabSz="914400">
              <a:spcBef>
                <a:spcPts val="0"/>
              </a:spcBef>
              <a:buClr>
                <a:srgbClr val="5C8CBB"/>
              </a:buClr>
              <a:buNone/>
            </a:pPr>
            <a:endParaRPr lang="en-US" sz="2400" b="1" kern="0" dirty="0">
              <a:solidFill>
                <a:schemeClr val="tx1">
                  <a:lumMod val="95000"/>
                  <a:lumOff val="5000"/>
                </a:schemeClr>
              </a:solidFill>
            </a:endParaRPr>
          </a:p>
          <a:p>
            <a:pPr marL="0" indent="0" defTabSz="914400">
              <a:spcBef>
                <a:spcPts val="0"/>
              </a:spcBef>
              <a:buClr>
                <a:srgbClr val="5C8CBB"/>
              </a:buClr>
              <a:buNone/>
            </a:pPr>
            <a:r>
              <a:rPr lang="en-US" sz="2400" b="1" kern="0" dirty="0">
                <a:solidFill>
                  <a:schemeClr val="tx1">
                    <a:lumMod val="95000"/>
                    <a:lumOff val="5000"/>
                  </a:schemeClr>
                </a:solidFill>
              </a:rPr>
              <a:t>Population Base:  </a:t>
            </a:r>
            <a:r>
              <a:rPr lang="en-US" sz="2400" kern="0" dirty="0">
                <a:solidFill>
                  <a:schemeClr val="tx1">
                    <a:lumMod val="95000"/>
                    <a:lumOff val="5000"/>
                  </a:schemeClr>
                </a:solidFill>
              </a:rPr>
              <a:t>3 cities in Mexico</a:t>
            </a:r>
          </a:p>
          <a:p>
            <a:pPr marL="0" indent="0" defTabSz="914400">
              <a:spcBef>
                <a:spcPts val="0"/>
              </a:spcBef>
              <a:buClr>
                <a:srgbClr val="5C8CBB"/>
              </a:buClr>
              <a:buNone/>
            </a:pPr>
            <a:endParaRPr lang="en-US" sz="2400" b="1" kern="0" dirty="0">
              <a:solidFill>
                <a:schemeClr val="tx1">
                  <a:lumMod val="95000"/>
                  <a:lumOff val="5000"/>
                </a:schemeClr>
              </a:solidFill>
            </a:endParaRPr>
          </a:p>
          <a:p>
            <a:pPr marL="0" indent="0" defTabSz="914400">
              <a:spcBef>
                <a:spcPts val="0"/>
              </a:spcBef>
              <a:buClr>
                <a:srgbClr val="5C8CBB"/>
              </a:buClr>
              <a:buNone/>
            </a:pPr>
            <a:r>
              <a:rPr lang="en-US" sz="2400" b="1" kern="0" dirty="0">
                <a:solidFill>
                  <a:schemeClr val="tx1">
                    <a:lumMod val="95000"/>
                    <a:lumOff val="5000"/>
                  </a:schemeClr>
                </a:solidFill>
              </a:rPr>
              <a:t>Sample:  </a:t>
            </a:r>
            <a:r>
              <a:rPr lang="en-US" sz="2400" kern="0" dirty="0">
                <a:solidFill>
                  <a:schemeClr val="tx1">
                    <a:lumMod val="95000"/>
                    <a:lumOff val="5000"/>
                  </a:schemeClr>
                </a:solidFill>
              </a:rPr>
              <a:t>3% of all intersections with functioning traffic lights; 7,940 drivers</a:t>
            </a:r>
          </a:p>
          <a:p>
            <a:pPr marL="0" indent="0" defTabSz="914400">
              <a:spcBef>
                <a:spcPts val="0"/>
              </a:spcBef>
              <a:buClr>
                <a:srgbClr val="5C8CBB"/>
              </a:buClr>
              <a:buNone/>
            </a:pPr>
            <a:endParaRPr lang="en-US" sz="2400" kern="0" dirty="0">
              <a:solidFill>
                <a:schemeClr val="tx1">
                  <a:lumMod val="95000"/>
                  <a:lumOff val="5000"/>
                </a:schemeClr>
              </a:solidFill>
            </a:endParaRPr>
          </a:p>
          <a:p>
            <a:pPr marL="0" indent="0" defTabSz="914400">
              <a:spcBef>
                <a:spcPts val="0"/>
              </a:spcBef>
              <a:buClr>
                <a:srgbClr val="5C8CBB"/>
              </a:buClr>
              <a:buNone/>
            </a:pPr>
            <a:r>
              <a:rPr lang="en-US" sz="2400" b="1" kern="0" dirty="0">
                <a:solidFill>
                  <a:schemeClr val="tx1">
                    <a:lumMod val="95000"/>
                    <a:lumOff val="5000"/>
                  </a:schemeClr>
                </a:solidFill>
              </a:rPr>
              <a:t>Methods</a:t>
            </a:r>
            <a:r>
              <a:rPr lang="en-US" sz="2400" kern="0" dirty="0">
                <a:solidFill>
                  <a:schemeClr val="tx1">
                    <a:lumMod val="95000"/>
                    <a:lumOff val="5000"/>
                  </a:schemeClr>
                </a:solidFill>
              </a:rPr>
              <a:t>: Drivers observed while driving through intersection</a:t>
            </a:r>
          </a:p>
          <a:p>
            <a:pPr marL="0" indent="0" defTabSz="914400">
              <a:spcBef>
                <a:spcPts val="0"/>
              </a:spcBef>
              <a:buClr>
                <a:srgbClr val="5C8CBB"/>
              </a:buClr>
              <a:buNone/>
            </a:pPr>
            <a:endParaRPr lang="en-US" sz="2400" b="1" kern="0" dirty="0">
              <a:solidFill>
                <a:schemeClr val="tx1">
                  <a:lumMod val="95000"/>
                  <a:lumOff val="5000"/>
                </a:schemeClr>
              </a:solidFill>
            </a:endParaRPr>
          </a:p>
          <a:p>
            <a:pPr marL="0" indent="0" defTabSz="914400">
              <a:spcBef>
                <a:spcPts val="0"/>
              </a:spcBef>
              <a:buClr>
                <a:srgbClr val="5C8CBB"/>
              </a:buClr>
              <a:buNone/>
            </a:pPr>
            <a:r>
              <a:rPr lang="en-US" sz="2400" b="1" kern="0" dirty="0">
                <a:solidFill>
                  <a:schemeClr val="tx1">
                    <a:lumMod val="95000"/>
                    <a:lumOff val="5000"/>
                  </a:schemeClr>
                </a:solidFill>
              </a:rPr>
              <a:t>Prevalence: </a:t>
            </a:r>
            <a:r>
              <a:rPr lang="en-US" sz="2400" kern="0" dirty="0">
                <a:solidFill>
                  <a:schemeClr val="tx1">
                    <a:lumMod val="95000"/>
                    <a:lumOff val="5000"/>
                  </a:schemeClr>
                </a:solidFill>
              </a:rPr>
              <a:t>10.8%</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09" r="33723"/>
          <a:stretch/>
        </p:blipFill>
        <p:spPr>
          <a:xfrm>
            <a:off x="-1766454" y="0"/>
            <a:ext cx="5293425" cy="6858000"/>
          </a:xfrm>
          <a:prstGeom prst="rect">
            <a:avLst/>
          </a:prstGeom>
        </p:spPr>
      </p:pic>
      <p:sp>
        <p:nvSpPr>
          <p:cNvPr id="5" name="TextBox 4"/>
          <p:cNvSpPr txBox="1"/>
          <p:nvPr/>
        </p:nvSpPr>
        <p:spPr>
          <a:xfrm>
            <a:off x="3781339" y="153915"/>
            <a:ext cx="3469693" cy="369332"/>
          </a:xfrm>
          <a:prstGeom prst="rect">
            <a:avLst/>
          </a:prstGeom>
          <a:noFill/>
        </p:spPr>
        <p:txBody>
          <a:bodyPr wrap="square" rtlCol="0">
            <a:spAutoFit/>
          </a:bodyPr>
          <a:lstStyle/>
          <a:p>
            <a:r>
              <a:rPr lang="en-US" b="1" i="1" dirty="0"/>
              <a:t>Vera-Lopez et al. 2013</a:t>
            </a:r>
            <a:endParaRPr lang="en-US" dirty="0"/>
          </a:p>
        </p:txBody>
      </p:sp>
    </p:spTree>
    <p:extLst>
      <p:ext uri="{BB962C8B-B14F-4D97-AF65-F5344CB8AC3E}">
        <p14:creationId xmlns:p14="http://schemas.microsoft.com/office/powerpoint/2010/main" val="231815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t>Uses of Cross-Sectional Studies</a:t>
            </a:r>
          </a:p>
        </p:txBody>
      </p:sp>
      <p:sp>
        <p:nvSpPr>
          <p:cNvPr id="26627" name="Rectangle 3"/>
          <p:cNvSpPr>
            <a:spLocks noGrp="1" noChangeArrowheads="1"/>
          </p:cNvSpPr>
          <p:nvPr>
            <p:ph idx="1"/>
          </p:nvPr>
        </p:nvSpPr>
        <p:spPr>
          <a:xfrm>
            <a:off x="139148" y="1761449"/>
            <a:ext cx="8865704" cy="4530725"/>
          </a:xfrm>
          <a:noFill/>
          <a:ln/>
        </p:spPr>
        <p:txBody>
          <a:bodyPr/>
          <a:lstStyle/>
          <a:p>
            <a:pPr lvl="1"/>
            <a:r>
              <a:rPr lang="en-US" sz="2800" dirty="0"/>
              <a:t>useful for studying </a:t>
            </a:r>
            <a:r>
              <a:rPr lang="en-US" sz="2800" i="1" dirty="0"/>
              <a:t>association of exposure with disease</a:t>
            </a:r>
            <a:r>
              <a:rPr lang="en-US" sz="2800" dirty="0"/>
              <a:t> for chronic diseases lacking information on time of onset, </a:t>
            </a:r>
          </a:p>
          <a:p>
            <a:pPr lvl="2"/>
            <a:r>
              <a:rPr lang="en-US" sz="2400" dirty="0"/>
              <a:t>diet and arthritis, </a:t>
            </a:r>
          </a:p>
          <a:p>
            <a:pPr lvl="2"/>
            <a:r>
              <a:rPr lang="en-US" sz="2400" dirty="0"/>
              <a:t>smoking and chronic bronchitis, </a:t>
            </a:r>
          </a:p>
          <a:p>
            <a:pPr lvl="2"/>
            <a:r>
              <a:rPr lang="en-US" sz="2400" dirty="0"/>
              <a:t>asthma prevalence and dust mites</a:t>
            </a:r>
          </a:p>
          <a:p>
            <a:pPr lvl="1"/>
            <a:endParaRPr lang="en-US" sz="2800" dirty="0"/>
          </a:p>
          <a:p>
            <a:pPr lvl="1"/>
            <a:r>
              <a:rPr lang="en-US" sz="2800" dirty="0"/>
              <a:t>interpretation requires caution regarding temporal association of duration of disease with exposure status</a:t>
            </a:r>
          </a:p>
        </p:txBody>
      </p:sp>
      <p:sp>
        <p:nvSpPr>
          <p:cNvPr id="4" name="Slide Number Placeholder 3"/>
          <p:cNvSpPr>
            <a:spLocks noGrp="1"/>
          </p:cNvSpPr>
          <p:nvPr>
            <p:ph type="sldNum" sz="quarter" idx="4"/>
          </p:nvPr>
        </p:nvSpPr>
        <p:spPr>
          <a:xfrm>
            <a:off x="6553200" y="6356350"/>
            <a:ext cx="2133600" cy="365125"/>
          </a:xfrm>
        </p:spPr>
        <p:txBody>
          <a:bodyPr/>
          <a:lstStyle/>
          <a:p>
            <a:fld id="{042AED99-7FB4-404E-8A97-64753DCE42EC}" type="slidenum">
              <a:rPr lang="en-US" smtClean="0"/>
              <a:pPr/>
              <a:t>14</a:t>
            </a:fld>
            <a:endParaRPr lang="en-US" dirty="0"/>
          </a:p>
        </p:txBody>
      </p:sp>
    </p:spTree>
    <p:extLst>
      <p:ext uri="{BB962C8B-B14F-4D97-AF65-F5344CB8AC3E}">
        <p14:creationId xmlns:p14="http://schemas.microsoft.com/office/powerpoint/2010/main" val="9656062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normAutofit fontScale="90000"/>
          </a:bodyPr>
          <a:lstStyle/>
          <a:p>
            <a:r>
              <a:rPr lang="en-US" dirty="0"/>
              <a:t>Limitation of Cross-Sectional Studies to Evaluate Risk</a:t>
            </a:r>
          </a:p>
        </p:txBody>
      </p:sp>
      <p:sp>
        <p:nvSpPr>
          <p:cNvPr id="20483" name="Rectangle 3"/>
          <p:cNvSpPr>
            <a:spLocks noGrp="1" noChangeArrowheads="1"/>
          </p:cNvSpPr>
          <p:nvPr>
            <p:ph idx="1"/>
          </p:nvPr>
        </p:nvSpPr>
        <p:spPr>
          <a:noFill/>
          <a:ln/>
        </p:spPr>
        <p:txBody>
          <a:bodyPr/>
          <a:lstStyle/>
          <a:p>
            <a:r>
              <a:rPr lang="en-US" sz="3200" dirty="0"/>
              <a:t>Prevalence of disease is influenced both by risk and duration of disease (or survival with disease)</a:t>
            </a:r>
          </a:p>
          <a:p>
            <a:pPr marL="0" indent="0">
              <a:buNone/>
            </a:pPr>
            <a:endParaRPr lang="en-US" sz="3200" dirty="0"/>
          </a:p>
          <a:p>
            <a:r>
              <a:rPr lang="en-US" sz="3200" dirty="0"/>
              <a:t>Duration of disease may be influenced by exposure</a:t>
            </a:r>
          </a:p>
        </p:txBody>
      </p:sp>
      <p:sp>
        <p:nvSpPr>
          <p:cNvPr id="4" name="Slide Number Placeholder 3"/>
          <p:cNvSpPr>
            <a:spLocks noGrp="1"/>
          </p:cNvSpPr>
          <p:nvPr>
            <p:ph type="sldNum" sz="quarter" idx="4"/>
          </p:nvPr>
        </p:nvSpPr>
        <p:spPr>
          <a:xfrm>
            <a:off x="6553200" y="6356350"/>
            <a:ext cx="2133600" cy="365125"/>
          </a:xfrm>
        </p:spPr>
        <p:txBody>
          <a:bodyPr/>
          <a:lstStyle/>
          <a:p>
            <a:fld id="{042AED99-7FB4-404E-8A97-64753DCE42EC}" type="slidenum">
              <a:rPr lang="en-US" smtClean="0"/>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751113"/>
            <a:ext cx="9144000" cy="64633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Bef>
                <a:spcPts val="0"/>
              </a:spcBef>
            </a:pPr>
            <a:r>
              <a:rPr lang="en-US" sz="3600" dirty="0"/>
              <a:t>Interpreting </a:t>
            </a:r>
            <a:r>
              <a:rPr lang="en-US" sz="3600" b="1" dirty="0"/>
              <a:t>cross-sectional</a:t>
            </a:r>
            <a:r>
              <a:rPr lang="en-US" sz="3600" dirty="0"/>
              <a:t> studies</a:t>
            </a:r>
          </a:p>
        </p:txBody>
      </p:sp>
      <p:sp>
        <p:nvSpPr>
          <p:cNvPr id="18" name="Content Placeholder 2"/>
          <p:cNvSpPr>
            <a:spLocks noGrp="1"/>
          </p:cNvSpPr>
          <p:nvPr>
            <p:ph idx="4294967295"/>
          </p:nvPr>
        </p:nvSpPr>
        <p:spPr>
          <a:xfrm>
            <a:off x="392112" y="1769812"/>
            <a:ext cx="4179888" cy="1533525"/>
          </a:xfrm>
        </p:spPr>
        <p:txBody>
          <a:bodyPr/>
          <a:lstStyle/>
          <a:p>
            <a:pPr lvl="0">
              <a:buClr>
                <a:srgbClr val="629DD1"/>
              </a:buClr>
            </a:pPr>
            <a:r>
              <a:rPr lang="en-US" dirty="0"/>
              <a:t>Antecedent-consequent “bias” </a:t>
            </a:r>
            <a:br>
              <a:rPr lang="en-US" dirty="0"/>
            </a:br>
            <a:r>
              <a:rPr lang="en-US" dirty="0"/>
              <a:t>(chicken vs. egg)</a:t>
            </a:r>
          </a:p>
          <a:p>
            <a:pPr lvl="0">
              <a:buClr>
                <a:srgbClr val="629DD1"/>
              </a:buClr>
            </a:pPr>
            <a:endParaRPr lang="en-US" dirty="0"/>
          </a:p>
          <a:p>
            <a:pPr>
              <a:buClr>
                <a:srgbClr val="629DD1"/>
              </a:buClr>
            </a:pPr>
            <a:r>
              <a:rPr lang="en-US" dirty="0"/>
              <a:t>Cannot be sure that the exposure preceded the disease</a:t>
            </a:r>
          </a:p>
          <a:p>
            <a:pPr lvl="0">
              <a:buClr>
                <a:srgbClr val="629DD1"/>
              </a:buClr>
            </a:pP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970" r="4072"/>
          <a:stretch/>
        </p:blipFill>
        <p:spPr>
          <a:xfrm>
            <a:off x="5082206" y="2392294"/>
            <a:ext cx="3514230" cy="3385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766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0527" y="3139978"/>
            <a:ext cx="2351315" cy="461665"/>
          </a:xfrm>
          <a:prstGeom prst="rect">
            <a:avLst/>
          </a:prstGeom>
          <a:noFill/>
        </p:spPr>
        <p:txBody>
          <a:bodyPr wrap="square" rtlCol="0" anchor="ctr">
            <a:spAutoFit/>
          </a:bodyPr>
          <a:lstStyle/>
          <a:p>
            <a:pPr algn="ctr"/>
            <a:r>
              <a:rPr lang="en-US" sz="2400" dirty="0">
                <a:solidFill>
                  <a:schemeClr val="tx1">
                    <a:lumMod val="65000"/>
                    <a:lumOff val="35000"/>
                  </a:schemeClr>
                </a:solidFill>
              </a:rPr>
              <a:t>Prevalence</a:t>
            </a:r>
            <a:r>
              <a:rPr lang="en-US" sz="2400" dirty="0">
                <a:solidFill>
                  <a:schemeClr val="tx1">
                    <a:lumMod val="50000"/>
                    <a:lumOff val="50000"/>
                  </a:schemeClr>
                </a:solidFill>
              </a:rPr>
              <a:t> =</a:t>
            </a:r>
          </a:p>
        </p:txBody>
      </p:sp>
      <p:sp>
        <p:nvSpPr>
          <p:cNvPr id="12" name="TextBox 11"/>
          <p:cNvSpPr txBox="1"/>
          <p:nvPr/>
        </p:nvSpPr>
        <p:spPr>
          <a:xfrm>
            <a:off x="3114311" y="3654906"/>
            <a:ext cx="5553439" cy="354712"/>
          </a:xfrm>
          <a:prstGeom prst="rect">
            <a:avLst/>
          </a:prstGeom>
          <a:noFill/>
        </p:spPr>
        <p:txBody>
          <a:bodyPr wrap="square" rtlCol="0" anchor="ctr">
            <a:spAutoFit/>
          </a:bodyPr>
          <a:lstStyle/>
          <a:p>
            <a:pPr algn="ctr">
              <a:lnSpc>
                <a:spcPts val="2000"/>
              </a:lnSpc>
            </a:pPr>
            <a:r>
              <a:rPr lang="en-US" sz="2400" dirty="0">
                <a:solidFill>
                  <a:schemeClr val="tx1">
                    <a:lumMod val="65000"/>
                    <a:lumOff val="35000"/>
                  </a:schemeClr>
                </a:solidFill>
              </a:rPr>
              <a:t># of people in the </a:t>
            </a:r>
            <a:r>
              <a:rPr lang="en-US" sz="2400" b="1" dirty="0">
                <a:solidFill>
                  <a:schemeClr val="tx1">
                    <a:lumMod val="65000"/>
                    <a:lumOff val="35000"/>
                  </a:schemeClr>
                </a:solidFill>
              </a:rPr>
              <a:t>study population</a:t>
            </a:r>
          </a:p>
        </p:txBody>
      </p:sp>
      <p:cxnSp>
        <p:nvCxnSpPr>
          <p:cNvPr id="13" name="Straight Connector 12"/>
          <p:cNvCxnSpPr/>
          <p:nvPr/>
        </p:nvCxnSpPr>
        <p:spPr bwMode="auto">
          <a:xfrm>
            <a:off x="3114310" y="3275127"/>
            <a:ext cx="5042140" cy="0"/>
          </a:xfrm>
          <a:prstGeom prst="line">
            <a:avLst/>
          </a:prstGeom>
          <a:solidFill>
            <a:schemeClr val="accent1"/>
          </a:solidFill>
          <a:ln w="28575" cap="flat" cmpd="sng" algn="ctr">
            <a:solidFill>
              <a:schemeClr val="bg1">
                <a:lumMod val="75000"/>
              </a:schemeClr>
            </a:solidFill>
            <a:prstDash val="solid"/>
            <a:round/>
            <a:headEnd type="none" w="med" len="med"/>
            <a:tailEnd type="none" w="med" len="med"/>
          </a:ln>
          <a:effectLst/>
        </p:spPr>
      </p:cxnSp>
      <p:sp>
        <p:nvSpPr>
          <p:cNvPr id="14" name="Rectangle 13"/>
          <p:cNvSpPr/>
          <p:nvPr/>
        </p:nvSpPr>
        <p:spPr>
          <a:xfrm>
            <a:off x="2641842" y="2648481"/>
            <a:ext cx="6476453" cy="461665"/>
          </a:xfrm>
          <a:prstGeom prst="rect">
            <a:avLst/>
          </a:prstGeom>
        </p:spPr>
        <p:txBody>
          <a:bodyPr wrap="none">
            <a:spAutoFit/>
          </a:bodyPr>
          <a:lstStyle/>
          <a:p>
            <a:pPr algn="ctr"/>
            <a:r>
              <a:rPr lang="en-US" sz="2400" dirty="0">
                <a:solidFill>
                  <a:schemeClr val="tx1">
                    <a:lumMod val="65000"/>
                    <a:lumOff val="35000"/>
                  </a:schemeClr>
                </a:solidFill>
              </a:rPr>
              <a:t>Existing # of people </a:t>
            </a:r>
            <a:r>
              <a:rPr lang="en-US" sz="2400" b="1" dirty="0">
                <a:solidFill>
                  <a:schemeClr val="tx1">
                    <a:lumMod val="65000"/>
                    <a:lumOff val="35000"/>
                  </a:schemeClr>
                </a:solidFill>
              </a:rPr>
              <a:t>with the health outcome</a:t>
            </a:r>
          </a:p>
        </p:txBody>
      </p:sp>
      <p:sp>
        <p:nvSpPr>
          <p:cNvPr id="6" name="Rectangle 2"/>
          <p:cNvSpPr txBox="1">
            <a:spLocks noChangeArrowheads="1"/>
          </p:cNvSpPr>
          <p:nvPr/>
        </p:nvSpPr>
        <p:spPr>
          <a:xfrm>
            <a:off x="457200" y="277813"/>
            <a:ext cx="8229600" cy="1139825"/>
          </a:xfrm>
          <a:prstGeom prst="rect">
            <a:avLst/>
          </a:prstGeom>
          <a:noFill/>
          <a:ln/>
        </p:spPr>
        <p:txBody>
          <a:bodyPr/>
          <a:lstStyle>
            <a:lvl1pPr algn="l" rtl="0" eaLnBrk="1" fontAlgn="base" hangingPunct="1">
              <a:spcBef>
                <a:spcPct val="0"/>
              </a:spcBef>
              <a:spcAft>
                <a:spcPct val="0"/>
              </a:spcAft>
              <a:defRPr sz="4800">
                <a:solidFill>
                  <a:schemeClr val="tx2"/>
                </a:solidFill>
                <a:latin typeface="+mj-lt"/>
                <a:ea typeface="+mj-ea"/>
                <a:cs typeface="Cambria"/>
              </a:defRPr>
            </a:lvl1pPr>
            <a:lvl2pPr algn="l" rtl="0" eaLnBrk="1" fontAlgn="base" hangingPunct="1">
              <a:spcBef>
                <a:spcPct val="0"/>
              </a:spcBef>
              <a:spcAft>
                <a:spcPct val="0"/>
              </a:spcAft>
              <a:defRPr sz="4400">
                <a:solidFill>
                  <a:schemeClr val="tx2"/>
                </a:solidFill>
                <a:latin typeface="Times New Roman" pitchFamily="-65" charset="0"/>
              </a:defRPr>
            </a:lvl2pPr>
            <a:lvl3pPr algn="l" rtl="0" eaLnBrk="1" fontAlgn="base" hangingPunct="1">
              <a:spcBef>
                <a:spcPct val="0"/>
              </a:spcBef>
              <a:spcAft>
                <a:spcPct val="0"/>
              </a:spcAft>
              <a:defRPr sz="4400">
                <a:solidFill>
                  <a:schemeClr val="tx2"/>
                </a:solidFill>
                <a:latin typeface="Times New Roman" pitchFamily="-65" charset="0"/>
              </a:defRPr>
            </a:lvl3pPr>
            <a:lvl4pPr algn="l" rtl="0" eaLnBrk="1" fontAlgn="base" hangingPunct="1">
              <a:spcBef>
                <a:spcPct val="0"/>
              </a:spcBef>
              <a:spcAft>
                <a:spcPct val="0"/>
              </a:spcAft>
              <a:defRPr sz="4400">
                <a:solidFill>
                  <a:schemeClr val="tx2"/>
                </a:solidFill>
                <a:latin typeface="Times New Roman" pitchFamily="-65" charset="0"/>
              </a:defRPr>
            </a:lvl4pPr>
            <a:lvl5pPr algn="l" rtl="0" eaLnBrk="1" fontAlgn="base" hangingPunct="1">
              <a:spcBef>
                <a:spcPct val="0"/>
              </a:spcBef>
              <a:spcAft>
                <a:spcPct val="0"/>
              </a:spcAft>
              <a:defRPr sz="4400">
                <a:solidFill>
                  <a:schemeClr val="tx2"/>
                </a:solidFill>
                <a:latin typeface="Times New Roman" pitchFamily="-65" charset="0"/>
              </a:defRPr>
            </a:lvl5pPr>
            <a:lvl6pPr marL="457200" algn="l" rtl="0" eaLnBrk="1" fontAlgn="base" hangingPunct="1">
              <a:spcBef>
                <a:spcPct val="0"/>
              </a:spcBef>
              <a:spcAft>
                <a:spcPct val="0"/>
              </a:spcAft>
              <a:defRPr sz="4400">
                <a:solidFill>
                  <a:schemeClr val="tx2"/>
                </a:solidFill>
                <a:latin typeface="Times New Roman" pitchFamily="-65" charset="0"/>
              </a:defRPr>
            </a:lvl6pPr>
            <a:lvl7pPr marL="914400" algn="l" rtl="0" eaLnBrk="1" fontAlgn="base" hangingPunct="1">
              <a:spcBef>
                <a:spcPct val="0"/>
              </a:spcBef>
              <a:spcAft>
                <a:spcPct val="0"/>
              </a:spcAft>
              <a:defRPr sz="4400">
                <a:solidFill>
                  <a:schemeClr val="tx2"/>
                </a:solidFill>
                <a:latin typeface="Times New Roman" pitchFamily="-65" charset="0"/>
              </a:defRPr>
            </a:lvl7pPr>
            <a:lvl8pPr marL="1371600" algn="l" rtl="0" eaLnBrk="1" fontAlgn="base" hangingPunct="1">
              <a:spcBef>
                <a:spcPct val="0"/>
              </a:spcBef>
              <a:spcAft>
                <a:spcPct val="0"/>
              </a:spcAft>
              <a:defRPr sz="4400">
                <a:solidFill>
                  <a:schemeClr val="tx2"/>
                </a:solidFill>
                <a:latin typeface="Times New Roman" pitchFamily="-65" charset="0"/>
              </a:defRPr>
            </a:lvl8pPr>
            <a:lvl9pPr marL="1828800" algn="l" rtl="0" eaLnBrk="1" fontAlgn="base" hangingPunct="1">
              <a:spcBef>
                <a:spcPct val="0"/>
              </a:spcBef>
              <a:spcAft>
                <a:spcPct val="0"/>
              </a:spcAft>
              <a:defRPr sz="4400">
                <a:solidFill>
                  <a:schemeClr val="tx2"/>
                </a:solidFill>
                <a:latin typeface="Times New Roman" pitchFamily="-65" charset="0"/>
              </a:defRPr>
            </a:lvl9pPr>
          </a:lstStyle>
          <a:p>
            <a:pPr defTabSz="914400"/>
            <a:r>
              <a:rPr lang="en-US" kern="0" dirty="0"/>
              <a:t>Measures associated with Cross-sectional studies</a:t>
            </a:r>
          </a:p>
        </p:txBody>
      </p:sp>
      <p:sp>
        <p:nvSpPr>
          <p:cNvPr id="8" name="TextBox 7"/>
          <p:cNvSpPr txBox="1"/>
          <p:nvPr/>
        </p:nvSpPr>
        <p:spPr>
          <a:xfrm>
            <a:off x="959722" y="4927550"/>
            <a:ext cx="4309177" cy="461665"/>
          </a:xfrm>
          <a:prstGeom prst="rect">
            <a:avLst/>
          </a:prstGeom>
          <a:noFill/>
        </p:spPr>
        <p:txBody>
          <a:bodyPr wrap="square" rtlCol="0" anchor="ctr">
            <a:spAutoFit/>
          </a:bodyPr>
          <a:lstStyle/>
          <a:p>
            <a:r>
              <a:rPr lang="en-US" sz="2400" dirty="0">
                <a:solidFill>
                  <a:srgbClr val="5C8CBB"/>
                </a:solidFill>
              </a:rPr>
              <a:t>Prevalence Odds Ratio</a:t>
            </a:r>
            <a:endParaRPr lang="en-US" sz="2400" dirty="0">
              <a:solidFill>
                <a:schemeClr val="tx1">
                  <a:lumMod val="95000"/>
                  <a:lumOff val="5000"/>
                </a:schemeClr>
              </a:solidFill>
            </a:endParaRPr>
          </a:p>
        </p:txBody>
      </p:sp>
      <p:sp>
        <p:nvSpPr>
          <p:cNvPr id="9" name="TextBox 8"/>
          <p:cNvSpPr txBox="1"/>
          <p:nvPr/>
        </p:nvSpPr>
        <p:spPr>
          <a:xfrm>
            <a:off x="959722" y="5601974"/>
            <a:ext cx="4309177" cy="461665"/>
          </a:xfrm>
          <a:prstGeom prst="rect">
            <a:avLst/>
          </a:prstGeom>
          <a:noFill/>
        </p:spPr>
        <p:txBody>
          <a:bodyPr wrap="square" rtlCol="0" anchor="ctr">
            <a:spAutoFit/>
          </a:bodyPr>
          <a:lstStyle/>
          <a:p>
            <a:r>
              <a:rPr lang="en-US" sz="2400" dirty="0">
                <a:solidFill>
                  <a:srgbClr val="5C8CBB"/>
                </a:solidFill>
              </a:rPr>
              <a:t>Prevalence Ratio</a:t>
            </a:r>
            <a:endParaRPr lang="en-US" sz="2400" dirty="0">
              <a:solidFill>
                <a:schemeClr val="tx1">
                  <a:lumMod val="95000"/>
                  <a:lumOff val="5000"/>
                </a:schemeClr>
              </a:solidFill>
            </a:endParaRPr>
          </a:p>
        </p:txBody>
      </p:sp>
      <p:sp>
        <p:nvSpPr>
          <p:cNvPr id="10" name="TextBox 9"/>
          <p:cNvSpPr txBox="1"/>
          <p:nvPr/>
        </p:nvSpPr>
        <p:spPr>
          <a:xfrm>
            <a:off x="959721" y="6246885"/>
            <a:ext cx="4309177" cy="461665"/>
          </a:xfrm>
          <a:prstGeom prst="rect">
            <a:avLst/>
          </a:prstGeom>
          <a:noFill/>
        </p:spPr>
        <p:txBody>
          <a:bodyPr wrap="square" rtlCol="0" anchor="ctr">
            <a:spAutoFit/>
          </a:bodyPr>
          <a:lstStyle/>
          <a:p>
            <a:r>
              <a:rPr lang="en-US" sz="2400" dirty="0">
                <a:solidFill>
                  <a:srgbClr val="5C8CBB"/>
                </a:solidFill>
              </a:rPr>
              <a:t>Prevalence Difference</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137229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F64D92C-984D-4BFC-A3C9-F2C90566DB61}"/>
              </a:ext>
            </a:extLst>
          </p:cNvPr>
          <p:cNvSpPr txBox="1"/>
          <p:nvPr/>
        </p:nvSpPr>
        <p:spPr>
          <a:xfrm>
            <a:off x="4267200" y="3945670"/>
            <a:ext cx="1066800" cy="461665"/>
          </a:xfrm>
          <a:prstGeom prst="rect">
            <a:avLst/>
          </a:prstGeom>
          <a:noFill/>
        </p:spPr>
        <p:txBody>
          <a:bodyPr wrap="square" rtlCol="0">
            <a:noAutofit/>
          </a:bodyPr>
          <a:lstStyle/>
          <a:p>
            <a:r>
              <a:rPr lang="en-US" sz="2400" dirty="0"/>
              <a:t>(</a:t>
            </a:r>
            <a:r>
              <a:rPr lang="en-US" sz="2400" i="1" dirty="0"/>
              <a:t>c</a:t>
            </a:r>
            <a:r>
              <a:rPr lang="en-US" sz="2400" dirty="0"/>
              <a:t> + </a:t>
            </a:r>
            <a:r>
              <a:rPr lang="en-US" sz="2400" i="1" dirty="0"/>
              <a:t>d</a:t>
            </a:r>
            <a:r>
              <a:rPr lang="en-US" sz="2400" dirty="0"/>
              <a:t>)</a:t>
            </a:r>
          </a:p>
        </p:txBody>
      </p:sp>
      <p:sp>
        <p:nvSpPr>
          <p:cNvPr id="13" name="TextBox 12">
            <a:extLst>
              <a:ext uri="{FF2B5EF4-FFF2-40B4-BE49-F238E27FC236}">
                <a16:creationId xmlns:a16="http://schemas.microsoft.com/office/drawing/2014/main" id="{C3049B29-0045-4AFA-9D97-82EE39EE9D57}"/>
              </a:ext>
            </a:extLst>
          </p:cNvPr>
          <p:cNvSpPr txBox="1"/>
          <p:nvPr/>
        </p:nvSpPr>
        <p:spPr>
          <a:xfrm>
            <a:off x="914400" y="5748318"/>
            <a:ext cx="7580587" cy="461665"/>
          </a:xfrm>
          <a:prstGeom prst="rect">
            <a:avLst/>
          </a:prstGeom>
          <a:noFill/>
        </p:spPr>
        <p:txBody>
          <a:bodyPr wrap="square" rtlCol="0">
            <a:noAutofit/>
          </a:bodyPr>
          <a:lstStyle/>
          <a:p>
            <a:r>
              <a:rPr lang="en-US" sz="2400" dirty="0"/>
              <a:t>Prevelance</a:t>
            </a:r>
            <a:r>
              <a:rPr lang="en-US" sz="2400" baseline="-25000" dirty="0"/>
              <a:t>unexposed</a:t>
            </a:r>
            <a:r>
              <a:rPr lang="en-US" sz="2400" dirty="0"/>
              <a:t> = </a:t>
            </a:r>
            <a:r>
              <a:rPr lang="en-US" sz="2400" i="1" dirty="0"/>
              <a:t>c</a:t>
            </a:r>
            <a:r>
              <a:rPr lang="en-US" sz="2400" dirty="0"/>
              <a:t>/(total unexposed) = </a:t>
            </a:r>
            <a:r>
              <a:rPr lang="en-US" sz="2400" i="1" dirty="0"/>
              <a:t>c</a:t>
            </a:r>
            <a:r>
              <a:rPr lang="en-US" sz="2400" dirty="0"/>
              <a:t>/(</a:t>
            </a:r>
            <a:r>
              <a:rPr lang="en-US" sz="2400" i="1" dirty="0"/>
              <a:t>c</a:t>
            </a:r>
            <a:r>
              <a:rPr lang="en-US" sz="2400" dirty="0"/>
              <a:t> + </a:t>
            </a:r>
            <a:r>
              <a:rPr lang="en-US" sz="2400" i="1" dirty="0"/>
              <a:t>d</a:t>
            </a:r>
            <a:r>
              <a:rPr lang="en-US" sz="2400" dirty="0"/>
              <a:t>)</a:t>
            </a:r>
          </a:p>
        </p:txBody>
      </p:sp>
      <p:sp>
        <p:nvSpPr>
          <p:cNvPr id="14" name="Rectangle 13">
            <a:extLst>
              <a:ext uri="{FF2B5EF4-FFF2-40B4-BE49-F238E27FC236}">
                <a16:creationId xmlns:a16="http://schemas.microsoft.com/office/drawing/2014/main" id="{CE62305B-DEC8-4CA5-BFE7-672B52297335}"/>
              </a:ext>
            </a:extLst>
          </p:cNvPr>
          <p:cNvSpPr/>
          <p:nvPr/>
        </p:nvSpPr>
        <p:spPr>
          <a:xfrm>
            <a:off x="1143000" y="5160960"/>
            <a:ext cx="6858000" cy="461665"/>
          </a:xfrm>
          <a:prstGeom prst="rect">
            <a:avLst/>
          </a:prstGeom>
        </p:spPr>
        <p:txBody>
          <a:bodyPr wrap="square">
            <a:noAutofit/>
          </a:bodyPr>
          <a:lstStyle/>
          <a:p>
            <a:r>
              <a:rPr lang="en-US" sz="2400" dirty="0"/>
              <a:t>Prevalence</a:t>
            </a:r>
            <a:r>
              <a:rPr lang="en-US" sz="2400" baseline="-25000" dirty="0"/>
              <a:t>exposed</a:t>
            </a:r>
            <a:r>
              <a:rPr lang="en-US" sz="2400" dirty="0"/>
              <a:t> = </a:t>
            </a:r>
            <a:r>
              <a:rPr lang="en-US" sz="2400" i="1" dirty="0"/>
              <a:t>a</a:t>
            </a:r>
            <a:r>
              <a:rPr lang="en-US" sz="2400" dirty="0"/>
              <a:t>/(total exposed)    = </a:t>
            </a:r>
            <a:r>
              <a:rPr lang="en-US" sz="2400" i="1" dirty="0"/>
              <a:t>a</a:t>
            </a:r>
            <a:r>
              <a:rPr lang="en-US" sz="2400" dirty="0"/>
              <a:t>/(</a:t>
            </a:r>
            <a:r>
              <a:rPr lang="en-US" sz="2400" i="1" dirty="0"/>
              <a:t>a</a:t>
            </a:r>
            <a:r>
              <a:rPr lang="en-US" sz="2400" dirty="0"/>
              <a:t> + </a:t>
            </a:r>
            <a:r>
              <a:rPr lang="en-US" sz="2400" i="1" dirty="0"/>
              <a:t>b</a:t>
            </a:r>
            <a:r>
              <a:rPr lang="en-US" sz="2400" dirty="0"/>
              <a:t>)</a:t>
            </a:r>
          </a:p>
        </p:txBody>
      </p:sp>
      <p:grpSp>
        <p:nvGrpSpPr>
          <p:cNvPr id="25" name="Group 24"/>
          <p:cNvGrpSpPr/>
          <p:nvPr/>
        </p:nvGrpSpPr>
        <p:grpSpPr>
          <a:xfrm>
            <a:off x="5439741" y="1862125"/>
            <a:ext cx="3247059" cy="1871675"/>
            <a:chOff x="5782094" y="1371600"/>
            <a:chExt cx="3247059" cy="1871675"/>
          </a:xfrm>
        </p:grpSpPr>
        <p:sp>
          <p:nvSpPr>
            <p:cNvPr id="15" name="Rectangle 14">
              <a:extLst>
                <a:ext uri="{FF2B5EF4-FFF2-40B4-BE49-F238E27FC236}">
                  <a16:creationId xmlns:a16="http://schemas.microsoft.com/office/drawing/2014/main" id="{2AF12341-E028-4B10-A05C-EE17E037E6E4}"/>
                </a:ext>
              </a:extLst>
            </p:cNvPr>
            <p:cNvSpPr/>
            <p:nvPr/>
          </p:nvSpPr>
          <p:spPr bwMode="auto">
            <a:xfrm>
              <a:off x="5782094" y="1371600"/>
              <a:ext cx="3121572" cy="1871675"/>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65" charset="0"/>
              </a:endParaRPr>
            </a:p>
          </p:txBody>
        </p:sp>
        <p:sp>
          <p:nvSpPr>
            <p:cNvPr id="17" name="TextBox 16">
              <a:extLst>
                <a:ext uri="{FF2B5EF4-FFF2-40B4-BE49-F238E27FC236}">
                  <a16:creationId xmlns:a16="http://schemas.microsoft.com/office/drawing/2014/main" id="{A8E0AA63-49E3-4634-A653-BFA2AF8F9937}"/>
                </a:ext>
              </a:extLst>
            </p:cNvPr>
            <p:cNvSpPr txBox="1"/>
            <p:nvPr/>
          </p:nvSpPr>
          <p:spPr>
            <a:xfrm>
              <a:off x="5820689" y="1448478"/>
              <a:ext cx="770064" cy="400110"/>
            </a:xfrm>
            <a:prstGeom prst="rect">
              <a:avLst/>
            </a:prstGeom>
            <a:noFill/>
          </p:spPr>
          <p:txBody>
            <a:bodyPr wrap="square" rtlCol="0">
              <a:noAutofit/>
            </a:bodyPr>
            <a:lstStyle/>
            <a:p>
              <a:r>
                <a:rPr lang="en-US" sz="2000" i="1" dirty="0"/>
                <a:t>PR</a:t>
              </a:r>
              <a:r>
                <a:rPr lang="en-US" sz="2000" dirty="0"/>
                <a:t> =</a:t>
              </a:r>
            </a:p>
          </p:txBody>
        </p:sp>
        <p:sp>
          <p:nvSpPr>
            <p:cNvPr id="18" name="TextBox 17">
              <a:extLst>
                <a:ext uri="{FF2B5EF4-FFF2-40B4-BE49-F238E27FC236}">
                  <a16:creationId xmlns:a16="http://schemas.microsoft.com/office/drawing/2014/main" id="{AF5E415A-86AE-473B-A07C-A808B99F1A3A}"/>
                </a:ext>
              </a:extLst>
            </p:cNvPr>
            <p:cNvSpPr txBox="1"/>
            <p:nvPr/>
          </p:nvSpPr>
          <p:spPr>
            <a:xfrm>
              <a:off x="7894008" y="1425714"/>
              <a:ext cx="1135145" cy="707886"/>
            </a:xfrm>
            <a:prstGeom prst="rect">
              <a:avLst/>
            </a:prstGeom>
            <a:noFill/>
          </p:spPr>
          <p:txBody>
            <a:bodyPr wrap="square" rtlCol="0">
              <a:noAutofit/>
            </a:bodyPr>
            <a:lstStyle/>
            <a:p>
              <a:r>
                <a:rPr lang="en-US" sz="2000" dirty="0"/>
                <a:t>(Prev. </a:t>
              </a:r>
              <a:r>
                <a:rPr lang="en-US" sz="2000" baseline="-25000" dirty="0"/>
                <a:t>unexp</a:t>
              </a:r>
              <a:r>
                <a:rPr lang="en-US" sz="2000" dirty="0"/>
                <a:t>)</a:t>
              </a:r>
            </a:p>
          </p:txBody>
        </p:sp>
        <p:sp>
          <p:nvSpPr>
            <p:cNvPr id="19" name="TextBox 18">
              <a:extLst>
                <a:ext uri="{FF2B5EF4-FFF2-40B4-BE49-F238E27FC236}">
                  <a16:creationId xmlns:a16="http://schemas.microsoft.com/office/drawing/2014/main" id="{0C72BA29-A7A1-40B5-9B0F-3686DDF2384A}"/>
                </a:ext>
              </a:extLst>
            </p:cNvPr>
            <p:cNvSpPr txBox="1"/>
            <p:nvPr/>
          </p:nvSpPr>
          <p:spPr>
            <a:xfrm>
              <a:off x="5803192" y="2238154"/>
              <a:ext cx="1481531" cy="707886"/>
            </a:xfrm>
            <a:prstGeom prst="rect">
              <a:avLst/>
            </a:prstGeom>
            <a:noFill/>
          </p:spPr>
          <p:txBody>
            <a:bodyPr wrap="square" rtlCol="0">
              <a:noAutofit/>
            </a:bodyPr>
            <a:lstStyle/>
            <a:p>
              <a:r>
                <a:rPr lang="en-US" sz="2000" dirty="0"/>
                <a:t>PD =                  </a:t>
              </a:r>
            </a:p>
          </p:txBody>
        </p:sp>
        <p:sp>
          <p:nvSpPr>
            <p:cNvPr id="20" name="TextBox 19">
              <a:extLst>
                <a:ext uri="{FF2B5EF4-FFF2-40B4-BE49-F238E27FC236}">
                  <a16:creationId xmlns:a16="http://schemas.microsoft.com/office/drawing/2014/main" id="{6E501F29-6431-4F18-9D50-515FEC340C98}"/>
                </a:ext>
              </a:extLst>
            </p:cNvPr>
            <p:cNvSpPr txBox="1"/>
            <p:nvPr/>
          </p:nvSpPr>
          <p:spPr>
            <a:xfrm>
              <a:off x="7813235" y="2218656"/>
              <a:ext cx="1129026" cy="400110"/>
            </a:xfrm>
            <a:prstGeom prst="rect">
              <a:avLst/>
            </a:prstGeom>
            <a:noFill/>
          </p:spPr>
          <p:txBody>
            <a:bodyPr wrap="square" rtlCol="0">
              <a:noAutofit/>
            </a:bodyPr>
            <a:lstStyle/>
            <a:p>
              <a:r>
                <a:rPr lang="en-US" sz="2000" dirty="0"/>
                <a:t>(</a:t>
              </a:r>
              <a:r>
                <a:rPr lang="en-US" sz="2000" i="1" dirty="0"/>
                <a:t>P</a:t>
              </a:r>
              <a:r>
                <a:rPr lang="en-US" sz="2000" baseline="-25000" dirty="0"/>
                <a:t>unexp</a:t>
              </a:r>
              <a:r>
                <a:rPr lang="en-US" sz="2000" dirty="0"/>
                <a:t>)   </a:t>
              </a:r>
            </a:p>
          </p:txBody>
        </p:sp>
        <p:sp>
          <p:nvSpPr>
            <p:cNvPr id="29" name="TextBox 28">
              <a:extLst>
                <a:ext uri="{FF2B5EF4-FFF2-40B4-BE49-F238E27FC236}">
                  <a16:creationId xmlns:a16="http://schemas.microsoft.com/office/drawing/2014/main" id="{615137D1-B9FA-46B7-8E91-A50998CA506D}"/>
                </a:ext>
              </a:extLst>
            </p:cNvPr>
            <p:cNvSpPr txBox="1"/>
            <p:nvPr/>
          </p:nvSpPr>
          <p:spPr>
            <a:xfrm>
              <a:off x="6518375" y="2235776"/>
              <a:ext cx="1283962" cy="400110"/>
            </a:xfrm>
            <a:prstGeom prst="rect">
              <a:avLst/>
            </a:prstGeom>
            <a:noFill/>
          </p:spPr>
          <p:txBody>
            <a:bodyPr wrap="square" rtlCol="0">
              <a:noAutofit/>
            </a:bodyPr>
            <a:lstStyle/>
            <a:p>
              <a:r>
                <a:rPr lang="en-US" sz="2000" dirty="0"/>
                <a:t>(</a:t>
              </a:r>
              <a:r>
                <a:rPr lang="en-US" sz="2000" i="1" dirty="0" err="1"/>
                <a:t>P</a:t>
              </a:r>
              <a:r>
                <a:rPr lang="en-US" sz="2000" baseline="-25000" dirty="0" err="1"/>
                <a:t>exp</a:t>
              </a:r>
              <a:r>
                <a:rPr lang="en-US" sz="2000" dirty="0"/>
                <a:t>)     -   </a:t>
              </a:r>
            </a:p>
          </p:txBody>
        </p:sp>
        <p:sp>
          <p:nvSpPr>
            <p:cNvPr id="30" name="TextBox 29">
              <a:extLst>
                <a:ext uri="{FF2B5EF4-FFF2-40B4-BE49-F238E27FC236}">
                  <a16:creationId xmlns:a16="http://schemas.microsoft.com/office/drawing/2014/main" id="{A3F437E8-1506-40F2-A338-A4C84EC45068}"/>
                </a:ext>
              </a:extLst>
            </p:cNvPr>
            <p:cNvSpPr txBox="1"/>
            <p:nvPr/>
          </p:nvSpPr>
          <p:spPr>
            <a:xfrm>
              <a:off x="6514553" y="1414475"/>
              <a:ext cx="1447800" cy="707886"/>
            </a:xfrm>
            <a:prstGeom prst="rect">
              <a:avLst/>
            </a:prstGeom>
            <a:noFill/>
          </p:spPr>
          <p:txBody>
            <a:bodyPr wrap="square" rtlCol="0">
              <a:noAutofit/>
            </a:bodyPr>
            <a:lstStyle/>
            <a:p>
              <a:r>
                <a:rPr lang="en-US" sz="2000" dirty="0"/>
                <a:t>(Prev.</a:t>
              </a:r>
              <a:br>
                <a:rPr lang="en-US" sz="2000" dirty="0"/>
              </a:br>
              <a:r>
                <a:rPr lang="en-US" sz="2000" baseline="-25000" dirty="0"/>
                <a:t>exp</a:t>
              </a:r>
              <a:r>
                <a:rPr lang="en-US" sz="2000" dirty="0"/>
                <a:t>)</a:t>
              </a:r>
            </a:p>
          </p:txBody>
        </p:sp>
        <p:sp>
          <p:nvSpPr>
            <p:cNvPr id="32" name="Division 4">
              <a:extLst>
                <a:ext uri="{FF2B5EF4-FFF2-40B4-BE49-F238E27FC236}">
                  <a16:creationId xmlns:a16="http://schemas.microsoft.com/office/drawing/2014/main" id="{A50D23FB-31A8-498F-B7B5-692C747B08C6}"/>
                </a:ext>
              </a:extLst>
            </p:cNvPr>
            <p:cNvSpPr/>
            <p:nvPr/>
          </p:nvSpPr>
          <p:spPr bwMode="auto">
            <a:xfrm>
              <a:off x="7417085" y="1490675"/>
              <a:ext cx="330964" cy="455536"/>
            </a:xfrm>
            <a:prstGeom prst="mathDivid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65" charset="0"/>
              </a:endParaRPr>
            </a:p>
          </p:txBody>
        </p:sp>
      </p:grpSp>
      <p:sp>
        <p:nvSpPr>
          <p:cNvPr id="4" name="Rectangle 22">
            <a:extLst>
              <a:ext uri="{FF2B5EF4-FFF2-40B4-BE49-F238E27FC236}">
                <a16:creationId xmlns:a16="http://schemas.microsoft.com/office/drawing/2014/main" id="{A4CA5190-218C-4833-AA13-AB867C997920}"/>
              </a:ext>
            </a:extLst>
          </p:cNvPr>
          <p:cNvSpPr>
            <a:spLocks noChangeArrowheads="1"/>
          </p:cNvSpPr>
          <p:nvPr/>
        </p:nvSpPr>
        <p:spPr bwMode="auto">
          <a:xfrm>
            <a:off x="1395506" y="2410790"/>
            <a:ext cx="2709591" cy="2434317"/>
          </a:xfrm>
          <a:prstGeom prst="rect">
            <a:avLst/>
          </a:prstGeom>
          <a:solidFill>
            <a:srgbClr val="7AC3F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en-US" dirty="0">
              <a:latin typeface="Arial" pitchFamily="-65" charset="0"/>
            </a:endParaRPr>
          </a:p>
        </p:txBody>
      </p:sp>
      <p:sp>
        <p:nvSpPr>
          <p:cNvPr id="5" name="Line 23">
            <a:extLst>
              <a:ext uri="{FF2B5EF4-FFF2-40B4-BE49-F238E27FC236}">
                <a16:creationId xmlns:a16="http://schemas.microsoft.com/office/drawing/2014/main" id="{00ED5034-EF47-44C6-9C39-3A49DBDFC820}"/>
              </a:ext>
            </a:extLst>
          </p:cNvPr>
          <p:cNvSpPr>
            <a:spLocks noChangeShapeType="1"/>
          </p:cNvSpPr>
          <p:nvPr/>
        </p:nvSpPr>
        <p:spPr bwMode="auto">
          <a:xfrm flipH="1">
            <a:off x="2396945" y="1839147"/>
            <a:ext cx="0" cy="3005959"/>
          </a:xfrm>
          <a:prstGeom prst="line">
            <a:avLst/>
          </a:prstGeom>
          <a:noFill/>
          <a:ln w="12700">
            <a:solidFill>
              <a:schemeClr val="tx1"/>
            </a:solidFill>
            <a:round/>
            <a:headEnd/>
            <a:tailEnd/>
          </a:ln>
          <a:effectLst/>
        </p:spPr>
        <p:txBody>
          <a:bodyPr wrap="none" anchor="ctr">
            <a:noAutofit/>
          </a:bodyPr>
          <a:lstStyle/>
          <a:p>
            <a:endParaRPr lang="en-US" dirty="0"/>
          </a:p>
        </p:txBody>
      </p:sp>
      <p:sp>
        <p:nvSpPr>
          <p:cNvPr id="6" name="Line 24">
            <a:extLst>
              <a:ext uri="{FF2B5EF4-FFF2-40B4-BE49-F238E27FC236}">
                <a16:creationId xmlns:a16="http://schemas.microsoft.com/office/drawing/2014/main" id="{07DDD748-B335-465B-BD17-7E5289FC1D91}"/>
              </a:ext>
            </a:extLst>
          </p:cNvPr>
          <p:cNvSpPr>
            <a:spLocks noChangeShapeType="1"/>
          </p:cNvSpPr>
          <p:nvPr/>
        </p:nvSpPr>
        <p:spPr bwMode="auto">
          <a:xfrm>
            <a:off x="688801" y="3341824"/>
            <a:ext cx="3416300" cy="0"/>
          </a:xfrm>
          <a:prstGeom prst="line">
            <a:avLst/>
          </a:prstGeom>
          <a:noFill/>
          <a:ln w="12700">
            <a:solidFill>
              <a:schemeClr val="tx1"/>
            </a:solidFill>
            <a:round/>
            <a:headEnd/>
            <a:tailEnd/>
          </a:ln>
          <a:effectLst/>
        </p:spPr>
        <p:txBody>
          <a:bodyPr wrap="none" anchor="ctr">
            <a:noAutofit/>
          </a:bodyPr>
          <a:lstStyle/>
          <a:p>
            <a:endParaRPr lang="en-US" dirty="0"/>
          </a:p>
        </p:txBody>
      </p:sp>
      <p:sp>
        <p:nvSpPr>
          <p:cNvPr id="7" name="Rectangle 25">
            <a:extLst>
              <a:ext uri="{FF2B5EF4-FFF2-40B4-BE49-F238E27FC236}">
                <a16:creationId xmlns:a16="http://schemas.microsoft.com/office/drawing/2014/main" id="{D6082D15-C729-4762-A274-E92FCB90A676}"/>
              </a:ext>
            </a:extLst>
          </p:cNvPr>
          <p:cNvSpPr>
            <a:spLocks noChangeArrowheads="1"/>
          </p:cNvSpPr>
          <p:nvPr/>
        </p:nvSpPr>
        <p:spPr bwMode="auto">
          <a:xfrm>
            <a:off x="1714192" y="2648909"/>
            <a:ext cx="435429" cy="520655"/>
          </a:xfrm>
          <a:prstGeom prst="rect">
            <a:avLst/>
          </a:prstGeom>
          <a:noFill/>
          <a:ln w="12700">
            <a:noFill/>
            <a:miter lim="800000"/>
            <a:headEnd/>
            <a:tailEnd/>
          </a:ln>
          <a:effectLst/>
        </p:spPr>
        <p:txBody>
          <a:bodyPr wrap="square" lIns="90488" tIns="44450" rIns="90488" bIns="44450">
            <a:noAutofit/>
          </a:bodyPr>
          <a:lstStyle/>
          <a:p>
            <a:r>
              <a:rPr lang="en-US" sz="2800" i="1" dirty="0"/>
              <a:t>a</a:t>
            </a:r>
            <a:endParaRPr lang="en-US" sz="2800" i="1" baseline="-25000" dirty="0"/>
          </a:p>
        </p:txBody>
      </p:sp>
      <p:sp>
        <p:nvSpPr>
          <p:cNvPr id="8" name="Rectangle 25">
            <a:extLst>
              <a:ext uri="{FF2B5EF4-FFF2-40B4-BE49-F238E27FC236}">
                <a16:creationId xmlns:a16="http://schemas.microsoft.com/office/drawing/2014/main" id="{82B5B5E1-89AC-40E3-9F65-C5B6A3822F04}"/>
              </a:ext>
            </a:extLst>
          </p:cNvPr>
          <p:cNvSpPr>
            <a:spLocks noChangeArrowheads="1"/>
          </p:cNvSpPr>
          <p:nvPr/>
        </p:nvSpPr>
        <p:spPr bwMode="auto">
          <a:xfrm>
            <a:off x="3020133" y="2648909"/>
            <a:ext cx="435428" cy="520655"/>
          </a:xfrm>
          <a:prstGeom prst="rect">
            <a:avLst/>
          </a:prstGeom>
          <a:noFill/>
          <a:ln w="12700">
            <a:noFill/>
            <a:miter lim="800000"/>
            <a:headEnd/>
            <a:tailEnd/>
          </a:ln>
          <a:effectLst/>
        </p:spPr>
        <p:txBody>
          <a:bodyPr wrap="square" lIns="90488" tIns="44450" rIns="90488" bIns="44450">
            <a:noAutofit/>
          </a:bodyPr>
          <a:lstStyle/>
          <a:p>
            <a:r>
              <a:rPr lang="en-US" sz="2800" i="1" dirty="0"/>
              <a:t>b</a:t>
            </a:r>
            <a:endParaRPr lang="en-US" sz="2800" i="1" baseline="-25000" dirty="0"/>
          </a:p>
        </p:txBody>
      </p:sp>
      <p:sp>
        <p:nvSpPr>
          <p:cNvPr id="9" name="Rectangle 25">
            <a:extLst>
              <a:ext uri="{FF2B5EF4-FFF2-40B4-BE49-F238E27FC236}">
                <a16:creationId xmlns:a16="http://schemas.microsoft.com/office/drawing/2014/main" id="{F5E5E5BA-984E-450A-A30C-43EE6610DB50}"/>
              </a:ext>
            </a:extLst>
          </p:cNvPr>
          <p:cNvSpPr>
            <a:spLocks noChangeArrowheads="1"/>
          </p:cNvSpPr>
          <p:nvPr/>
        </p:nvSpPr>
        <p:spPr bwMode="auto">
          <a:xfrm>
            <a:off x="1714192" y="3792156"/>
            <a:ext cx="401549" cy="520655"/>
          </a:xfrm>
          <a:prstGeom prst="rect">
            <a:avLst/>
          </a:prstGeom>
          <a:noFill/>
          <a:ln w="12700">
            <a:noFill/>
            <a:miter lim="800000"/>
            <a:headEnd/>
            <a:tailEnd/>
          </a:ln>
          <a:effectLst/>
        </p:spPr>
        <p:txBody>
          <a:bodyPr wrap="square" lIns="90488" tIns="44450" rIns="90488" bIns="44450">
            <a:noAutofit/>
          </a:bodyPr>
          <a:lstStyle/>
          <a:p>
            <a:r>
              <a:rPr lang="en-US" sz="2800" i="1" dirty="0"/>
              <a:t>c</a:t>
            </a:r>
            <a:endParaRPr lang="en-US" sz="2800" i="1" baseline="-25000" dirty="0"/>
          </a:p>
        </p:txBody>
      </p:sp>
      <p:sp>
        <p:nvSpPr>
          <p:cNvPr id="10" name="Rectangle 25">
            <a:extLst>
              <a:ext uri="{FF2B5EF4-FFF2-40B4-BE49-F238E27FC236}">
                <a16:creationId xmlns:a16="http://schemas.microsoft.com/office/drawing/2014/main" id="{AF4B73F4-2132-4ACE-A3EF-5DB93C28C46F}"/>
              </a:ext>
            </a:extLst>
          </p:cNvPr>
          <p:cNvSpPr>
            <a:spLocks noChangeArrowheads="1"/>
          </p:cNvSpPr>
          <p:nvPr/>
        </p:nvSpPr>
        <p:spPr bwMode="auto">
          <a:xfrm>
            <a:off x="3055759" y="3792156"/>
            <a:ext cx="399802" cy="520655"/>
          </a:xfrm>
          <a:prstGeom prst="rect">
            <a:avLst/>
          </a:prstGeom>
          <a:noFill/>
          <a:ln w="12700">
            <a:noFill/>
            <a:miter lim="800000"/>
            <a:headEnd/>
            <a:tailEnd/>
          </a:ln>
          <a:effectLst/>
        </p:spPr>
        <p:txBody>
          <a:bodyPr wrap="square" lIns="90488" tIns="44450" rIns="90488" bIns="44450">
            <a:noAutofit/>
          </a:bodyPr>
          <a:lstStyle/>
          <a:p>
            <a:r>
              <a:rPr lang="en-US" sz="2800" i="1" dirty="0"/>
              <a:t>d</a:t>
            </a:r>
            <a:endParaRPr lang="en-US" sz="2800" i="1" baseline="-25000" dirty="0"/>
          </a:p>
        </p:txBody>
      </p:sp>
      <p:sp>
        <p:nvSpPr>
          <p:cNvPr id="11" name="TextBox 10">
            <a:extLst>
              <a:ext uri="{FF2B5EF4-FFF2-40B4-BE49-F238E27FC236}">
                <a16:creationId xmlns:a16="http://schemas.microsoft.com/office/drawing/2014/main" id="{F908B0AE-2077-4B44-B5D2-099BF696D686}"/>
              </a:ext>
            </a:extLst>
          </p:cNvPr>
          <p:cNvSpPr txBox="1"/>
          <p:nvPr/>
        </p:nvSpPr>
        <p:spPr>
          <a:xfrm>
            <a:off x="4235282" y="2646023"/>
            <a:ext cx="1098718" cy="461665"/>
          </a:xfrm>
          <a:prstGeom prst="rect">
            <a:avLst/>
          </a:prstGeom>
          <a:noFill/>
        </p:spPr>
        <p:txBody>
          <a:bodyPr wrap="square" rtlCol="0">
            <a:noAutofit/>
          </a:bodyPr>
          <a:lstStyle/>
          <a:p>
            <a:r>
              <a:rPr lang="en-US" sz="2400" dirty="0"/>
              <a:t>(</a:t>
            </a:r>
            <a:r>
              <a:rPr lang="en-US" sz="2400" i="1" dirty="0"/>
              <a:t>a</a:t>
            </a:r>
            <a:r>
              <a:rPr lang="en-US" sz="2400" dirty="0"/>
              <a:t> + </a:t>
            </a:r>
            <a:r>
              <a:rPr lang="en-US" sz="2400" i="1" dirty="0"/>
              <a:t>b</a:t>
            </a:r>
            <a:r>
              <a:rPr lang="en-US" sz="2400" dirty="0"/>
              <a:t>)</a:t>
            </a:r>
          </a:p>
        </p:txBody>
      </p:sp>
      <p:sp>
        <p:nvSpPr>
          <p:cNvPr id="21" name="Rectangle 20">
            <a:extLst>
              <a:ext uri="{FF2B5EF4-FFF2-40B4-BE49-F238E27FC236}">
                <a16:creationId xmlns:a16="http://schemas.microsoft.com/office/drawing/2014/main" id="{ECE71AB4-3A87-470A-B130-3F2B72F3AFE6}"/>
              </a:ext>
            </a:extLst>
          </p:cNvPr>
          <p:cNvSpPr>
            <a:spLocks noChangeArrowheads="1"/>
          </p:cNvSpPr>
          <p:nvPr/>
        </p:nvSpPr>
        <p:spPr bwMode="auto">
          <a:xfrm rot="16200000">
            <a:off x="554734" y="2569843"/>
            <a:ext cx="588580" cy="459100"/>
          </a:xfrm>
          <a:prstGeom prst="rect">
            <a:avLst/>
          </a:prstGeom>
          <a:noFill/>
          <a:ln w="12700">
            <a:noFill/>
            <a:miter lim="800000"/>
            <a:headEnd/>
            <a:tailEnd/>
          </a:ln>
          <a:effectLst/>
        </p:spPr>
        <p:txBody>
          <a:bodyPr wrap="square" lIns="90488" tIns="44450" rIns="90488" bIns="44450">
            <a:noAutofit/>
          </a:bodyPr>
          <a:lstStyle/>
          <a:p>
            <a:r>
              <a:rPr lang="en-US" sz="2400" dirty="0"/>
              <a:t>E</a:t>
            </a:r>
          </a:p>
        </p:txBody>
      </p:sp>
      <p:sp>
        <p:nvSpPr>
          <p:cNvPr id="22" name="Rectangle 20">
            <a:extLst>
              <a:ext uri="{FF2B5EF4-FFF2-40B4-BE49-F238E27FC236}">
                <a16:creationId xmlns:a16="http://schemas.microsoft.com/office/drawing/2014/main" id="{12F15ACA-7918-45BE-80E9-B47B71D7615E}"/>
              </a:ext>
            </a:extLst>
          </p:cNvPr>
          <p:cNvSpPr>
            <a:spLocks noChangeArrowheads="1"/>
          </p:cNvSpPr>
          <p:nvPr/>
        </p:nvSpPr>
        <p:spPr bwMode="auto">
          <a:xfrm rot="16200000">
            <a:off x="706087" y="3768042"/>
            <a:ext cx="520313" cy="459100"/>
          </a:xfrm>
          <a:prstGeom prst="rect">
            <a:avLst/>
          </a:prstGeom>
          <a:noFill/>
          <a:ln w="12700">
            <a:noFill/>
            <a:miter lim="800000"/>
            <a:headEnd/>
            <a:tailEnd/>
          </a:ln>
          <a:effectLst/>
        </p:spPr>
        <p:txBody>
          <a:bodyPr wrap="square" lIns="90488" tIns="44450" rIns="90488" bIns="44450">
            <a:noAutofit/>
          </a:bodyPr>
          <a:lstStyle/>
          <a:p>
            <a:r>
              <a:rPr lang="en-US" sz="2400" dirty="0"/>
              <a:t>E</a:t>
            </a:r>
          </a:p>
        </p:txBody>
      </p:sp>
      <p:sp>
        <p:nvSpPr>
          <p:cNvPr id="23" name="Rectangle 20">
            <a:extLst>
              <a:ext uri="{FF2B5EF4-FFF2-40B4-BE49-F238E27FC236}">
                <a16:creationId xmlns:a16="http://schemas.microsoft.com/office/drawing/2014/main" id="{5ED89AD7-8F0C-46A9-B32E-45D51A7C6640}"/>
              </a:ext>
            </a:extLst>
          </p:cNvPr>
          <p:cNvSpPr>
            <a:spLocks noChangeArrowheads="1"/>
          </p:cNvSpPr>
          <p:nvPr/>
        </p:nvSpPr>
        <p:spPr bwMode="auto">
          <a:xfrm>
            <a:off x="1610023" y="1881923"/>
            <a:ext cx="539453" cy="459100"/>
          </a:xfrm>
          <a:prstGeom prst="rect">
            <a:avLst/>
          </a:prstGeom>
          <a:noFill/>
          <a:ln w="12700">
            <a:noFill/>
            <a:miter lim="800000"/>
            <a:headEnd/>
            <a:tailEnd/>
          </a:ln>
          <a:effectLst/>
        </p:spPr>
        <p:txBody>
          <a:bodyPr wrap="square" lIns="90488" tIns="44450" rIns="90488" bIns="44450">
            <a:noAutofit/>
          </a:bodyPr>
          <a:lstStyle/>
          <a:p>
            <a:r>
              <a:rPr lang="en-US" sz="2400" dirty="0"/>
              <a:t>D</a:t>
            </a:r>
          </a:p>
        </p:txBody>
      </p:sp>
      <p:sp>
        <p:nvSpPr>
          <p:cNvPr id="24" name="Rectangle 20">
            <a:extLst>
              <a:ext uri="{FF2B5EF4-FFF2-40B4-BE49-F238E27FC236}">
                <a16:creationId xmlns:a16="http://schemas.microsoft.com/office/drawing/2014/main" id="{A1EFBCBA-E393-4973-A2EB-32675161B982}"/>
              </a:ext>
            </a:extLst>
          </p:cNvPr>
          <p:cNvSpPr>
            <a:spLocks noChangeArrowheads="1"/>
          </p:cNvSpPr>
          <p:nvPr/>
        </p:nvSpPr>
        <p:spPr bwMode="auto">
          <a:xfrm>
            <a:off x="2919115" y="1879022"/>
            <a:ext cx="596858" cy="459100"/>
          </a:xfrm>
          <a:prstGeom prst="rect">
            <a:avLst/>
          </a:prstGeom>
          <a:noFill/>
          <a:ln w="12700">
            <a:noFill/>
            <a:miter lim="800000"/>
            <a:headEnd/>
            <a:tailEnd/>
          </a:ln>
          <a:effectLst/>
        </p:spPr>
        <p:txBody>
          <a:bodyPr wrap="square" lIns="90488" tIns="44450" rIns="90488" bIns="44450">
            <a:noAutofit/>
          </a:bodyPr>
          <a:lstStyle/>
          <a:p>
            <a:pPr algn="ctr"/>
            <a:r>
              <a:rPr lang="en-US" sz="2400" dirty="0"/>
              <a:t>D</a:t>
            </a:r>
          </a:p>
        </p:txBody>
      </p:sp>
      <p:cxnSp>
        <p:nvCxnSpPr>
          <p:cNvPr id="43" name="Straight Connector 42">
            <a:extLst>
              <a:ext uri="{FF2B5EF4-FFF2-40B4-BE49-F238E27FC236}">
                <a16:creationId xmlns:a16="http://schemas.microsoft.com/office/drawing/2014/main" id="{37E4371A-91AB-4174-9C65-D100C14AA475}"/>
              </a:ext>
            </a:extLst>
          </p:cNvPr>
          <p:cNvCxnSpPr/>
          <p:nvPr/>
        </p:nvCxnSpPr>
        <p:spPr>
          <a:xfrm>
            <a:off x="3078230" y="1874265"/>
            <a:ext cx="235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4541686-C149-4A1E-BD81-01A7012B0AEC}"/>
              </a:ext>
            </a:extLst>
          </p:cNvPr>
          <p:cNvCxnSpPr/>
          <p:nvPr/>
        </p:nvCxnSpPr>
        <p:spPr>
          <a:xfrm>
            <a:off x="799157" y="3882854"/>
            <a:ext cx="0" cy="35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p:txBody>
          <a:bodyPr>
            <a:noAutofit/>
          </a:bodyPr>
          <a:lstStyle/>
          <a:p>
            <a:r>
              <a:rPr lang="en-US" dirty="0"/>
              <a:t>Prevalence Ratio &amp; Difference</a:t>
            </a:r>
            <a:endParaRPr lang="en-IN" dirty="0"/>
          </a:p>
        </p:txBody>
      </p:sp>
    </p:spTree>
    <p:extLst>
      <p:ext uri="{BB962C8B-B14F-4D97-AF65-F5344CB8AC3E}">
        <p14:creationId xmlns:p14="http://schemas.microsoft.com/office/powerpoint/2010/main" val="1417092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78F949-4BE1-4112-A042-0050384E1AFF}"/>
              </a:ext>
            </a:extLst>
          </p:cNvPr>
          <p:cNvSpPr txBox="1">
            <a:spLocks/>
          </p:cNvSpPr>
          <p:nvPr/>
        </p:nvSpPr>
        <p:spPr>
          <a:xfrm flipH="1">
            <a:off x="762950" y="5765119"/>
            <a:ext cx="7857503" cy="2650865"/>
          </a:xfrm>
          <a:prstGeom prst="rect">
            <a:avLst/>
          </a:prstGeom>
        </p:spPr>
        <p:txBody>
          <a:bodyPr>
            <a:noAutofit/>
          </a:bodyPr>
          <a:lst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Prevalence ratio more appropriate to use when outcome is “common” (greater than 10%)</a:t>
            </a:r>
          </a:p>
        </p:txBody>
      </p:sp>
      <p:sp>
        <p:nvSpPr>
          <p:cNvPr id="12" name="TextBox 11">
            <a:extLst>
              <a:ext uri="{FF2B5EF4-FFF2-40B4-BE49-F238E27FC236}">
                <a16:creationId xmlns:a16="http://schemas.microsoft.com/office/drawing/2014/main" id="{F990CF99-F9C0-453E-A521-D47774F5E634}"/>
              </a:ext>
            </a:extLst>
          </p:cNvPr>
          <p:cNvSpPr txBox="1"/>
          <p:nvPr/>
        </p:nvSpPr>
        <p:spPr>
          <a:xfrm>
            <a:off x="949832" y="5065456"/>
            <a:ext cx="6407106" cy="461665"/>
          </a:xfrm>
          <a:prstGeom prst="rect">
            <a:avLst/>
          </a:prstGeom>
          <a:noFill/>
        </p:spPr>
        <p:txBody>
          <a:bodyPr wrap="none" rtlCol="0">
            <a:noAutofit/>
          </a:bodyPr>
          <a:lstStyle/>
          <a:p>
            <a:r>
              <a:rPr lang="en-US" sz="2400" dirty="0"/>
              <a:t>Prevalence odds</a:t>
            </a:r>
            <a:r>
              <a:rPr lang="en-US" sz="2400" baseline="-25000" dirty="0"/>
              <a:t>of exposure among non diseased  </a:t>
            </a:r>
            <a:r>
              <a:rPr lang="en-US" sz="2400" dirty="0"/>
              <a:t>=  </a:t>
            </a:r>
            <a:r>
              <a:rPr lang="en-US" sz="2400" i="1" dirty="0"/>
              <a:t>b</a:t>
            </a:r>
            <a:r>
              <a:rPr lang="en-US" sz="2400" dirty="0"/>
              <a:t>/</a:t>
            </a:r>
            <a:r>
              <a:rPr lang="en-US" sz="2400" i="1" dirty="0"/>
              <a:t>d</a:t>
            </a:r>
          </a:p>
        </p:txBody>
      </p:sp>
      <p:sp>
        <p:nvSpPr>
          <p:cNvPr id="13" name="Rectangle 12">
            <a:extLst>
              <a:ext uri="{FF2B5EF4-FFF2-40B4-BE49-F238E27FC236}">
                <a16:creationId xmlns:a16="http://schemas.microsoft.com/office/drawing/2014/main" id="{2EBE8F52-4706-4F9C-95D9-46F21F152DAD}"/>
              </a:ext>
            </a:extLst>
          </p:cNvPr>
          <p:cNvSpPr/>
          <p:nvPr/>
        </p:nvSpPr>
        <p:spPr>
          <a:xfrm>
            <a:off x="987152" y="4474153"/>
            <a:ext cx="7133506" cy="461665"/>
          </a:xfrm>
          <a:prstGeom prst="rect">
            <a:avLst/>
          </a:prstGeom>
        </p:spPr>
        <p:txBody>
          <a:bodyPr wrap="square">
            <a:noAutofit/>
          </a:bodyPr>
          <a:lstStyle/>
          <a:p>
            <a:r>
              <a:rPr lang="en-US" sz="2400" dirty="0"/>
              <a:t>Prevalence odds</a:t>
            </a:r>
            <a:r>
              <a:rPr lang="en-US" sz="2400" baseline="-25000" dirty="0"/>
              <a:t>of exposure among diseased  </a:t>
            </a:r>
            <a:r>
              <a:rPr lang="en-US" sz="2400" dirty="0"/>
              <a:t>=  </a:t>
            </a:r>
            <a:r>
              <a:rPr lang="en-US" sz="2400" i="1" dirty="0"/>
              <a:t>a</a:t>
            </a:r>
            <a:r>
              <a:rPr lang="en-US" sz="2400" dirty="0"/>
              <a:t>/</a:t>
            </a:r>
            <a:r>
              <a:rPr lang="en-US" sz="2400" i="1" dirty="0"/>
              <a:t>c</a:t>
            </a:r>
            <a:r>
              <a:rPr lang="en-US" sz="2400" dirty="0"/>
              <a:t>  </a:t>
            </a:r>
          </a:p>
        </p:txBody>
      </p:sp>
      <p:sp>
        <p:nvSpPr>
          <p:cNvPr id="3" name="Rectangle 22">
            <a:extLst>
              <a:ext uri="{FF2B5EF4-FFF2-40B4-BE49-F238E27FC236}">
                <a16:creationId xmlns:a16="http://schemas.microsoft.com/office/drawing/2014/main" id="{9CB9ED20-7FA8-48D8-8580-6E1506292B7B}"/>
              </a:ext>
            </a:extLst>
          </p:cNvPr>
          <p:cNvSpPr>
            <a:spLocks noChangeArrowheads="1"/>
          </p:cNvSpPr>
          <p:nvPr/>
        </p:nvSpPr>
        <p:spPr bwMode="auto">
          <a:xfrm>
            <a:off x="1125868" y="2074736"/>
            <a:ext cx="2345231" cy="2106973"/>
          </a:xfrm>
          <a:prstGeom prst="rect">
            <a:avLst/>
          </a:prstGeom>
          <a:solidFill>
            <a:srgbClr val="7AC3F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en-US" dirty="0">
              <a:latin typeface="Arial" pitchFamily="-65" charset="0"/>
            </a:endParaRPr>
          </a:p>
        </p:txBody>
      </p:sp>
      <p:sp>
        <p:nvSpPr>
          <p:cNvPr id="4" name="Line 23">
            <a:extLst>
              <a:ext uri="{FF2B5EF4-FFF2-40B4-BE49-F238E27FC236}">
                <a16:creationId xmlns:a16="http://schemas.microsoft.com/office/drawing/2014/main" id="{DA905AE6-D184-4AC9-BDFB-6B1ED6DDA004}"/>
              </a:ext>
            </a:extLst>
          </p:cNvPr>
          <p:cNvSpPr>
            <a:spLocks noChangeShapeType="1"/>
          </p:cNvSpPr>
          <p:nvPr/>
        </p:nvSpPr>
        <p:spPr bwMode="auto">
          <a:xfrm>
            <a:off x="2257717" y="2074736"/>
            <a:ext cx="0" cy="2103120"/>
          </a:xfrm>
          <a:prstGeom prst="line">
            <a:avLst/>
          </a:prstGeom>
          <a:noFill/>
          <a:ln w="12700">
            <a:solidFill>
              <a:schemeClr val="tx1"/>
            </a:solidFill>
            <a:round/>
            <a:headEnd/>
            <a:tailEnd/>
          </a:ln>
          <a:effectLst/>
        </p:spPr>
        <p:txBody>
          <a:bodyPr wrap="none" anchor="ctr">
            <a:noAutofit/>
          </a:bodyPr>
          <a:lstStyle/>
          <a:p>
            <a:endParaRPr lang="en-US" dirty="0"/>
          </a:p>
        </p:txBody>
      </p:sp>
      <p:sp>
        <p:nvSpPr>
          <p:cNvPr id="5" name="Line 24">
            <a:extLst>
              <a:ext uri="{FF2B5EF4-FFF2-40B4-BE49-F238E27FC236}">
                <a16:creationId xmlns:a16="http://schemas.microsoft.com/office/drawing/2014/main" id="{65F5A1D2-FF67-482C-B54C-C15CA1C81EF9}"/>
              </a:ext>
            </a:extLst>
          </p:cNvPr>
          <p:cNvSpPr>
            <a:spLocks noChangeShapeType="1"/>
          </p:cNvSpPr>
          <p:nvPr/>
        </p:nvSpPr>
        <p:spPr bwMode="auto">
          <a:xfrm>
            <a:off x="1117082" y="3092861"/>
            <a:ext cx="2377440" cy="13083"/>
          </a:xfrm>
          <a:prstGeom prst="line">
            <a:avLst/>
          </a:prstGeom>
          <a:noFill/>
          <a:ln w="12700">
            <a:solidFill>
              <a:schemeClr val="tx1"/>
            </a:solidFill>
            <a:round/>
            <a:headEnd/>
            <a:tailEnd/>
          </a:ln>
          <a:effectLst/>
        </p:spPr>
        <p:txBody>
          <a:bodyPr wrap="none" anchor="ctr">
            <a:noAutofit/>
          </a:bodyPr>
          <a:lstStyle/>
          <a:p>
            <a:endParaRPr lang="en-US" dirty="0"/>
          </a:p>
        </p:txBody>
      </p:sp>
      <p:sp>
        <p:nvSpPr>
          <p:cNvPr id="6" name="Rectangle 25">
            <a:extLst>
              <a:ext uri="{FF2B5EF4-FFF2-40B4-BE49-F238E27FC236}">
                <a16:creationId xmlns:a16="http://schemas.microsoft.com/office/drawing/2014/main" id="{D6E1D50C-C25B-4996-9297-1CB37FBF6849}"/>
              </a:ext>
            </a:extLst>
          </p:cNvPr>
          <p:cNvSpPr>
            <a:spLocks noChangeArrowheads="1"/>
          </p:cNvSpPr>
          <p:nvPr/>
        </p:nvSpPr>
        <p:spPr bwMode="auto">
          <a:xfrm>
            <a:off x="1516293" y="2310562"/>
            <a:ext cx="376877" cy="520655"/>
          </a:xfrm>
          <a:prstGeom prst="rect">
            <a:avLst/>
          </a:prstGeom>
          <a:noFill/>
          <a:ln w="12700">
            <a:noFill/>
            <a:miter lim="800000"/>
            <a:headEnd/>
            <a:tailEnd/>
          </a:ln>
          <a:effectLst/>
        </p:spPr>
        <p:txBody>
          <a:bodyPr wrap="square" lIns="90488" tIns="44450" rIns="90488" bIns="44450" anchor="ctr">
            <a:noAutofit/>
          </a:bodyPr>
          <a:lstStyle/>
          <a:p>
            <a:r>
              <a:rPr lang="en-US" sz="2800" i="1" dirty="0"/>
              <a:t>a</a:t>
            </a:r>
            <a:endParaRPr lang="en-US" sz="2800" i="1" baseline="-25000" dirty="0"/>
          </a:p>
        </p:txBody>
      </p:sp>
      <p:sp>
        <p:nvSpPr>
          <p:cNvPr id="7" name="Rectangle 25">
            <a:extLst>
              <a:ext uri="{FF2B5EF4-FFF2-40B4-BE49-F238E27FC236}">
                <a16:creationId xmlns:a16="http://schemas.microsoft.com/office/drawing/2014/main" id="{D966EEF4-85B1-4F54-8C9A-D51F43870B2F}"/>
              </a:ext>
            </a:extLst>
          </p:cNvPr>
          <p:cNvSpPr>
            <a:spLocks noChangeArrowheads="1"/>
          </p:cNvSpPr>
          <p:nvPr/>
        </p:nvSpPr>
        <p:spPr bwMode="auto">
          <a:xfrm>
            <a:off x="2691054" y="2310562"/>
            <a:ext cx="376876" cy="520655"/>
          </a:xfrm>
          <a:prstGeom prst="rect">
            <a:avLst/>
          </a:prstGeom>
          <a:noFill/>
          <a:ln w="12700">
            <a:noFill/>
            <a:miter lim="800000"/>
            <a:headEnd/>
            <a:tailEnd/>
          </a:ln>
          <a:effectLst/>
        </p:spPr>
        <p:txBody>
          <a:bodyPr wrap="square" lIns="90488" tIns="44450" rIns="90488" bIns="44450" anchor="ctr">
            <a:noAutofit/>
          </a:bodyPr>
          <a:lstStyle/>
          <a:p>
            <a:r>
              <a:rPr lang="en-US" sz="2800" i="1" dirty="0"/>
              <a:t>b</a:t>
            </a:r>
            <a:endParaRPr lang="en-US" sz="2800" i="1" baseline="-25000" dirty="0"/>
          </a:p>
        </p:txBody>
      </p:sp>
      <p:sp>
        <p:nvSpPr>
          <p:cNvPr id="8" name="Rectangle 25">
            <a:extLst>
              <a:ext uri="{FF2B5EF4-FFF2-40B4-BE49-F238E27FC236}">
                <a16:creationId xmlns:a16="http://schemas.microsoft.com/office/drawing/2014/main" id="{1F258C56-68B8-4CFD-BA50-E274235F304C}"/>
              </a:ext>
            </a:extLst>
          </p:cNvPr>
          <p:cNvSpPr>
            <a:spLocks noChangeArrowheads="1"/>
          </p:cNvSpPr>
          <p:nvPr/>
        </p:nvSpPr>
        <p:spPr bwMode="auto">
          <a:xfrm>
            <a:off x="1516293" y="3352800"/>
            <a:ext cx="347553" cy="520655"/>
          </a:xfrm>
          <a:prstGeom prst="rect">
            <a:avLst/>
          </a:prstGeom>
          <a:noFill/>
          <a:ln w="12700">
            <a:noFill/>
            <a:miter lim="800000"/>
            <a:headEnd/>
            <a:tailEnd/>
          </a:ln>
          <a:effectLst/>
        </p:spPr>
        <p:txBody>
          <a:bodyPr wrap="square" lIns="90488" tIns="44450" rIns="90488" bIns="44450" anchor="ctr">
            <a:noAutofit/>
          </a:bodyPr>
          <a:lstStyle/>
          <a:p>
            <a:r>
              <a:rPr lang="en-US" sz="2800" i="1" dirty="0"/>
              <a:t>c</a:t>
            </a:r>
            <a:endParaRPr lang="en-US" sz="2800" i="1" baseline="-25000" dirty="0"/>
          </a:p>
        </p:txBody>
      </p:sp>
      <p:sp>
        <p:nvSpPr>
          <p:cNvPr id="9" name="Rectangle 25">
            <a:extLst>
              <a:ext uri="{FF2B5EF4-FFF2-40B4-BE49-F238E27FC236}">
                <a16:creationId xmlns:a16="http://schemas.microsoft.com/office/drawing/2014/main" id="{635EFD23-0039-4953-B9CA-13223968F87C}"/>
              </a:ext>
            </a:extLst>
          </p:cNvPr>
          <p:cNvSpPr>
            <a:spLocks noChangeArrowheads="1"/>
          </p:cNvSpPr>
          <p:nvPr/>
        </p:nvSpPr>
        <p:spPr bwMode="auto">
          <a:xfrm>
            <a:off x="2691054" y="3352800"/>
            <a:ext cx="346040" cy="520655"/>
          </a:xfrm>
          <a:prstGeom prst="rect">
            <a:avLst/>
          </a:prstGeom>
          <a:noFill/>
          <a:ln w="12700">
            <a:noFill/>
            <a:miter lim="800000"/>
            <a:headEnd/>
            <a:tailEnd/>
          </a:ln>
          <a:effectLst/>
        </p:spPr>
        <p:txBody>
          <a:bodyPr wrap="square" lIns="90488" tIns="44450" rIns="90488" bIns="44450" anchor="ctr">
            <a:noAutofit/>
          </a:bodyPr>
          <a:lstStyle/>
          <a:p>
            <a:r>
              <a:rPr lang="en-US" sz="2800" i="1" dirty="0"/>
              <a:t>d</a:t>
            </a:r>
            <a:endParaRPr lang="en-US" sz="2800" i="1" baseline="-25000" dirty="0"/>
          </a:p>
        </p:txBody>
      </p:sp>
      <p:sp>
        <p:nvSpPr>
          <p:cNvPr id="10" name="TextBox 9">
            <a:extLst>
              <a:ext uri="{FF2B5EF4-FFF2-40B4-BE49-F238E27FC236}">
                <a16:creationId xmlns:a16="http://schemas.microsoft.com/office/drawing/2014/main" id="{24DDB4E8-94A0-4B86-8904-72422DA520B7}"/>
              </a:ext>
            </a:extLst>
          </p:cNvPr>
          <p:cNvSpPr txBox="1"/>
          <p:nvPr/>
        </p:nvSpPr>
        <p:spPr>
          <a:xfrm>
            <a:off x="3583778" y="2247297"/>
            <a:ext cx="1140622" cy="461665"/>
          </a:xfrm>
          <a:prstGeom prst="rect">
            <a:avLst/>
          </a:prstGeom>
          <a:noFill/>
        </p:spPr>
        <p:txBody>
          <a:bodyPr wrap="square" rtlCol="0" anchor="ctr">
            <a:noAutofit/>
          </a:bodyPr>
          <a:lstStyle/>
          <a:p>
            <a:r>
              <a:rPr lang="en-US" sz="2400" dirty="0"/>
              <a:t>(</a:t>
            </a:r>
            <a:r>
              <a:rPr lang="en-US" sz="2400" i="1" dirty="0"/>
              <a:t>a</a:t>
            </a:r>
            <a:r>
              <a:rPr lang="en-US" sz="2400" dirty="0"/>
              <a:t> + </a:t>
            </a:r>
            <a:r>
              <a:rPr lang="en-US" sz="2400" i="1" dirty="0"/>
              <a:t>b</a:t>
            </a:r>
            <a:r>
              <a:rPr lang="en-US" sz="2400" dirty="0"/>
              <a:t>)</a:t>
            </a:r>
          </a:p>
        </p:txBody>
      </p:sp>
      <p:sp>
        <p:nvSpPr>
          <p:cNvPr id="11" name="TextBox 10">
            <a:extLst>
              <a:ext uri="{FF2B5EF4-FFF2-40B4-BE49-F238E27FC236}">
                <a16:creationId xmlns:a16="http://schemas.microsoft.com/office/drawing/2014/main" id="{8EB1B6AC-9F77-426A-ACA8-AC64EA6EF8A0}"/>
              </a:ext>
            </a:extLst>
          </p:cNvPr>
          <p:cNvSpPr txBox="1"/>
          <p:nvPr/>
        </p:nvSpPr>
        <p:spPr>
          <a:xfrm>
            <a:off x="3581400" y="3345578"/>
            <a:ext cx="1074209" cy="461665"/>
          </a:xfrm>
          <a:prstGeom prst="rect">
            <a:avLst/>
          </a:prstGeom>
          <a:noFill/>
        </p:spPr>
        <p:txBody>
          <a:bodyPr wrap="square" rtlCol="0" anchor="ctr">
            <a:noAutofit/>
          </a:bodyPr>
          <a:lstStyle/>
          <a:p>
            <a:r>
              <a:rPr lang="en-US" sz="2400" dirty="0"/>
              <a:t>(</a:t>
            </a:r>
            <a:r>
              <a:rPr lang="en-US" sz="2400" i="1" dirty="0"/>
              <a:t>c</a:t>
            </a:r>
            <a:r>
              <a:rPr lang="en-US" sz="2400" dirty="0"/>
              <a:t> + </a:t>
            </a:r>
            <a:r>
              <a:rPr lang="en-US" sz="2400" i="1" dirty="0"/>
              <a:t>d</a:t>
            </a:r>
            <a:r>
              <a:rPr lang="en-US" sz="2400" dirty="0"/>
              <a:t>)</a:t>
            </a:r>
          </a:p>
        </p:txBody>
      </p:sp>
      <p:sp>
        <p:nvSpPr>
          <p:cNvPr id="19" name="Rectangle 18">
            <a:extLst>
              <a:ext uri="{FF2B5EF4-FFF2-40B4-BE49-F238E27FC236}">
                <a16:creationId xmlns:a16="http://schemas.microsoft.com/office/drawing/2014/main" id="{08E4C960-E39D-4C53-A357-561DA6AAF34E}"/>
              </a:ext>
            </a:extLst>
          </p:cNvPr>
          <p:cNvSpPr>
            <a:spLocks noChangeArrowheads="1"/>
          </p:cNvSpPr>
          <p:nvPr/>
        </p:nvSpPr>
        <p:spPr bwMode="auto">
          <a:xfrm rot="16200000">
            <a:off x="398155" y="2181534"/>
            <a:ext cx="509433" cy="459100"/>
          </a:xfrm>
          <a:prstGeom prst="rect">
            <a:avLst/>
          </a:prstGeom>
          <a:noFill/>
          <a:ln w="12700">
            <a:noFill/>
            <a:miter lim="800000"/>
            <a:headEnd/>
            <a:tailEnd/>
          </a:ln>
          <a:effectLst/>
        </p:spPr>
        <p:txBody>
          <a:bodyPr wrap="square" lIns="90488" tIns="44450" rIns="90488" bIns="44450" anchor="ctr">
            <a:noAutofit/>
          </a:bodyPr>
          <a:lstStyle/>
          <a:p>
            <a:r>
              <a:rPr lang="en-US" sz="2400" dirty="0"/>
              <a:t>E</a:t>
            </a:r>
          </a:p>
        </p:txBody>
      </p:sp>
      <p:sp>
        <p:nvSpPr>
          <p:cNvPr id="20" name="Rectangle 20">
            <a:extLst>
              <a:ext uri="{FF2B5EF4-FFF2-40B4-BE49-F238E27FC236}">
                <a16:creationId xmlns:a16="http://schemas.microsoft.com/office/drawing/2014/main" id="{EFC63C10-79BF-406A-9831-9EC9CA6677AF}"/>
              </a:ext>
            </a:extLst>
          </p:cNvPr>
          <p:cNvSpPr>
            <a:spLocks noChangeArrowheads="1"/>
          </p:cNvSpPr>
          <p:nvPr/>
        </p:nvSpPr>
        <p:spPr bwMode="auto">
          <a:xfrm rot="16200000">
            <a:off x="529155" y="3218611"/>
            <a:ext cx="450346" cy="459100"/>
          </a:xfrm>
          <a:prstGeom prst="rect">
            <a:avLst/>
          </a:prstGeom>
          <a:noFill/>
          <a:ln w="12700">
            <a:noFill/>
            <a:miter lim="800000"/>
            <a:headEnd/>
            <a:tailEnd/>
          </a:ln>
          <a:effectLst/>
        </p:spPr>
        <p:txBody>
          <a:bodyPr wrap="square" lIns="90488" tIns="44450" rIns="90488" bIns="44450" anchor="ctr">
            <a:noAutofit/>
          </a:bodyPr>
          <a:lstStyle/>
          <a:p>
            <a:r>
              <a:rPr lang="en-US" sz="2400" dirty="0"/>
              <a:t>E</a:t>
            </a:r>
          </a:p>
        </p:txBody>
      </p:sp>
      <p:sp>
        <p:nvSpPr>
          <p:cNvPr id="21" name="Rectangle 20">
            <a:extLst>
              <a:ext uri="{FF2B5EF4-FFF2-40B4-BE49-F238E27FC236}">
                <a16:creationId xmlns:a16="http://schemas.microsoft.com/office/drawing/2014/main" id="{9CC73466-25F7-4B02-87EE-D5F5072DB3F1}"/>
              </a:ext>
            </a:extLst>
          </p:cNvPr>
          <p:cNvSpPr>
            <a:spLocks noChangeArrowheads="1"/>
          </p:cNvSpPr>
          <p:nvPr/>
        </p:nvSpPr>
        <p:spPr bwMode="auto">
          <a:xfrm>
            <a:off x="1510318" y="1586119"/>
            <a:ext cx="466913" cy="459100"/>
          </a:xfrm>
          <a:prstGeom prst="rect">
            <a:avLst/>
          </a:prstGeom>
          <a:noFill/>
          <a:ln w="12700">
            <a:noFill/>
            <a:miter lim="800000"/>
            <a:headEnd/>
            <a:tailEnd/>
          </a:ln>
          <a:effectLst/>
        </p:spPr>
        <p:txBody>
          <a:bodyPr wrap="square" lIns="90488" tIns="44450" rIns="90488" bIns="44450" anchor="ctr">
            <a:noAutofit/>
          </a:bodyPr>
          <a:lstStyle/>
          <a:p>
            <a:r>
              <a:rPr lang="en-US" sz="2400" dirty="0"/>
              <a:t>D</a:t>
            </a:r>
          </a:p>
        </p:txBody>
      </p:sp>
      <p:sp>
        <p:nvSpPr>
          <p:cNvPr id="22" name="Rectangle 20">
            <a:extLst>
              <a:ext uri="{FF2B5EF4-FFF2-40B4-BE49-F238E27FC236}">
                <a16:creationId xmlns:a16="http://schemas.microsoft.com/office/drawing/2014/main" id="{48531EE5-EFAA-4574-9C8D-DDDCEF9C366D}"/>
              </a:ext>
            </a:extLst>
          </p:cNvPr>
          <p:cNvSpPr>
            <a:spLocks noChangeArrowheads="1"/>
          </p:cNvSpPr>
          <p:nvPr/>
        </p:nvSpPr>
        <p:spPr bwMode="auto">
          <a:xfrm>
            <a:off x="2643376" y="1583608"/>
            <a:ext cx="516598" cy="459100"/>
          </a:xfrm>
          <a:prstGeom prst="rect">
            <a:avLst/>
          </a:prstGeom>
          <a:noFill/>
          <a:ln w="12700">
            <a:noFill/>
            <a:miter lim="800000"/>
            <a:headEnd/>
            <a:tailEnd/>
          </a:ln>
          <a:effectLst/>
        </p:spPr>
        <p:txBody>
          <a:bodyPr wrap="square" lIns="90488" tIns="44450" rIns="90488" bIns="44450" anchor="ctr">
            <a:noAutofit/>
          </a:bodyPr>
          <a:lstStyle/>
          <a:p>
            <a:pPr algn="ctr"/>
            <a:r>
              <a:rPr lang="en-US" sz="2400" dirty="0"/>
              <a:t>D</a:t>
            </a:r>
          </a:p>
        </p:txBody>
      </p:sp>
      <p:cxnSp>
        <p:nvCxnSpPr>
          <p:cNvPr id="28" name="Straight Connector 27">
            <a:extLst>
              <a:ext uri="{FF2B5EF4-FFF2-40B4-BE49-F238E27FC236}">
                <a16:creationId xmlns:a16="http://schemas.microsoft.com/office/drawing/2014/main" id="{CD5C073B-4C9D-435C-BA32-F2330870FF78}"/>
              </a:ext>
            </a:extLst>
          </p:cNvPr>
          <p:cNvCxnSpPr/>
          <p:nvPr/>
        </p:nvCxnSpPr>
        <p:spPr>
          <a:xfrm>
            <a:off x="2781095" y="1610358"/>
            <a:ext cx="2038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0BD36B3-1620-4FE7-AE84-087410BEF8C3}"/>
              </a:ext>
            </a:extLst>
          </p:cNvPr>
          <p:cNvCxnSpPr/>
          <p:nvPr/>
        </p:nvCxnSpPr>
        <p:spPr>
          <a:xfrm>
            <a:off x="609710" y="3348851"/>
            <a:ext cx="0" cy="306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76799" y="1576829"/>
            <a:ext cx="3810002" cy="2271593"/>
            <a:chOff x="4964980" y="1336215"/>
            <a:chExt cx="4206333" cy="2486673"/>
          </a:xfrm>
        </p:grpSpPr>
        <p:sp>
          <p:nvSpPr>
            <p:cNvPr id="14" name="Rectangle 13">
              <a:extLst>
                <a:ext uri="{FF2B5EF4-FFF2-40B4-BE49-F238E27FC236}">
                  <a16:creationId xmlns:a16="http://schemas.microsoft.com/office/drawing/2014/main" id="{B40095B1-AF20-4B05-AB10-BF0FE6B2D9E6}"/>
                </a:ext>
              </a:extLst>
            </p:cNvPr>
            <p:cNvSpPr/>
            <p:nvPr/>
          </p:nvSpPr>
          <p:spPr bwMode="auto">
            <a:xfrm>
              <a:off x="4964980" y="1336215"/>
              <a:ext cx="4206329" cy="2486673"/>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65" charset="0"/>
              </a:endParaRPr>
            </a:p>
          </p:txBody>
        </p:sp>
        <p:sp>
          <p:nvSpPr>
            <p:cNvPr id="15" name="TextBox 14">
              <a:extLst>
                <a:ext uri="{FF2B5EF4-FFF2-40B4-BE49-F238E27FC236}">
                  <a16:creationId xmlns:a16="http://schemas.microsoft.com/office/drawing/2014/main" id="{510F23DD-6D08-437F-9AFD-77941EF3321C}"/>
                </a:ext>
              </a:extLst>
            </p:cNvPr>
            <p:cNvSpPr txBox="1"/>
            <p:nvPr/>
          </p:nvSpPr>
          <p:spPr>
            <a:xfrm>
              <a:off x="5049106" y="1445249"/>
              <a:ext cx="1450006" cy="437993"/>
            </a:xfrm>
            <a:prstGeom prst="rect">
              <a:avLst/>
            </a:prstGeom>
            <a:noFill/>
          </p:spPr>
          <p:txBody>
            <a:bodyPr wrap="square" rtlCol="0">
              <a:noAutofit/>
            </a:bodyPr>
            <a:lstStyle/>
            <a:p>
              <a:r>
                <a:rPr lang="en-US" sz="2000" i="1" dirty="0"/>
                <a:t>POR</a:t>
              </a:r>
              <a:r>
                <a:rPr lang="en-US" sz="2000" dirty="0"/>
                <a:t> = </a:t>
              </a:r>
            </a:p>
          </p:txBody>
        </p:sp>
        <p:sp>
          <p:nvSpPr>
            <p:cNvPr id="16" name="TextBox 15">
              <a:extLst>
                <a:ext uri="{FF2B5EF4-FFF2-40B4-BE49-F238E27FC236}">
                  <a16:creationId xmlns:a16="http://schemas.microsoft.com/office/drawing/2014/main" id="{148D3CAE-12A2-4E40-BC41-631BD1142D22}"/>
                </a:ext>
              </a:extLst>
            </p:cNvPr>
            <p:cNvSpPr txBox="1"/>
            <p:nvPr/>
          </p:nvSpPr>
          <p:spPr>
            <a:xfrm>
              <a:off x="7657033" y="1361799"/>
              <a:ext cx="1514280" cy="774910"/>
            </a:xfrm>
            <a:prstGeom prst="rect">
              <a:avLst/>
            </a:prstGeom>
            <a:noFill/>
          </p:spPr>
          <p:txBody>
            <a:bodyPr wrap="square" rtlCol="0">
              <a:noAutofit/>
            </a:bodyPr>
            <a:lstStyle/>
            <a:p>
              <a:r>
                <a:rPr lang="en-US" sz="2000" dirty="0"/>
                <a:t>(Prev. odds </a:t>
              </a:r>
              <a:r>
                <a:rPr lang="en-US" sz="2000" baseline="-25000" dirty="0"/>
                <a:t>unexp</a:t>
              </a:r>
              <a:r>
                <a:rPr lang="en-US" sz="2000" dirty="0"/>
                <a:t>)</a:t>
              </a:r>
            </a:p>
          </p:txBody>
        </p:sp>
        <p:sp>
          <p:nvSpPr>
            <p:cNvPr id="26" name="TextBox 25">
              <a:extLst>
                <a:ext uri="{FF2B5EF4-FFF2-40B4-BE49-F238E27FC236}">
                  <a16:creationId xmlns:a16="http://schemas.microsoft.com/office/drawing/2014/main" id="{733DD103-6546-473D-832B-58231D7DE2AF}"/>
                </a:ext>
              </a:extLst>
            </p:cNvPr>
            <p:cNvSpPr txBox="1"/>
            <p:nvPr/>
          </p:nvSpPr>
          <p:spPr>
            <a:xfrm>
              <a:off x="5974500" y="1362050"/>
              <a:ext cx="1430152" cy="774910"/>
            </a:xfrm>
            <a:prstGeom prst="rect">
              <a:avLst/>
            </a:prstGeom>
            <a:noFill/>
          </p:spPr>
          <p:txBody>
            <a:bodyPr wrap="square" rtlCol="0">
              <a:noAutofit/>
            </a:bodyPr>
            <a:lstStyle/>
            <a:p>
              <a:r>
                <a:rPr lang="en-US" sz="2000" dirty="0"/>
                <a:t>(Prev. odds </a:t>
              </a:r>
              <a:r>
                <a:rPr lang="en-US" sz="2000" baseline="-25000" dirty="0"/>
                <a:t>exp</a:t>
              </a:r>
              <a:r>
                <a:rPr lang="en-US" sz="2000" dirty="0"/>
                <a:t>)</a:t>
              </a:r>
            </a:p>
          </p:txBody>
        </p:sp>
        <p:sp>
          <p:nvSpPr>
            <p:cNvPr id="27" name="Division 4">
              <a:extLst>
                <a:ext uri="{FF2B5EF4-FFF2-40B4-BE49-F238E27FC236}">
                  <a16:creationId xmlns:a16="http://schemas.microsoft.com/office/drawing/2014/main" id="{DF235F1E-5706-4E15-9EED-8A3E73A51A1A}"/>
                </a:ext>
              </a:extLst>
            </p:cNvPr>
            <p:cNvSpPr/>
            <p:nvPr/>
          </p:nvSpPr>
          <p:spPr bwMode="auto">
            <a:xfrm>
              <a:off x="7241942" y="1521589"/>
              <a:ext cx="330964" cy="455536"/>
            </a:xfrm>
            <a:prstGeom prst="mathDivid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65" charset="0"/>
              </a:endParaRPr>
            </a:p>
          </p:txBody>
        </p:sp>
        <p:sp>
          <p:nvSpPr>
            <p:cNvPr id="30" name="TextBox 29">
              <a:extLst>
                <a:ext uri="{FF2B5EF4-FFF2-40B4-BE49-F238E27FC236}">
                  <a16:creationId xmlns:a16="http://schemas.microsoft.com/office/drawing/2014/main" id="{76E7FFB8-305D-4EC0-8EE4-F39E5587C7D9}"/>
                </a:ext>
              </a:extLst>
            </p:cNvPr>
            <p:cNvSpPr txBox="1"/>
            <p:nvPr/>
          </p:nvSpPr>
          <p:spPr>
            <a:xfrm>
              <a:off x="5133234" y="2644914"/>
              <a:ext cx="4038074" cy="437993"/>
            </a:xfrm>
            <a:prstGeom prst="rect">
              <a:avLst/>
            </a:prstGeom>
            <a:noFill/>
          </p:spPr>
          <p:txBody>
            <a:bodyPr wrap="square" rtlCol="0">
              <a:noAutofit/>
            </a:bodyPr>
            <a:lstStyle/>
            <a:p>
              <a:r>
                <a:rPr lang="en-US" sz="2000" i="1" dirty="0"/>
                <a:t>POR</a:t>
              </a:r>
              <a:r>
                <a:rPr lang="en-US" sz="2000" dirty="0"/>
                <a:t> = </a:t>
              </a:r>
              <a:r>
                <a:rPr lang="en-US" sz="2000" i="1" dirty="0"/>
                <a:t>a</a:t>
              </a:r>
              <a:r>
                <a:rPr lang="en-US" sz="2000" dirty="0"/>
                <a:t>/</a:t>
              </a:r>
              <a:r>
                <a:rPr lang="en-US" sz="2000" i="1" dirty="0"/>
                <a:t>c</a:t>
              </a:r>
              <a:r>
                <a:rPr lang="en-US" sz="2000" dirty="0"/>
                <a:t>       </a:t>
              </a:r>
              <a:r>
                <a:rPr lang="en-US" sz="2000" i="1" dirty="0"/>
                <a:t>b</a:t>
              </a:r>
              <a:r>
                <a:rPr lang="en-US" sz="2000" dirty="0"/>
                <a:t>/</a:t>
              </a:r>
              <a:r>
                <a:rPr lang="en-US" sz="2000" i="1" dirty="0"/>
                <a:t>d  </a:t>
              </a:r>
              <a:r>
                <a:rPr lang="en-US" sz="2000" dirty="0"/>
                <a:t>= </a:t>
              </a:r>
              <a:r>
                <a:rPr lang="en-US" sz="2000" i="1" dirty="0"/>
                <a:t>ad</a:t>
              </a:r>
              <a:r>
                <a:rPr lang="en-US" sz="2000" dirty="0"/>
                <a:t>/</a:t>
              </a:r>
              <a:r>
                <a:rPr lang="en-US" sz="2000" i="1" dirty="0"/>
                <a:t>bc</a:t>
              </a:r>
            </a:p>
          </p:txBody>
        </p:sp>
        <p:sp>
          <p:nvSpPr>
            <p:cNvPr id="31" name="Division 4">
              <a:extLst>
                <a:ext uri="{FF2B5EF4-FFF2-40B4-BE49-F238E27FC236}">
                  <a16:creationId xmlns:a16="http://schemas.microsoft.com/office/drawing/2014/main" id="{3364E7EF-2A2E-4452-A59F-29DF0A295ADC}"/>
                </a:ext>
              </a:extLst>
            </p:cNvPr>
            <p:cNvSpPr/>
            <p:nvPr/>
          </p:nvSpPr>
          <p:spPr bwMode="auto">
            <a:xfrm>
              <a:off x="6647513" y="2665524"/>
              <a:ext cx="330964" cy="455536"/>
            </a:xfrm>
            <a:prstGeom prst="mathDivid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65" charset="0"/>
              </a:endParaRPr>
            </a:p>
          </p:txBody>
        </p:sp>
      </p:grpSp>
      <p:sp>
        <p:nvSpPr>
          <p:cNvPr id="17" name="Title 16"/>
          <p:cNvSpPr>
            <a:spLocks noGrp="1"/>
          </p:cNvSpPr>
          <p:nvPr>
            <p:ph type="title"/>
          </p:nvPr>
        </p:nvSpPr>
        <p:spPr/>
        <p:txBody>
          <a:bodyPr>
            <a:noAutofit/>
          </a:bodyPr>
          <a:lstStyle/>
          <a:p>
            <a:r>
              <a:rPr lang="en-US" dirty="0"/>
              <a:t>Prevalence Odds Ratio</a:t>
            </a:r>
          </a:p>
        </p:txBody>
      </p:sp>
    </p:spTree>
    <p:extLst>
      <p:ext uri="{BB962C8B-B14F-4D97-AF65-F5344CB8AC3E}">
        <p14:creationId xmlns:p14="http://schemas.microsoft.com/office/powerpoint/2010/main" val="363789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Assignments</a:t>
            </a:r>
          </a:p>
        </p:txBody>
      </p:sp>
      <p:sp>
        <p:nvSpPr>
          <p:cNvPr id="3" name="Content Placeholder 2"/>
          <p:cNvSpPr>
            <a:spLocks noGrp="1"/>
          </p:cNvSpPr>
          <p:nvPr>
            <p:ph idx="1"/>
          </p:nvPr>
        </p:nvSpPr>
        <p:spPr>
          <a:xfrm>
            <a:off x="326572" y="1600200"/>
            <a:ext cx="9244360" cy="4530725"/>
          </a:xfrm>
        </p:spPr>
        <p:txBody>
          <a:bodyPr/>
          <a:lstStyle/>
          <a:p>
            <a:endParaRPr lang="en-US" sz="3200" dirty="0"/>
          </a:p>
          <a:p>
            <a:endParaRPr lang="en-US" sz="3200" dirty="0"/>
          </a:p>
          <a:p>
            <a:r>
              <a:rPr lang="en-US" sz="3200" dirty="0"/>
              <a:t>February 8-Team &amp; Lab Peer Evaluation 1 </a:t>
            </a:r>
          </a:p>
          <a:p>
            <a:pPr marL="0" indent="0">
              <a:buNone/>
            </a:pPr>
            <a:r>
              <a:rPr lang="en-US" sz="3200" dirty="0"/>
              <a:t> </a:t>
            </a:r>
          </a:p>
          <a:p>
            <a:r>
              <a:rPr lang="en-US" sz="3200" dirty="0"/>
              <a:t>February 8-Team Project Part 1</a:t>
            </a:r>
          </a:p>
          <a:p>
            <a:pPr marL="0" indent="0">
              <a:buNone/>
            </a:pPr>
            <a:r>
              <a:rPr lang="en-US" sz="3200" dirty="0"/>
              <a:t> </a:t>
            </a:r>
          </a:p>
          <a:p>
            <a:endParaRPr lang="en-US" dirty="0"/>
          </a:p>
        </p:txBody>
      </p:sp>
    </p:spTree>
    <p:extLst>
      <p:ext uri="{BB962C8B-B14F-4D97-AF65-F5344CB8AC3E}">
        <p14:creationId xmlns:p14="http://schemas.microsoft.com/office/powerpoint/2010/main" val="102950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9EC4-2988-47A1-8813-6DD8614FDFAF}"/>
              </a:ext>
            </a:extLst>
          </p:cNvPr>
          <p:cNvSpPr>
            <a:spLocks noGrp="1"/>
          </p:cNvSpPr>
          <p:nvPr>
            <p:ph type="title"/>
          </p:nvPr>
        </p:nvSpPr>
        <p:spPr>
          <a:xfrm>
            <a:off x="266131" y="-314254"/>
            <a:ext cx="8229600" cy="1139825"/>
          </a:xfrm>
        </p:spPr>
        <p:txBody>
          <a:bodyPr/>
          <a:lstStyle/>
          <a:p>
            <a:r>
              <a:rPr lang="en-US" dirty="0"/>
              <a:t>Example</a:t>
            </a:r>
          </a:p>
        </p:txBody>
      </p:sp>
      <p:sp>
        <p:nvSpPr>
          <p:cNvPr id="3" name="Content Placeholder 2">
            <a:extLst>
              <a:ext uri="{FF2B5EF4-FFF2-40B4-BE49-F238E27FC236}">
                <a16:creationId xmlns:a16="http://schemas.microsoft.com/office/drawing/2014/main" id="{F0B354C1-5065-4510-8910-ADB3EB5F1AED}"/>
              </a:ext>
            </a:extLst>
          </p:cNvPr>
          <p:cNvSpPr>
            <a:spLocks noGrp="1"/>
          </p:cNvSpPr>
          <p:nvPr>
            <p:ph idx="1"/>
          </p:nvPr>
        </p:nvSpPr>
        <p:spPr>
          <a:xfrm>
            <a:off x="214952" y="2825821"/>
            <a:ext cx="8714096" cy="4530725"/>
          </a:xfrm>
        </p:spPr>
        <p:txBody>
          <a:bodyPr/>
          <a:lstStyle/>
          <a:p>
            <a:pPr marL="0" indent="0">
              <a:buNone/>
            </a:pPr>
            <a:r>
              <a:rPr lang="en-US" sz="1400" b="1" dirty="0"/>
              <a:t>Abstract. </a:t>
            </a:r>
            <a:r>
              <a:rPr lang="en-US" sz="1400" dirty="0"/>
              <a:t>Fluoride use is one of the main factors responsible for the decline in prevalence and severity of dental caries and cavities (tooth decay) in the United States (1). Brushing children's teeth is recommended when the first tooth erupts, as early as 6 months, and the first dental visit should occur no later than age 1 year (2-4). However, ingestion of too much fluoride while teeth are developing can result in visibly detectable changes in enamel structure such as discoloration and pitting (dental fluorosis) (1). Therefore, CDC recommends that children begin using fluoride toothpaste at age 2 years. Children aged &lt;3 years should use a smear the size of a rice grain, and children aged &gt;3 years should use no more than a pea-sized amount (0.25 g) until age 6 years, by which time the swallowing reflex has developed sufficiently to prevent inadvertent ingestion. Questions on toothbrushing practices and toothpaste use among children and adolescents were included in the questionnaire component of the National Health and Nutrition Examination Survey (NHANES) for the first time beginning in the 2013-2014 cycle. This study estimates patterns of toothbrushing and toothpaste use among children and adolescents by analyzing parents' or caregivers' responses to questions about when the child started to brush teeth, age the child started to use toothpaste, frequency of toothbrushing each day, and amount of toothpaste currently used or used at time of survey. </a:t>
            </a:r>
            <a:r>
              <a:rPr lang="en-US" sz="1400" dirty="0">
                <a:highlight>
                  <a:srgbClr val="FFFF00"/>
                </a:highlight>
              </a:rPr>
              <a:t>Analysis of 2013-2016 </a:t>
            </a:r>
            <a:r>
              <a:rPr lang="en-US" sz="1400" dirty="0"/>
              <a:t>data found that &gt;38% of children aged 3-6 years used more toothpaste than that recommended by CDC and other professional organizations. In addition, nearly 80% of children aged 3-15 years started brushing later than recommended. Parents and caregivers can play a role in ensuring that children are brushing often enough and using the recommended amount of toothpaste.</a:t>
            </a:r>
          </a:p>
          <a:p>
            <a:endParaRPr lang="en-US" dirty="0"/>
          </a:p>
        </p:txBody>
      </p:sp>
      <p:pic>
        <p:nvPicPr>
          <p:cNvPr id="4" name="Picture 3">
            <a:extLst>
              <a:ext uri="{FF2B5EF4-FFF2-40B4-BE49-F238E27FC236}">
                <a16:creationId xmlns:a16="http://schemas.microsoft.com/office/drawing/2014/main" id="{1D9A2058-1EAF-4DCC-94A7-C85EF7462FF0}"/>
              </a:ext>
            </a:extLst>
          </p:cNvPr>
          <p:cNvPicPr>
            <a:picLocks noChangeAspect="1"/>
          </p:cNvPicPr>
          <p:nvPr/>
        </p:nvPicPr>
        <p:blipFill>
          <a:blip r:embed="rId2"/>
          <a:stretch>
            <a:fillRect/>
          </a:stretch>
        </p:blipFill>
        <p:spPr>
          <a:xfrm>
            <a:off x="0" y="825571"/>
            <a:ext cx="9144000" cy="2000250"/>
          </a:xfrm>
          <a:prstGeom prst="rect">
            <a:avLst/>
          </a:prstGeom>
        </p:spPr>
      </p:pic>
    </p:spTree>
    <p:extLst>
      <p:ext uri="{BB962C8B-B14F-4D97-AF65-F5344CB8AC3E}">
        <p14:creationId xmlns:p14="http://schemas.microsoft.com/office/powerpoint/2010/main" val="77986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Ecologic Studies</a:t>
            </a:r>
          </a:p>
        </p:txBody>
      </p:sp>
      <p:sp>
        <p:nvSpPr>
          <p:cNvPr id="32771" name="Rectangle 3"/>
          <p:cNvSpPr>
            <a:spLocks noGrp="1" noChangeArrowheads="1"/>
          </p:cNvSpPr>
          <p:nvPr>
            <p:ph idx="1"/>
          </p:nvPr>
        </p:nvSpPr>
        <p:spPr>
          <a:noFill/>
          <a:ln/>
        </p:spPr>
        <p:txBody>
          <a:bodyPr/>
          <a:lstStyle/>
          <a:p>
            <a:r>
              <a:rPr lang="en-US" sz="4000" dirty="0"/>
              <a:t>Unit of observation is a </a:t>
            </a:r>
            <a:r>
              <a:rPr lang="en-US" sz="4000" b="1" dirty="0"/>
              <a:t>group or population</a:t>
            </a:r>
            <a:r>
              <a:rPr lang="en-US" sz="4000" dirty="0"/>
              <a:t>, not individuals</a:t>
            </a:r>
          </a:p>
          <a:p>
            <a:endParaRPr lang="en-US" sz="4000" dirty="0"/>
          </a:p>
          <a:p>
            <a:r>
              <a:rPr lang="en-US" sz="4000" dirty="0"/>
              <a:t>Exposure and risk factors are known only at the group level, e.g. average air pollution concentration in different cities</a:t>
            </a:r>
          </a:p>
        </p:txBody>
      </p:sp>
      <p:sp>
        <p:nvSpPr>
          <p:cNvPr id="4" name="Slide Number Placeholder 3"/>
          <p:cNvSpPr>
            <a:spLocks noGrp="1"/>
          </p:cNvSpPr>
          <p:nvPr>
            <p:ph type="sldNum" sz="quarter" idx="4"/>
          </p:nvPr>
        </p:nvSpPr>
        <p:spPr>
          <a:xfrm>
            <a:off x="6553200" y="6356350"/>
            <a:ext cx="2133600" cy="365125"/>
          </a:xfrm>
        </p:spPr>
        <p:txBody>
          <a:bodyPr/>
          <a:lstStyle/>
          <a:p>
            <a:fld id="{042AED99-7FB4-404E-8A97-64753DCE42EC}" type="slidenum">
              <a:rPr lang="en-US" smtClean="0"/>
              <a:pPr/>
              <a:t>21</a:t>
            </a:fld>
            <a:endParaRPr lang="en-US" dirty="0"/>
          </a:p>
        </p:txBody>
      </p:sp>
    </p:spTree>
    <p:extLst>
      <p:ext uri="{BB962C8B-B14F-4D97-AF65-F5344CB8AC3E}">
        <p14:creationId xmlns:p14="http://schemas.microsoft.com/office/powerpoint/2010/main" val="26687021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990976" y="2994025"/>
            <a:ext cx="6049840" cy="3132138"/>
          </a:xfrm>
          <a:prstGeom prst="rect">
            <a:avLst/>
          </a:prstGeom>
          <a:effectLst>
            <a:outerShdw blurRad="50800" dist="38100" dir="2700000" algn="tl" rotWithShape="0">
              <a:prstClr val="black">
                <a:alpha val="40000"/>
              </a:prstClr>
            </a:outerShdw>
          </a:effectLst>
        </p:spPr>
      </p:pic>
      <p:sp>
        <p:nvSpPr>
          <p:cNvPr id="5" name="Rounded Rectangle 41"/>
          <p:cNvSpPr>
            <a:spLocks noChangeArrowheads="1"/>
          </p:cNvSpPr>
          <p:nvPr/>
        </p:nvSpPr>
        <p:spPr bwMode="auto">
          <a:xfrm>
            <a:off x="3481388" y="444500"/>
            <a:ext cx="2546761" cy="942975"/>
          </a:xfrm>
          <a:prstGeom prst="roundRect">
            <a:avLst>
              <a:gd name="adj" fmla="val 16667"/>
            </a:avLst>
          </a:prstGeom>
          <a:solidFill>
            <a:srgbClr val="5C8CBB"/>
          </a:solidFill>
          <a:ln w="28575" algn="ctr">
            <a:solidFill>
              <a:srgbClr val="5C8CBB"/>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6" name="Rectangle 22"/>
          <p:cNvSpPr>
            <a:spLocks noChangeArrowheads="1"/>
          </p:cNvSpPr>
          <p:nvPr/>
        </p:nvSpPr>
        <p:spPr bwMode="auto">
          <a:xfrm>
            <a:off x="3081338" y="487363"/>
            <a:ext cx="32643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800" dirty="0">
                <a:solidFill>
                  <a:schemeClr val="bg1"/>
                </a:solidFill>
                <a:latin typeface="Arial" panose="020B0604020202020204" pitchFamily="34" charset="0"/>
              </a:rPr>
              <a:t>Unit of Analysis</a:t>
            </a:r>
            <a:endParaRPr lang="en-US" altLang="en-US" sz="1600" dirty="0">
              <a:solidFill>
                <a:schemeClr val="bg1"/>
              </a:solidFill>
              <a:latin typeface="Arial" panose="020B0604020202020204" pitchFamily="34" charset="0"/>
            </a:endParaRPr>
          </a:p>
        </p:txBody>
      </p:sp>
      <p:sp>
        <p:nvSpPr>
          <p:cNvPr id="7" name="Rectangle 13"/>
          <p:cNvSpPr>
            <a:spLocks noChangeArrowheads="1"/>
          </p:cNvSpPr>
          <p:nvPr/>
        </p:nvSpPr>
        <p:spPr bwMode="auto">
          <a:xfrm>
            <a:off x="1157289" y="2379663"/>
            <a:ext cx="1448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solidFill>
                  <a:srgbClr val="5C8CBB"/>
                </a:solidFill>
                <a:latin typeface="Arial" panose="020B0604020202020204" pitchFamily="34" charset="0"/>
              </a:rPr>
              <a:t>Individual</a:t>
            </a:r>
            <a:endParaRPr lang="en-US" altLang="en-US" sz="2400">
              <a:solidFill>
                <a:srgbClr val="5C8CBB"/>
              </a:solidFill>
              <a:latin typeface="Arial" panose="020B0604020202020204" pitchFamily="34" charset="0"/>
            </a:endParaRPr>
          </a:p>
        </p:txBody>
      </p:sp>
      <p:sp>
        <p:nvSpPr>
          <p:cNvPr id="8" name="Rectangle 14"/>
          <p:cNvSpPr>
            <a:spLocks noChangeArrowheads="1"/>
          </p:cNvSpPr>
          <p:nvPr/>
        </p:nvSpPr>
        <p:spPr bwMode="auto">
          <a:xfrm>
            <a:off x="6300788" y="2379663"/>
            <a:ext cx="178815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a:solidFill>
                  <a:srgbClr val="5C8CBB"/>
                </a:solidFill>
                <a:latin typeface="Arial" panose="020B0604020202020204" pitchFamily="34" charset="0"/>
              </a:rPr>
              <a:t>Community</a:t>
            </a:r>
          </a:p>
        </p:txBody>
      </p:sp>
      <p:cxnSp>
        <p:nvCxnSpPr>
          <p:cNvPr id="9" name="Straight Connector 3"/>
          <p:cNvCxnSpPr>
            <a:cxnSpLocks noChangeShapeType="1"/>
          </p:cNvCxnSpPr>
          <p:nvPr/>
        </p:nvCxnSpPr>
        <p:spPr bwMode="auto">
          <a:xfrm flipH="1">
            <a:off x="2259013" y="1387475"/>
            <a:ext cx="2286000" cy="992188"/>
          </a:xfrm>
          <a:prstGeom prst="line">
            <a:avLst/>
          </a:prstGeom>
          <a:noFill/>
          <a:ln w="28575" algn="ctr">
            <a:solidFill>
              <a:srgbClr val="5C8CBB"/>
            </a:solidFill>
            <a:prstDash val="sysDot"/>
            <a:round/>
            <a:headEnd/>
            <a:tailEnd/>
          </a:ln>
          <a:extLst>
            <a:ext uri="{909E8E84-426E-40DD-AFC4-6F175D3DCCD1}">
              <a14:hiddenFill xmlns:a14="http://schemas.microsoft.com/office/drawing/2010/main">
                <a:noFill/>
              </a14:hiddenFill>
            </a:ext>
          </a:extLst>
        </p:spPr>
      </p:cxnSp>
      <p:cxnSp>
        <p:nvCxnSpPr>
          <p:cNvPr id="10" name="Straight Connector 17"/>
          <p:cNvCxnSpPr>
            <a:cxnSpLocks noChangeShapeType="1"/>
          </p:cNvCxnSpPr>
          <p:nvPr/>
        </p:nvCxnSpPr>
        <p:spPr bwMode="auto">
          <a:xfrm>
            <a:off x="4567238" y="1387475"/>
            <a:ext cx="2317750" cy="992188"/>
          </a:xfrm>
          <a:prstGeom prst="line">
            <a:avLst/>
          </a:prstGeom>
          <a:noFill/>
          <a:ln w="28575" algn="ctr">
            <a:solidFill>
              <a:srgbClr val="5C8CBB"/>
            </a:solidFill>
            <a:prstDash val="sysDot"/>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9795" y="3859390"/>
            <a:ext cx="706148" cy="1829396"/>
          </a:xfrm>
          <a:prstGeom prst="rect">
            <a:avLst/>
          </a:prstGeom>
        </p:spPr>
      </p:pic>
      <p:pic>
        <p:nvPicPr>
          <p:cNvPr id="12" name="Picture 11"/>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14807" y="4764122"/>
            <a:ext cx="706148" cy="1829396"/>
          </a:xfrm>
          <a:prstGeom prst="rect">
            <a:avLst/>
          </a:prstGeom>
        </p:spPr>
      </p:pic>
      <p:pic>
        <p:nvPicPr>
          <p:cNvPr id="13" name="Picture 12"/>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14807" y="2981399"/>
            <a:ext cx="706148" cy="1829396"/>
          </a:xfrm>
          <a:prstGeom prst="rect">
            <a:avLst/>
          </a:prstGeom>
        </p:spPr>
      </p:pic>
      <p:pic>
        <p:nvPicPr>
          <p:cNvPr id="14" name="Picture 13"/>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449624" y="3859390"/>
            <a:ext cx="706148" cy="1829396"/>
          </a:xfrm>
          <a:prstGeom prst="rect">
            <a:avLst/>
          </a:prstGeom>
        </p:spPr>
      </p:pic>
      <p:pic>
        <p:nvPicPr>
          <p:cNvPr id="15" name="Picture 14"/>
          <p:cNvPicPr>
            <a:picLocks noChangeAspect="1"/>
          </p:cNvPicPr>
          <p:nvPr/>
        </p:nvPicPr>
        <p:blipFill>
          <a:blip r:embed="rId4">
            <a:duotone>
              <a:prstClr val="black"/>
              <a:srgbClr val="66A5B2">
                <a:tint val="45000"/>
                <a:satMod val="400000"/>
              </a:srgbClr>
            </a:duotone>
            <a:extLst>
              <a:ext uri="{28A0092B-C50C-407E-A947-70E740481C1C}">
                <a14:useLocalDpi xmlns:a14="http://schemas.microsoft.com/office/drawing/2010/main" val="0"/>
              </a:ext>
            </a:extLst>
          </a:blip>
          <a:stretch>
            <a:fillRect/>
          </a:stretch>
        </p:blipFill>
        <p:spPr>
          <a:xfrm>
            <a:off x="1984441" y="2981399"/>
            <a:ext cx="706148" cy="1829396"/>
          </a:xfrm>
          <a:prstGeom prst="rect">
            <a:avLst/>
          </a:prstGeom>
        </p:spPr>
      </p:pic>
      <p:pic>
        <p:nvPicPr>
          <p:cNvPr id="16" name="Picture 15"/>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4441" y="4764122"/>
            <a:ext cx="706148" cy="1829396"/>
          </a:xfrm>
          <a:prstGeom prst="rect">
            <a:avLst/>
          </a:prstGeom>
        </p:spPr>
      </p:pic>
      <p:pic>
        <p:nvPicPr>
          <p:cNvPr id="17" name="Picture 1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519258" y="3859390"/>
            <a:ext cx="706148" cy="1829396"/>
          </a:xfrm>
          <a:prstGeom prst="rect">
            <a:avLst/>
          </a:prstGeom>
        </p:spPr>
      </p:pic>
    </p:spTree>
    <p:extLst>
      <p:ext uri="{BB962C8B-B14F-4D97-AF65-F5344CB8AC3E}">
        <p14:creationId xmlns:p14="http://schemas.microsoft.com/office/powerpoint/2010/main" val="1747443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7376" y="241817"/>
            <a:ext cx="8229600" cy="1139825"/>
          </a:xfrm>
        </p:spPr>
        <p:txBody>
          <a:bodyPr/>
          <a:lstStyle/>
          <a:p>
            <a:r>
              <a:rPr lang="en-US" dirty="0"/>
              <a:t>Does the study have ecologic (group) level measurements?</a:t>
            </a:r>
          </a:p>
        </p:txBody>
      </p:sp>
      <p:sp>
        <p:nvSpPr>
          <p:cNvPr id="5" name="Content Placeholder 4"/>
          <p:cNvSpPr>
            <a:spLocks noGrp="1"/>
          </p:cNvSpPr>
          <p:nvPr>
            <p:ph idx="4294967295"/>
          </p:nvPr>
        </p:nvSpPr>
        <p:spPr>
          <a:xfrm>
            <a:off x="316523" y="1417638"/>
            <a:ext cx="8229600" cy="4530725"/>
          </a:xfrm>
        </p:spPr>
        <p:txBody>
          <a:bodyPr/>
          <a:lstStyle/>
          <a:p>
            <a:r>
              <a:rPr lang="en-US" dirty="0"/>
              <a:t>Is information based on information from </a:t>
            </a:r>
            <a:r>
              <a:rPr lang="en-US" u="sng" dirty="0"/>
              <a:t>individuals</a:t>
            </a:r>
            <a:r>
              <a:rPr lang="en-US" dirty="0"/>
              <a:t>?</a:t>
            </a:r>
          </a:p>
          <a:p>
            <a:endParaRPr lang="en-US" dirty="0"/>
          </a:p>
          <a:p>
            <a:r>
              <a:rPr lang="en-US" dirty="0"/>
              <a:t>Or averages of </a:t>
            </a:r>
            <a:r>
              <a:rPr lang="en-US" u="sng" dirty="0"/>
              <a:t>populations</a:t>
            </a:r>
            <a:r>
              <a:rPr lang="en-US" dirty="0"/>
              <a:t>? (group)</a:t>
            </a:r>
          </a:p>
        </p:txBody>
      </p:sp>
      <p:cxnSp>
        <p:nvCxnSpPr>
          <p:cNvPr id="6" name="Straight Arrow Connector 5"/>
          <p:cNvCxnSpPr/>
          <p:nvPr/>
        </p:nvCxnSpPr>
        <p:spPr bwMode="auto">
          <a:xfrm>
            <a:off x="2373923" y="6178963"/>
            <a:ext cx="3903785" cy="17585"/>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7" name="Straight Arrow Connector 6"/>
          <p:cNvCxnSpPr/>
          <p:nvPr/>
        </p:nvCxnSpPr>
        <p:spPr bwMode="auto">
          <a:xfrm flipV="1">
            <a:off x="2373923" y="4062046"/>
            <a:ext cx="0" cy="219807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pic>
        <p:nvPicPr>
          <p:cNvPr id="11" name="Picture 4" descr="http://www.clipartbest.com/cliparts/di7/edx/di7edxr5T.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0429" y="1931923"/>
            <a:ext cx="633095" cy="9305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best.com/cliparts/di7/edx/di7edxr5T.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3461" y="1854068"/>
            <a:ext cx="633095" cy="9305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best.com/cliparts/di7/edx/di7edxr5T.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7996" y="2146262"/>
            <a:ext cx="633095" cy="9305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www.clipartbest.com/cliparts/di7/edx/di7edxr5T.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2965" y="1964005"/>
            <a:ext cx="633095" cy="9305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46438" y="6462319"/>
            <a:ext cx="4673074" cy="369332"/>
          </a:xfrm>
          <a:prstGeom prst="rect">
            <a:avLst/>
          </a:prstGeom>
          <a:noFill/>
        </p:spPr>
        <p:txBody>
          <a:bodyPr wrap="none" rtlCol="0">
            <a:spAutoFit/>
          </a:bodyPr>
          <a:lstStyle/>
          <a:p>
            <a:r>
              <a:rPr lang="en-US" dirty="0"/>
              <a:t>Per capita daily consumptions-Grams of Fat</a:t>
            </a:r>
          </a:p>
        </p:txBody>
      </p:sp>
      <p:sp>
        <p:nvSpPr>
          <p:cNvPr id="16" name="TextBox 15"/>
          <p:cNvSpPr txBox="1"/>
          <p:nvPr/>
        </p:nvSpPr>
        <p:spPr>
          <a:xfrm rot="16200000">
            <a:off x="668512" y="4988806"/>
            <a:ext cx="2661049" cy="307777"/>
          </a:xfrm>
          <a:prstGeom prst="rect">
            <a:avLst/>
          </a:prstGeom>
          <a:noFill/>
        </p:spPr>
        <p:txBody>
          <a:bodyPr wrap="none" rtlCol="0">
            <a:spAutoFit/>
          </a:bodyPr>
          <a:lstStyle/>
          <a:p>
            <a:r>
              <a:rPr lang="en-US" sz="1400" dirty="0"/>
              <a:t>Colon cancer,  risk per 100,000</a:t>
            </a:r>
          </a:p>
        </p:txBody>
      </p:sp>
      <p:sp>
        <p:nvSpPr>
          <p:cNvPr id="17" name="TextBox 16"/>
          <p:cNvSpPr txBox="1"/>
          <p:nvPr/>
        </p:nvSpPr>
        <p:spPr>
          <a:xfrm>
            <a:off x="5820508" y="4237892"/>
            <a:ext cx="492443" cy="369332"/>
          </a:xfrm>
          <a:prstGeom prst="rect">
            <a:avLst/>
          </a:prstGeom>
          <a:noFill/>
        </p:spPr>
        <p:txBody>
          <a:bodyPr wrap="none" rtlCol="0">
            <a:spAutoFit/>
          </a:bodyPr>
          <a:lstStyle/>
          <a:p>
            <a:r>
              <a:rPr lang="en-US" dirty="0"/>
              <a:t>NZ</a:t>
            </a:r>
          </a:p>
        </p:txBody>
      </p:sp>
      <p:sp>
        <p:nvSpPr>
          <p:cNvPr id="18" name="TextBox 17"/>
          <p:cNvSpPr txBox="1"/>
          <p:nvPr/>
        </p:nvSpPr>
        <p:spPr>
          <a:xfrm>
            <a:off x="5130446" y="4976419"/>
            <a:ext cx="659155" cy="369332"/>
          </a:xfrm>
          <a:prstGeom prst="rect">
            <a:avLst/>
          </a:prstGeom>
          <a:noFill/>
        </p:spPr>
        <p:txBody>
          <a:bodyPr wrap="none" rtlCol="0">
            <a:spAutoFit/>
          </a:bodyPr>
          <a:lstStyle/>
          <a:p>
            <a:r>
              <a:rPr lang="en-US" dirty="0"/>
              <a:t>USA</a:t>
            </a:r>
          </a:p>
        </p:txBody>
      </p:sp>
      <p:sp>
        <p:nvSpPr>
          <p:cNvPr id="19" name="TextBox 18"/>
          <p:cNvSpPr txBox="1"/>
          <p:nvPr/>
        </p:nvSpPr>
        <p:spPr>
          <a:xfrm>
            <a:off x="4114800" y="5142694"/>
            <a:ext cx="633507" cy="369332"/>
          </a:xfrm>
          <a:prstGeom prst="rect">
            <a:avLst/>
          </a:prstGeom>
          <a:noFill/>
        </p:spPr>
        <p:txBody>
          <a:bodyPr wrap="none" rtlCol="0">
            <a:spAutoFit/>
          </a:bodyPr>
          <a:lstStyle/>
          <a:p>
            <a:r>
              <a:rPr lang="en-US" dirty="0" err="1"/>
              <a:t>Swe</a:t>
            </a:r>
            <a:endParaRPr lang="en-US" dirty="0"/>
          </a:p>
        </p:txBody>
      </p:sp>
      <p:sp>
        <p:nvSpPr>
          <p:cNvPr id="20" name="TextBox 19"/>
          <p:cNvSpPr txBox="1"/>
          <p:nvPr/>
        </p:nvSpPr>
        <p:spPr>
          <a:xfrm>
            <a:off x="3406894" y="5667901"/>
            <a:ext cx="530915" cy="369332"/>
          </a:xfrm>
          <a:prstGeom prst="rect">
            <a:avLst/>
          </a:prstGeom>
          <a:noFill/>
        </p:spPr>
        <p:txBody>
          <a:bodyPr wrap="none" rtlCol="0">
            <a:spAutoFit/>
          </a:bodyPr>
          <a:lstStyle/>
          <a:p>
            <a:r>
              <a:rPr lang="en-US" dirty="0"/>
              <a:t>Chi</a:t>
            </a:r>
          </a:p>
        </p:txBody>
      </p:sp>
      <p:sp>
        <p:nvSpPr>
          <p:cNvPr id="21" name="TextBox 20"/>
          <p:cNvSpPr txBox="1"/>
          <p:nvPr/>
        </p:nvSpPr>
        <p:spPr>
          <a:xfrm>
            <a:off x="2932434" y="5808132"/>
            <a:ext cx="556563" cy="369332"/>
          </a:xfrm>
          <a:prstGeom prst="rect">
            <a:avLst/>
          </a:prstGeom>
          <a:noFill/>
        </p:spPr>
        <p:txBody>
          <a:bodyPr wrap="none" rtlCol="0">
            <a:spAutoFit/>
          </a:bodyPr>
          <a:lstStyle/>
          <a:p>
            <a:r>
              <a:rPr lang="en-US" dirty="0"/>
              <a:t>Jap</a:t>
            </a:r>
          </a:p>
        </p:txBody>
      </p:sp>
      <p:sp>
        <p:nvSpPr>
          <p:cNvPr id="22" name="TextBox 21"/>
          <p:cNvSpPr txBox="1"/>
          <p:nvPr/>
        </p:nvSpPr>
        <p:spPr>
          <a:xfrm>
            <a:off x="2610311" y="5937912"/>
            <a:ext cx="530915" cy="369332"/>
          </a:xfrm>
          <a:prstGeom prst="rect">
            <a:avLst/>
          </a:prstGeom>
          <a:noFill/>
        </p:spPr>
        <p:txBody>
          <a:bodyPr wrap="none" rtlCol="0">
            <a:spAutoFit/>
          </a:bodyPr>
          <a:lstStyle/>
          <a:p>
            <a:r>
              <a:rPr lang="en-US" dirty="0" err="1"/>
              <a:t>Nig</a:t>
            </a:r>
            <a:endParaRPr lang="en-US" dirty="0"/>
          </a:p>
        </p:txBody>
      </p:sp>
      <p:sp>
        <p:nvSpPr>
          <p:cNvPr id="23" name="TextBox 22"/>
          <p:cNvSpPr txBox="1"/>
          <p:nvPr/>
        </p:nvSpPr>
        <p:spPr>
          <a:xfrm>
            <a:off x="4431323" y="5568580"/>
            <a:ext cx="518091" cy="369332"/>
          </a:xfrm>
          <a:prstGeom prst="rect">
            <a:avLst/>
          </a:prstGeom>
          <a:noFill/>
        </p:spPr>
        <p:txBody>
          <a:bodyPr wrap="none" rtlCol="0">
            <a:spAutoFit/>
          </a:bodyPr>
          <a:lstStyle/>
          <a:p>
            <a:r>
              <a:rPr lang="en-US" dirty="0"/>
              <a:t>Pol</a:t>
            </a:r>
          </a:p>
        </p:txBody>
      </p:sp>
      <p:sp>
        <p:nvSpPr>
          <p:cNvPr id="25" name="TextBox 24"/>
          <p:cNvSpPr txBox="1"/>
          <p:nvPr/>
        </p:nvSpPr>
        <p:spPr>
          <a:xfrm>
            <a:off x="2546084" y="6225828"/>
            <a:ext cx="3748142" cy="261610"/>
          </a:xfrm>
          <a:prstGeom prst="rect">
            <a:avLst/>
          </a:prstGeom>
          <a:noFill/>
        </p:spPr>
        <p:txBody>
          <a:bodyPr wrap="none" rtlCol="0">
            <a:spAutoFit/>
          </a:bodyPr>
          <a:lstStyle/>
          <a:p>
            <a:r>
              <a:rPr lang="en-US" sz="1100" dirty="0"/>
              <a:t>40            80        120	     160      200   240     280       320</a:t>
            </a:r>
          </a:p>
        </p:txBody>
      </p:sp>
    </p:spTree>
    <p:extLst>
      <p:ext uri="{BB962C8B-B14F-4D97-AF65-F5344CB8AC3E}">
        <p14:creationId xmlns:p14="http://schemas.microsoft.com/office/powerpoint/2010/main" val="3851942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8976A2-65B2-4EAD-B55F-461032643AF1}"/>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70178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t>
            </a:r>
            <a:r>
              <a:rPr lang="en-US" sz="2800" dirty="0"/>
              <a:t>(modified from </a:t>
            </a:r>
            <a:r>
              <a:rPr lang="en-US" sz="2800" dirty="0" err="1"/>
              <a:t>Aschengrau</a:t>
            </a:r>
            <a:r>
              <a:rPr lang="en-US" sz="2800" dirty="0"/>
              <a:t>)</a:t>
            </a:r>
          </a:p>
        </p:txBody>
      </p:sp>
      <p:sp>
        <p:nvSpPr>
          <p:cNvPr id="3" name="Content Placeholder 2"/>
          <p:cNvSpPr>
            <a:spLocks noGrp="1"/>
          </p:cNvSpPr>
          <p:nvPr>
            <p:ph idx="1"/>
          </p:nvPr>
        </p:nvSpPr>
        <p:spPr/>
        <p:txBody>
          <a:bodyPr/>
          <a:lstStyle/>
          <a:p>
            <a:pPr marL="0" indent="0">
              <a:buNone/>
            </a:pPr>
            <a:r>
              <a:rPr lang="en-US" dirty="0"/>
              <a:t>“ A classic ecologic study examines occurrence of a disease in relation to a factor described </a:t>
            </a:r>
            <a:r>
              <a:rPr lang="en-US" i="1" dirty="0"/>
              <a:t>on a population level</a:t>
            </a:r>
            <a:r>
              <a:rPr lang="en-US" dirty="0"/>
              <a:t>. “</a:t>
            </a:r>
          </a:p>
          <a:p>
            <a:endParaRPr lang="en-US" dirty="0"/>
          </a:p>
          <a:p>
            <a:pPr marL="971550" lvl="1" indent="-514350">
              <a:buFont typeface="+mj-lt"/>
              <a:buAutoNum type="arabicPeriod"/>
            </a:pPr>
            <a:r>
              <a:rPr lang="en-US" dirty="0"/>
              <a:t>Population (group) is the unit of analysis</a:t>
            </a:r>
          </a:p>
          <a:p>
            <a:pPr marL="971550" lvl="1" indent="-514350">
              <a:buFont typeface="+mj-lt"/>
              <a:buAutoNum type="arabicPeriod"/>
            </a:pPr>
            <a:r>
              <a:rPr lang="en-US" dirty="0"/>
              <a:t>An exposure status that is a property of the population [a group measure]”</a:t>
            </a:r>
          </a:p>
          <a:p>
            <a:pPr marL="857250" lvl="2" indent="0">
              <a:buNone/>
            </a:pPr>
            <a:endParaRPr lang="en-US" dirty="0"/>
          </a:p>
        </p:txBody>
      </p:sp>
    </p:spTree>
    <p:extLst>
      <p:ext uri="{BB962C8B-B14F-4D97-AF65-F5344CB8AC3E}">
        <p14:creationId xmlns:p14="http://schemas.microsoft.com/office/powerpoint/2010/main" val="554874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group level exposures, outcomes</a:t>
            </a:r>
          </a:p>
        </p:txBody>
      </p:sp>
      <p:sp>
        <p:nvSpPr>
          <p:cNvPr id="3" name="Content Placeholder 2"/>
          <p:cNvSpPr>
            <a:spLocks noGrp="1"/>
          </p:cNvSpPr>
          <p:nvPr>
            <p:ph idx="1"/>
          </p:nvPr>
        </p:nvSpPr>
        <p:spPr/>
        <p:txBody>
          <a:bodyPr/>
          <a:lstStyle/>
          <a:p>
            <a:r>
              <a:rPr lang="en-US" sz="3200" dirty="0"/>
              <a:t>Laws, Policies</a:t>
            </a:r>
          </a:p>
          <a:p>
            <a:pPr lvl="1"/>
            <a:r>
              <a:rPr lang="en-US" sz="2800" dirty="0"/>
              <a:t>Medicaid Expansion, ACA</a:t>
            </a:r>
          </a:p>
          <a:p>
            <a:pPr marL="0" indent="0">
              <a:buNone/>
            </a:pPr>
            <a:endParaRPr lang="en-US" sz="3200" dirty="0"/>
          </a:p>
          <a:p>
            <a:r>
              <a:rPr lang="en-US" sz="3200" dirty="0"/>
              <a:t>Country level GDP</a:t>
            </a:r>
          </a:p>
          <a:p>
            <a:endParaRPr lang="en-US" sz="3200" dirty="0"/>
          </a:p>
          <a:p>
            <a:r>
              <a:rPr lang="en-US" sz="3200" dirty="0"/>
              <a:t>Environmental exposures can sometimes be measured at the group level</a:t>
            </a:r>
          </a:p>
          <a:p>
            <a:pPr marL="0" indent="0">
              <a:buNone/>
            </a:pPr>
            <a:endParaRPr lang="en-US" sz="3200" dirty="0"/>
          </a:p>
          <a:p>
            <a:r>
              <a:rPr lang="en-US" sz="3200" dirty="0"/>
              <a:t>A country’s maternal mortality rate</a:t>
            </a:r>
          </a:p>
          <a:p>
            <a:endParaRPr lang="en-US" sz="3200" dirty="0"/>
          </a:p>
          <a:p>
            <a:endParaRPr lang="en-US" dirty="0"/>
          </a:p>
        </p:txBody>
      </p:sp>
    </p:spTree>
    <p:extLst>
      <p:ext uri="{BB962C8B-B14F-4D97-AF65-F5344CB8AC3E}">
        <p14:creationId xmlns:p14="http://schemas.microsoft.com/office/powerpoint/2010/main" val="4139768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BA2D96-83B8-4233-A3F2-CAA0C6478109}"/>
              </a:ext>
            </a:extLst>
          </p:cNvPr>
          <p:cNvPicPr>
            <a:picLocks noChangeAspect="1"/>
          </p:cNvPicPr>
          <p:nvPr/>
        </p:nvPicPr>
        <p:blipFill>
          <a:blip r:embed="rId3"/>
          <a:stretch>
            <a:fillRect/>
          </a:stretch>
        </p:blipFill>
        <p:spPr>
          <a:xfrm>
            <a:off x="9525" y="470263"/>
            <a:ext cx="9134475" cy="2667000"/>
          </a:xfrm>
          <a:prstGeom prst="rect">
            <a:avLst/>
          </a:prstGeom>
        </p:spPr>
      </p:pic>
      <p:pic>
        <p:nvPicPr>
          <p:cNvPr id="8" name="Picture 7">
            <a:extLst>
              <a:ext uri="{FF2B5EF4-FFF2-40B4-BE49-F238E27FC236}">
                <a16:creationId xmlns:a16="http://schemas.microsoft.com/office/drawing/2014/main" id="{DB40CCC5-B9BE-4EB5-8B96-C2CCF227DABE}"/>
              </a:ext>
            </a:extLst>
          </p:cNvPr>
          <p:cNvPicPr>
            <a:picLocks noChangeAspect="1"/>
          </p:cNvPicPr>
          <p:nvPr/>
        </p:nvPicPr>
        <p:blipFill>
          <a:blip r:embed="rId4"/>
          <a:stretch>
            <a:fillRect/>
          </a:stretch>
        </p:blipFill>
        <p:spPr>
          <a:xfrm>
            <a:off x="0" y="3137263"/>
            <a:ext cx="9144000" cy="3720737"/>
          </a:xfrm>
          <a:prstGeom prst="rect">
            <a:avLst/>
          </a:prstGeom>
        </p:spPr>
      </p:pic>
      <p:sp>
        <p:nvSpPr>
          <p:cNvPr id="2" name="Title 1">
            <a:extLst>
              <a:ext uri="{FF2B5EF4-FFF2-40B4-BE49-F238E27FC236}">
                <a16:creationId xmlns:a16="http://schemas.microsoft.com/office/drawing/2014/main" id="{2BB4492B-94B4-4CE6-B041-82527AFE7413}"/>
              </a:ext>
            </a:extLst>
          </p:cNvPr>
          <p:cNvSpPr>
            <a:spLocks noGrp="1"/>
          </p:cNvSpPr>
          <p:nvPr>
            <p:ph type="title"/>
          </p:nvPr>
        </p:nvSpPr>
        <p:spPr>
          <a:xfrm>
            <a:off x="457200" y="1"/>
            <a:ext cx="8229600" cy="640079"/>
          </a:xfrm>
        </p:spPr>
        <p:txBody>
          <a:bodyPr/>
          <a:lstStyle/>
          <a:p>
            <a:r>
              <a:rPr lang="en-US" dirty="0"/>
              <a:t>Example</a:t>
            </a:r>
          </a:p>
        </p:txBody>
      </p:sp>
    </p:spTree>
    <p:extLst>
      <p:ext uri="{BB962C8B-B14F-4D97-AF65-F5344CB8AC3E}">
        <p14:creationId xmlns:p14="http://schemas.microsoft.com/office/powerpoint/2010/main" val="1055369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Time Frames and Measures of Occurrence in Ecologic Studies</a:t>
            </a:r>
          </a:p>
        </p:txBody>
      </p:sp>
      <p:sp>
        <p:nvSpPr>
          <p:cNvPr id="3" name="Content Placeholder 2"/>
          <p:cNvSpPr>
            <a:spLocks noGrp="1"/>
          </p:cNvSpPr>
          <p:nvPr>
            <p:ph idx="1"/>
          </p:nvPr>
        </p:nvSpPr>
        <p:spPr/>
        <p:txBody>
          <a:bodyPr/>
          <a:lstStyle/>
          <a:p>
            <a:r>
              <a:rPr lang="en-US" dirty="0"/>
              <a:t>One point in time (cross-sectional)</a:t>
            </a:r>
          </a:p>
          <a:p>
            <a:pPr lvl="1"/>
            <a:r>
              <a:rPr lang="en-US" dirty="0"/>
              <a:t>Prevalence</a:t>
            </a:r>
          </a:p>
          <a:p>
            <a:endParaRPr lang="en-US" dirty="0"/>
          </a:p>
          <a:p>
            <a:r>
              <a:rPr lang="en-US" dirty="0"/>
              <a:t>Multiple points in time (time trend)</a:t>
            </a:r>
          </a:p>
          <a:p>
            <a:pPr lvl="1"/>
            <a:r>
              <a:rPr lang="en-US" dirty="0"/>
              <a:t>Rates, </a:t>
            </a:r>
            <a:r>
              <a:rPr lang="en-US"/>
              <a:t>risks  </a:t>
            </a:r>
            <a:endParaRPr lang="en-US" dirty="0"/>
          </a:p>
          <a:p>
            <a:endParaRPr lang="en-US" dirty="0"/>
          </a:p>
          <a:p>
            <a:endParaRPr lang="en-US" dirty="0"/>
          </a:p>
        </p:txBody>
      </p:sp>
    </p:spTree>
    <p:extLst>
      <p:ext uri="{BB962C8B-B14F-4D97-AF65-F5344CB8AC3E}">
        <p14:creationId xmlns:p14="http://schemas.microsoft.com/office/powerpoint/2010/main" val="870286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Association for Ecologic Studies</a:t>
            </a:r>
          </a:p>
        </p:txBody>
      </p:sp>
      <p:sp>
        <p:nvSpPr>
          <p:cNvPr id="4" name="Text Placeholder 3"/>
          <p:cNvSpPr>
            <a:spLocks noGrp="1"/>
          </p:cNvSpPr>
          <p:nvPr>
            <p:ph type="body" idx="1"/>
          </p:nvPr>
        </p:nvSpPr>
        <p:spPr/>
        <p:txBody>
          <a:bodyPr/>
          <a:lstStyle/>
          <a:p>
            <a:r>
              <a:rPr lang="en-US" dirty="0"/>
              <a:t>Ratios</a:t>
            </a:r>
          </a:p>
        </p:txBody>
      </p:sp>
      <p:sp>
        <p:nvSpPr>
          <p:cNvPr id="3" name="Content Placeholder 2"/>
          <p:cNvSpPr>
            <a:spLocks noGrp="1"/>
          </p:cNvSpPr>
          <p:nvPr>
            <p:ph sz="half" idx="2"/>
          </p:nvPr>
        </p:nvSpPr>
        <p:spPr/>
        <p:txBody>
          <a:bodyPr/>
          <a:lstStyle/>
          <a:p>
            <a:r>
              <a:rPr lang="en-US" dirty="0"/>
              <a:t>Prevalence</a:t>
            </a:r>
          </a:p>
          <a:p>
            <a:r>
              <a:rPr lang="en-US" dirty="0"/>
              <a:t>Prevalence odds</a:t>
            </a:r>
          </a:p>
          <a:p>
            <a:r>
              <a:rPr lang="en-US" dirty="0"/>
              <a:t>Risk</a:t>
            </a:r>
          </a:p>
          <a:p>
            <a:r>
              <a:rPr lang="en-US" dirty="0"/>
              <a:t>Rates</a:t>
            </a:r>
          </a:p>
          <a:p>
            <a:pPr marL="0" indent="0">
              <a:buNone/>
            </a:pPr>
            <a:endParaRPr lang="en-US" dirty="0"/>
          </a:p>
          <a:p>
            <a:pPr marL="0" indent="0">
              <a:buNone/>
            </a:pPr>
            <a:endParaRPr lang="en-US" dirty="0"/>
          </a:p>
        </p:txBody>
      </p:sp>
      <p:sp>
        <p:nvSpPr>
          <p:cNvPr id="5" name="Text Placeholder 4"/>
          <p:cNvSpPr>
            <a:spLocks noGrp="1"/>
          </p:cNvSpPr>
          <p:nvPr>
            <p:ph type="body" sz="quarter" idx="3"/>
          </p:nvPr>
        </p:nvSpPr>
        <p:spPr/>
        <p:txBody>
          <a:bodyPr/>
          <a:lstStyle/>
          <a:p>
            <a:r>
              <a:rPr lang="en-US" dirty="0"/>
              <a:t>Differences</a:t>
            </a:r>
          </a:p>
        </p:txBody>
      </p:sp>
      <p:sp>
        <p:nvSpPr>
          <p:cNvPr id="6" name="Content Placeholder 5"/>
          <p:cNvSpPr>
            <a:spLocks noGrp="1"/>
          </p:cNvSpPr>
          <p:nvPr>
            <p:ph sz="quarter" idx="4"/>
          </p:nvPr>
        </p:nvSpPr>
        <p:spPr/>
        <p:txBody>
          <a:bodyPr/>
          <a:lstStyle/>
          <a:p>
            <a:r>
              <a:rPr lang="en-US" dirty="0"/>
              <a:t>Prevalence</a:t>
            </a:r>
          </a:p>
          <a:p>
            <a:r>
              <a:rPr lang="en-US" dirty="0"/>
              <a:t>Risk</a:t>
            </a:r>
          </a:p>
          <a:p>
            <a:r>
              <a:rPr lang="en-US" dirty="0"/>
              <a:t>Rates</a:t>
            </a:r>
          </a:p>
        </p:txBody>
      </p:sp>
    </p:spTree>
    <p:extLst>
      <p:ext uri="{BB962C8B-B14F-4D97-AF65-F5344CB8AC3E}">
        <p14:creationId xmlns:p14="http://schemas.microsoft.com/office/powerpoint/2010/main" val="137264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5443-05DD-42EB-BE8E-07B660299DCB}"/>
              </a:ext>
            </a:extLst>
          </p:cNvPr>
          <p:cNvSpPr>
            <a:spLocks noGrp="1"/>
          </p:cNvSpPr>
          <p:nvPr>
            <p:ph type="title"/>
          </p:nvPr>
        </p:nvSpPr>
        <p:spPr/>
        <p:txBody>
          <a:bodyPr/>
          <a:lstStyle/>
          <a:p>
            <a:r>
              <a:rPr lang="en-US" dirty="0"/>
              <a:t>Team Project Advice</a:t>
            </a:r>
          </a:p>
        </p:txBody>
      </p:sp>
      <p:sp>
        <p:nvSpPr>
          <p:cNvPr id="3" name="Content Placeholder 2">
            <a:extLst>
              <a:ext uri="{FF2B5EF4-FFF2-40B4-BE49-F238E27FC236}">
                <a16:creationId xmlns:a16="http://schemas.microsoft.com/office/drawing/2014/main" id="{3B413A36-B774-4C82-84AE-090A95879A24}"/>
              </a:ext>
            </a:extLst>
          </p:cNvPr>
          <p:cNvSpPr>
            <a:spLocks noGrp="1"/>
          </p:cNvSpPr>
          <p:nvPr>
            <p:ph idx="1"/>
          </p:nvPr>
        </p:nvSpPr>
        <p:spPr>
          <a:xfrm>
            <a:off x="457200" y="2446361"/>
            <a:ext cx="8229600" cy="4530725"/>
          </a:xfrm>
        </p:spPr>
        <p:txBody>
          <a:bodyPr/>
          <a:lstStyle/>
          <a:p>
            <a:r>
              <a:rPr lang="en-US" dirty="0"/>
              <a:t>Refine your exposure and outcome ideas as you delve into the literature</a:t>
            </a:r>
          </a:p>
          <a:p>
            <a:endParaRPr lang="en-US" dirty="0"/>
          </a:p>
          <a:p>
            <a:endParaRPr lang="en-US" dirty="0"/>
          </a:p>
        </p:txBody>
      </p:sp>
    </p:spTree>
    <p:extLst>
      <p:ext uri="{BB962C8B-B14F-4D97-AF65-F5344CB8AC3E}">
        <p14:creationId xmlns:p14="http://schemas.microsoft.com/office/powerpoint/2010/main" val="2745948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72F5-4C23-490A-B3D4-7E0935BB999B}"/>
              </a:ext>
            </a:extLst>
          </p:cNvPr>
          <p:cNvSpPr>
            <a:spLocks noGrp="1"/>
          </p:cNvSpPr>
          <p:nvPr>
            <p:ph type="title"/>
          </p:nvPr>
        </p:nvSpPr>
        <p:spPr>
          <a:xfrm>
            <a:off x="404622" y="2188"/>
            <a:ext cx="8229600" cy="1139825"/>
          </a:xfrm>
        </p:spPr>
        <p:txBody>
          <a:bodyPr/>
          <a:lstStyle/>
          <a:p>
            <a:r>
              <a:rPr lang="en-US" sz="3200" dirty="0"/>
              <a:t>Cross sectional Study, </a:t>
            </a:r>
            <a:br>
              <a:rPr lang="en-US" sz="3200" dirty="0"/>
            </a:br>
            <a:r>
              <a:rPr lang="en-US" sz="3200" dirty="0"/>
              <a:t>Individual level measurements</a:t>
            </a:r>
          </a:p>
        </p:txBody>
      </p:sp>
      <p:pic>
        <p:nvPicPr>
          <p:cNvPr id="3" name="Content Placeholder 4" descr="A screenshot of a cell phone&#10;&#10;Description generated with high confidence">
            <a:extLst>
              <a:ext uri="{FF2B5EF4-FFF2-40B4-BE49-F238E27FC236}">
                <a16:creationId xmlns:a16="http://schemas.microsoft.com/office/drawing/2014/main" id="{23D2B197-4F0F-4C28-A812-C76858A003E9}"/>
              </a:ext>
            </a:extLst>
          </p:cNvPr>
          <p:cNvPicPr>
            <a:picLocks noChangeAspect="1"/>
          </p:cNvPicPr>
          <p:nvPr/>
        </p:nvPicPr>
        <p:blipFill>
          <a:blip r:embed="rId2" cstate="print"/>
          <a:srcRect b="2565"/>
          <a:stretch>
            <a:fillRect/>
          </a:stretch>
        </p:blipFill>
        <p:spPr>
          <a:xfrm>
            <a:off x="109729" y="1304722"/>
            <a:ext cx="8819387" cy="5024720"/>
          </a:xfrm>
          <a:prstGeom prst="rect">
            <a:avLst/>
          </a:prstGeom>
          <a:noFill/>
          <a:ln>
            <a:noFill/>
          </a:ln>
        </p:spPr>
      </p:pic>
      <p:pic>
        <p:nvPicPr>
          <p:cNvPr id="4" name="Picture 3">
            <a:extLst>
              <a:ext uri="{FF2B5EF4-FFF2-40B4-BE49-F238E27FC236}">
                <a16:creationId xmlns:a16="http://schemas.microsoft.com/office/drawing/2014/main" id="{EEB144DC-9ADB-4575-9CA4-B261BF2354ED}"/>
              </a:ext>
            </a:extLst>
          </p:cNvPr>
          <p:cNvPicPr>
            <a:picLocks noChangeAspect="1"/>
          </p:cNvPicPr>
          <p:nvPr/>
        </p:nvPicPr>
        <p:blipFill>
          <a:blip r:embed="rId3">
            <a:duotone>
              <a:prstClr val="black"/>
              <a:srgbClr val="66A5B2">
                <a:tint val="45000"/>
                <a:satMod val="400000"/>
              </a:srgbClr>
            </a:duotone>
            <a:extLst>
              <a:ext uri="{28A0092B-C50C-407E-A947-70E740481C1C}">
                <a14:useLocalDpi xmlns:a14="http://schemas.microsoft.com/office/drawing/2010/main" val="0"/>
              </a:ext>
            </a:extLst>
          </a:blip>
          <a:stretch>
            <a:fillRect/>
          </a:stretch>
        </p:blipFill>
        <p:spPr>
          <a:xfrm>
            <a:off x="2749974" y="4099713"/>
            <a:ext cx="574093" cy="1372047"/>
          </a:xfrm>
          <a:prstGeom prst="rect">
            <a:avLst/>
          </a:prstGeom>
        </p:spPr>
      </p:pic>
      <p:pic>
        <p:nvPicPr>
          <p:cNvPr id="5" name="Picture 4">
            <a:extLst>
              <a:ext uri="{FF2B5EF4-FFF2-40B4-BE49-F238E27FC236}">
                <a16:creationId xmlns:a16="http://schemas.microsoft.com/office/drawing/2014/main" id="{1E04E955-FA44-47F0-9290-79776F774DB3}"/>
              </a:ext>
            </a:extLst>
          </p:cNvPr>
          <p:cNvPicPr>
            <a:picLocks noChangeAspect="1"/>
          </p:cNvPicPr>
          <p:nvPr/>
        </p:nvPicPr>
        <p:blipFill>
          <a:blip r:embed="rId3">
            <a:duotone>
              <a:prstClr val="black"/>
              <a:srgbClr val="66A5B2">
                <a:tint val="45000"/>
                <a:satMod val="400000"/>
              </a:srgbClr>
            </a:duotone>
            <a:extLst>
              <a:ext uri="{28A0092B-C50C-407E-A947-70E740481C1C}">
                <a14:useLocalDpi xmlns:a14="http://schemas.microsoft.com/office/drawing/2010/main" val="0"/>
              </a:ext>
            </a:extLst>
          </a:blip>
          <a:stretch>
            <a:fillRect/>
          </a:stretch>
        </p:blipFill>
        <p:spPr>
          <a:xfrm>
            <a:off x="2501847" y="2889143"/>
            <a:ext cx="574093" cy="1372047"/>
          </a:xfrm>
          <a:prstGeom prst="rect">
            <a:avLst/>
          </a:prstGeom>
          <a:noFill/>
        </p:spPr>
      </p:pic>
      <p:pic>
        <p:nvPicPr>
          <p:cNvPr id="6" name="Picture 5">
            <a:extLst>
              <a:ext uri="{FF2B5EF4-FFF2-40B4-BE49-F238E27FC236}">
                <a16:creationId xmlns:a16="http://schemas.microsoft.com/office/drawing/2014/main" id="{82A8A918-D862-48E3-92ED-94592B6781E1}"/>
              </a:ext>
            </a:extLst>
          </p:cNvPr>
          <p:cNvPicPr>
            <a:picLocks noChangeAspect="1"/>
          </p:cNvPicPr>
          <p:nvPr/>
        </p:nvPicPr>
        <p:blipFill>
          <a:blip r:embed="rId3">
            <a:duotone>
              <a:prstClr val="black"/>
              <a:srgbClr val="66A5B2">
                <a:tint val="45000"/>
                <a:satMod val="400000"/>
              </a:srgbClr>
            </a:duotone>
            <a:extLst>
              <a:ext uri="{28A0092B-C50C-407E-A947-70E740481C1C}">
                <a14:useLocalDpi xmlns:a14="http://schemas.microsoft.com/office/drawing/2010/main" val="0"/>
              </a:ext>
            </a:extLst>
          </a:blip>
          <a:stretch>
            <a:fillRect/>
          </a:stretch>
        </p:blipFill>
        <p:spPr>
          <a:xfrm>
            <a:off x="2992320" y="2207598"/>
            <a:ext cx="574093" cy="1372047"/>
          </a:xfrm>
          <a:prstGeom prst="rect">
            <a:avLst/>
          </a:prstGeom>
        </p:spPr>
      </p:pic>
      <p:pic>
        <p:nvPicPr>
          <p:cNvPr id="7" name="Picture 6">
            <a:extLst>
              <a:ext uri="{FF2B5EF4-FFF2-40B4-BE49-F238E27FC236}">
                <a16:creationId xmlns:a16="http://schemas.microsoft.com/office/drawing/2014/main" id="{ED4EB29C-8217-4543-B216-1797A1089C62}"/>
              </a:ext>
            </a:extLst>
          </p:cNvPr>
          <p:cNvPicPr>
            <a:picLocks noChangeAspect="1"/>
          </p:cNvPicPr>
          <p:nvPr/>
        </p:nvPicPr>
        <p:blipFill>
          <a:blip r:embed="rId3">
            <a:duotone>
              <a:prstClr val="black"/>
              <a:srgbClr val="66A5B2">
                <a:tint val="45000"/>
                <a:satMod val="400000"/>
              </a:srgbClr>
            </a:duotone>
            <a:extLst>
              <a:ext uri="{28A0092B-C50C-407E-A947-70E740481C1C}">
                <a14:useLocalDpi xmlns:a14="http://schemas.microsoft.com/office/drawing/2010/main" val="0"/>
              </a:ext>
            </a:extLst>
          </a:blip>
          <a:stretch>
            <a:fillRect/>
          </a:stretch>
        </p:blipFill>
        <p:spPr>
          <a:xfrm>
            <a:off x="2397823" y="2153759"/>
            <a:ext cx="574093" cy="1372047"/>
          </a:xfrm>
          <a:prstGeom prst="rect">
            <a:avLst/>
          </a:prstGeom>
        </p:spPr>
      </p:pic>
      <p:pic>
        <p:nvPicPr>
          <p:cNvPr id="8" name="Picture 7">
            <a:extLst>
              <a:ext uri="{FF2B5EF4-FFF2-40B4-BE49-F238E27FC236}">
                <a16:creationId xmlns:a16="http://schemas.microsoft.com/office/drawing/2014/main" id="{A22F6C79-7BAC-48BA-9678-3FB3F083FACE}"/>
              </a:ext>
            </a:extLst>
          </p:cNvPr>
          <p:cNvPicPr>
            <a:picLocks noChangeAspect="1"/>
          </p:cNvPicPr>
          <p:nvPr/>
        </p:nvPicPr>
        <p:blipFill>
          <a:blip r:embed="rId3">
            <a:duotone>
              <a:prstClr val="black"/>
              <a:srgbClr val="66A5B2">
                <a:tint val="45000"/>
                <a:satMod val="400000"/>
              </a:srgbClr>
            </a:duotone>
            <a:extLst>
              <a:ext uri="{28A0092B-C50C-407E-A947-70E740481C1C}">
                <a14:useLocalDpi xmlns:a14="http://schemas.microsoft.com/office/drawing/2010/main" val="0"/>
              </a:ext>
            </a:extLst>
          </a:blip>
          <a:stretch>
            <a:fillRect/>
          </a:stretch>
        </p:blipFill>
        <p:spPr>
          <a:xfrm>
            <a:off x="3004527" y="3336471"/>
            <a:ext cx="574093" cy="1372047"/>
          </a:xfrm>
          <a:prstGeom prst="rect">
            <a:avLst/>
          </a:prstGeom>
        </p:spPr>
      </p:pic>
      <p:pic>
        <p:nvPicPr>
          <p:cNvPr id="17" name="Picture 16">
            <a:extLst>
              <a:ext uri="{FF2B5EF4-FFF2-40B4-BE49-F238E27FC236}">
                <a16:creationId xmlns:a16="http://schemas.microsoft.com/office/drawing/2014/main" id="{0B418E5C-3CA7-41EA-91A0-021986AB77D7}"/>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681161" y="3757221"/>
            <a:ext cx="574093" cy="1372047"/>
          </a:xfrm>
          <a:prstGeom prst="rect">
            <a:avLst/>
          </a:prstGeom>
        </p:spPr>
      </p:pic>
      <p:pic>
        <p:nvPicPr>
          <p:cNvPr id="18" name="Picture 17">
            <a:extLst>
              <a:ext uri="{FF2B5EF4-FFF2-40B4-BE49-F238E27FC236}">
                <a16:creationId xmlns:a16="http://schemas.microsoft.com/office/drawing/2014/main" id="{38056C85-CAC8-43CE-9FB0-CD6367B4D133}"/>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564718" y="2352881"/>
            <a:ext cx="574093" cy="1372047"/>
          </a:xfrm>
          <a:prstGeom prst="rect">
            <a:avLst/>
          </a:prstGeom>
        </p:spPr>
      </p:pic>
      <p:pic>
        <p:nvPicPr>
          <p:cNvPr id="20" name="Picture 19">
            <a:extLst>
              <a:ext uri="{FF2B5EF4-FFF2-40B4-BE49-F238E27FC236}">
                <a16:creationId xmlns:a16="http://schemas.microsoft.com/office/drawing/2014/main" id="{73C7A74E-1AAD-4A70-8068-0E1BB3B072F1}"/>
              </a:ext>
            </a:extLst>
          </p:cNvPr>
          <p:cNvPicPr>
            <a:picLocks noChangeAspect="1"/>
          </p:cNvPicPr>
          <p:nvPr/>
        </p:nvPicPr>
        <p:blipFill>
          <a:blip r:embed="rId3">
            <a:duotone>
              <a:prstClr val="black"/>
              <a:srgbClr val="66A5B2">
                <a:tint val="45000"/>
                <a:satMod val="400000"/>
              </a:srgbClr>
            </a:duotone>
            <a:extLst>
              <a:ext uri="{28A0092B-C50C-407E-A947-70E740481C1C}">
                <a14:useLocalDpi xmlns:a14="http://schemas.microsoft.com/office/drawing/2010/main" val="0"/>
              </a:ext>
            </a:extLst>
          </a:blip>
          <a:stretch>
            <a:fillRect/>
          </a:stretch>
        </p:blipFill>
        <p:spPr>
          <a:xfrm>
            <a:off x="3020769" y="2470877"/>
            <a:ext cx="574093" cy="1372047"/>
          </a:xfrm>
          <a:prstGeom prst="rect">
            <a:avLst/>
          </a:prstGeom>
        </p:spPr>
      </p:pic>
      <p:pic>
        <p:nvPicPr>
          <p:cNvPr id="23" name="Picture 22">
            <a:extLst>
              <a:ext uri="{FF2B5EF4-FFF2-40B4-BE49-F238E27FC236}">
                <a16:creationId xmlns:a16="http://schemas.microsoft.com/office/drawing/2014/main" id="{A6713FF9-2B5D-4215-8429-DBF8DA70BADA}"/>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778050" y="2961685"/>
            <a:ext cx="574093" cy="1372047"/>
          </a:xfrm>
          <a:prstGeom prst="rect">
            <a:avLst/>
          </a:prstGeom>
        </p:spPr>
      </p:pic>
      <p:pic>
        <p:nvPicPr>
          <p:cNvPr id="24" name="Picture 23">
            <a:extLst>
              <a:ext uri="{FF2B5EF4-FFF2-40B4-BE49-F238E27FC236}">
                <a16:creationId xmlns:a16="http://schemas.microsoft.com/office/drawing/2014/main" id="{FDF06531-A2B2-4014-B83E-F1B62AF04676}"/>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707660" y="2569350"/>
            <a:ext cx="574093" cy="1372047"/>
          </a:xfrm>
          <a:prstGeom prst="rect">
            <a:avLst/>
          </a:prstGeom>
        </p:spPr>
      </p:pic>
      <p:pic>
        <p:nvPicPr>
          <p:cNvPr id="25" name="Picture 24">
            <a:extLst>
              <a:ext uri="{FF2B5EF4-FFF2-40B4-BE49-F238E27FC236}">
                <a16:creationId xmlns:a16="http://schemas.microsoft.com/office/drawing/2014/main" id="{4AFCE80C-2AD6-45CD-BB3B-2E778DC1FD3A}"/>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697886" y="2021064"/>
            <a:ext cx="574093" cy="1372047"/>
          </a:xfrm>
          <a:prstGeom prst="rect">
            <a:avLst/>
          </a:prstGeom>
        </p:spPr>
      </p:pic>
      <p:sp>
        <p:nvSpPr>
          <p:cNvPr id="15" name="TextBox 14">
            <a:extLst>
              <a:ext uri="{FF2B5EF4-FFF2-40B4-BE49-F238E27FC236}">
                <a16:creationId xmlns:a16="http://schemas.microsoft.com/office/drawing/2014/main" id="{1E4BE082-B136-4334-99FE-623702F35E0D}"/>
              </a:ext>
            </a:extLst>
          </p:cNvPr>
          <p:cNvSpPr txBox="1"/>
          <p:nvPr/>
        </p:nvSpPr>
        <p:spPr>
          <a:xfrm>
            <a:off x="3138811" y="6487758"/>
            <a:ext cx="2646878" cy="369332"/>
          </a:xfrm>
          <a:prstGeom prst="rect">
            <a:avLst/>
          </a:prstGeom>
          <a:noFill/>
        </p:spPr>
        <p:txBody>
          <a:bodyPr wrap="none" rtlCol="0">
            <a:spAutoFit/>
          </a:bodyPr>
          <a:lstStyle/>
          <a:p>
            <a:r>
              <a:rPr lang="en-US" dirty="0"/>
              <a:t>Investigator Perspective</a:t>
            </a:r>
          </a:p>
        </p:txBody>
      </p:sp>
    </p:spTree>
    <p:extLst>
      <p:ext uri="{BB962C8B-B14F-4D97-AF65-F5344CB8AC3E}">
        <p14:creationId xmlns:p14="http://schemas.microsoft.com/office/powerpoint/2010/main" val="1740800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4F8-F86D-42E3-A9EC-EF88FE4739CE}"/>
              </a:ext>
            </a:extLst>
          </p:cNvPr>
          <p:cNvSpPr>
            <a:spLocks noGrp="1"/>
          </p:cNvSpPr>
          <p:nvPr>
            <p:ph type="title" idx="4294967295"/>
          </p:nvPr>
        </p:nvSpPr>
        <p:spPr>
          <a:xfrm>
            <a:off x="111752" y="218226"/>
            <a:ext cx="9615908" cy="993775"/>
          </a:xfrm>
        </p:spPr>
        <p:txBody>
          <a:bodyPr>
            <a:normAutofit/>
          </a:bodyPr>
          <a:lstStyle/>
          <a:p>
            <a:r>
              <a:rPr lang="en-US" sz="4000" dirty="0"/>
              <a:t>Cross-sectional Ecologic Study Design</a:t>
            </a:r>
          </a:p>
        </p:txBody>
      </p:sp>
      <p:pic>
        <p:nvPicPr>
          <p:cNvPr id="5" name="Picture 4">
            <a:extLst>
              <a:ext uri="{FF2B5EF4-FFF2-40B4-BE49-F238E27FC236}">
                <a16:creationId xmlns:a16="http://schemas.microsoft.com/office/drawing/2014/main" id="{6171D12C-5F9B-40DA-8CF5-C8C519137C84}"/>
              </a:ext>
            </a:extLst>
          </p:cNvPr>
          <p:cNvPicPr>
            <a:picLocks noChangeAspect="1"/>
          </p:cNvPicPr>
          <p:nvPr/>
        </p:nvPicPr>
        <p:blipFill>
          <a:blip r:embed="rId2"/>
          <a:stretch>
            <a:fillRect/>
          </a:stretch>
        </p:blipFill>
        <p:spPr>
          <a:xfrm>
            <a:off x="57275" y="4612917"/>
            <a:ext cx="9146548" cy="1523660"/>
          </a:xfrm>
          <a:prstGeom prst="rect">
            <a:avLst/>
          </a:prstGeom>
          <a:noFill/>
        </p:spPr>
      </p:pic>
      <p:pic>
        <p:nvPicPr>
          <p:cNvPr id="7" name="Picture 6">
            <a:extLst>
              <a:ext uri="{FF2B5EF4-FFF2-40B4-BE49-F238E27FC236}">
                <a16:creationId xmlns:a16="http://schemas.microsoft.com/office/drawing/2014/main" id="{46317F8E-4443-48A0-8381-DFB5060955B9}"/>
              </a:ext>
            </a:extLst>
          </p:cNvPr>
          <p:cNvPicPr>
            <a:picLocks noChangeAspect="1"/>
          </p:cNvPicPr>
          <p:nvPr/>
        </p:nvPicPr>
        <p:blipFill>
          <a:blip r:embed="rId3"/>
          <a:stretch>
            <a:fillRect/>
          </a:stretch>
        </p:blipFill>
        <p:spPr>
          <a:xfrm>
            <a:off x="3387932" y="1122595"/>
            <a:ext cx="2596734" cy="1202192"/>
          </a:xfrm>
          <a:prstGeom prst="rect">
            <a:avLst/>
          </a:prstGeom>
        </p:spPr>
      </p:pic>
      <p:pic>
        <p:nvPicPr>
          <p:cNvPr id="8" name="Picture 7">
            <a:extLst>
              <a:ext uri="{FF2B5EF4-FFF2-40B4-BE49-F238E27FC236}">
                <a16:creationId xmlns:a16="http://schemas.microsoft.com/office/drawing/2014/main" id="{10DD822D-5111-49DA-B1C0-C56CE4F22CB7}"/>
              </a:ext>
            </a:extLst>
          </p:cNvPr>
          <p:cNvPicPr>
            <a:picLocks noChangeAspect="1"/>
          </p:cNvPicPr>
          <p:nvPr/>
        </p:nvPicPr>
        <p:blipFill>
          <a:blip r:embed="rId4"/>
          <a:stretch>
            <a:fillRect/>
          </a:stretch>
        </p:blipFill>
        <p:spPr>
          <a:xfrm>
            <a:off x="4509483" y="2055036"/>
            <a:ext cx="242132" cy="2677698"/>
          </a:xfrm>
          <a:prstGeom prst="rect">
            <a:avLst/>
          </a:prstGeom>
        </p:spPr>
      </p:pic>
      <p:sp>
        <p:nvSpPr>
          <p:cNvPr id="11" name="Oval 10">
            <a:extLst>
              <a:ext uri="{FF2B5EF4-FFF2-40B4-BE49-F238E27FC236}">
                <a16:creationId xmlns:a16="http://schemas.microsoft.com/office/drawing/2014/main" id="{0FF979B0-6464-4B70-AC39-B30BE05CA2A1}"/>
              </a:ext>
            </a:extLst>
          </p:cNvPr>
          <p:cNvSpPr/>
          <p:nvPr/>
        </p:nvSpPr>
        <p:spPr>
          <a:xfrm>
            <a:off x="1933427" y="2173137"/>
            <a:ext cx="754380" cy="21542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Oval 13">
            <a:extLst>
              <a:ext uri="{FF2B5EF4-FFF2-40B4-BE49-F238E27FC236}">
                <a16:creationId xmlns:a16="http://schemas.microsoft.com/office/drawing/2014/main" id="{1516FEF3-6055-4747-8B6D-69CC06B4B974}"/>
              </a:ext>
            </a:extLst>
          </p:cNvPr>
          <p:cNvSpPr/>
          <p:nvPr/>
        </p:nvSpPr>
        <p:spPr>
          <a:xfrm>
            <a:off x="2099905" y="2176860"/>
            <a:ext cx="754380" cy="21542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 name="Straight Connector 3">
            <a:extLst>
              <a:ext uri="{FF2B5EF4-FFF2-40B4-BE49-F238E27FC236}">
                <a16:creationId xmlns:a16="http://schemas.microsoft.com/office/drawing/2014/main" id="{C2519BB5-60BC-4417-9EB5-58AB343A230E}"/>
              </a:ext>
            </a:extLst>
          </p:cNvPr>
          <p:cNvCxnSpPr>
            <a:cxnSpLocks/>
            <a:stCxn id="11" idx="0"/>
          </p:cNvCxnSpPr>
          <p:nvPr/>
        </p:nvCxnSpPr>
        <p:spPr>
          <a:xfrm>
            <a:off x="2310617" y="2173137"/>
            <a:ext cx="166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950EFF-99BF-4D4A-8CF8-E2403E2CA3CF}"/>
              </a:ext>
            </a:extLst>
          </p:cNvPr>
          <p:cNvCxnSpPr>
            <a:cxnSpLocks/>
          </p:cNvCxnSpPr>
          <p:nvPr/>
        </p:nvCxnSpPr>
        <p:spPr>
          <a:xfrm>
            <a:off x="2424917" y="4317405"/>
            <a:ext cx="16647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4ECE955-6936-42C7-9D03-8A077370AB38}"/>
              </a:ext>
            </a:extLst>
          </p:cNvPr>
          <p:cNvSpPr txBox="1">
            <a:spLocks/>
          </p:cNvSpPr>
          <p:nvPr/>
        </p:nvSpPr>
        <p:spPr>
          <a:xfrm>
            <a:off x="1531620" y="4054816"/>
            <a:ext cx="7886700" cy="994172"/>
          </a:xfrm>
          <a:prstGeom prst="rect">
            <a:avLst/>
          </a:prstGeom>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Slice in Time</a:t>
            </a:r>
          </a:p>
        </p:txBody>
      </p:sp>
      <p:sp>
        <p:nvSpPr>
          <p:cNvPr id="3" name="TextBox 2">
            <a:extLst>
              <a:ext uri="{FF2B5EF4-FFF2-40B4-BE49-F238E27FC236}">
                <a16:creationId xmlns:a16="http://schemas.microsoft.com/office/drawing/2014/main" id="{87063FB0-995B-4965-879E-6527380F7E69}"/>
              </a:ext>
            </a:extLst>
          </p:cNvPr>
          <p:cNvSpPr txBox="1"/>
          <p:nvPr/>
        </p:nvSpPr>
        <p:spPr>
          <a:xfrm>
            <a:off x="423949" y="5545628"/>
            <a:ext cx="3570208" cy="300082"/>
          </a:xfrm>
          <a:prstGeom prst="rect">
            <a:avLst/>
          </a:prstGeom>
          <a:noFill/>
        </p:spPr>
        <p:txBody>
          <a:bodyPr wrap="none" rtlCol="0">
            <a:spAutoFit/>
          </a:bodyPr>
          <a:lstStyle/>
          <a:p>
            <a:r>
              <a:rPr lang="en-US" sz="1350" dirty="0"/>
              <a:t>Group, population exposure and/or outcome</a:t>
            </a:r>
          </a:p>
        </p:txBody>
      </p:sp>
      <p:sp>
        <p:nvSpPr>
          <p:cNvPr id="6" name="TextBox 5">
            <a:extLst>
              <a:ext uri="{FF2B5EF4-FFF2-40B4-BE49-F238E27FC236}">
                <a16:creationId xmlns:a16="http://schemas.microsoft.com/office/drawing/2014/main" id="{7F03EB51-DD31-474C-A4E3-8D339823578E}"/>
              </a:ext>
            </a:extLst>
          </p:cNvPr>
          <p:cNvSpPr txBox="1"/>
          <p:nvPr/>
        </p:nvSpPr>
        <p:spPr>
          <a:xfrm>
            <a:off x="3442147" y="6233707"/>
            <a:ext cx="2646878" cy="369332"/>
          </a:xfrm>
          <a:prstGeom prst="rect">
            <a:avLst/>
          </a:prstGeom>
          <a:noFill/>
        </p:spPr>
        <p:txBody>
          <a:bodyPr wrap="none" rtlCol="0">
            <a:spAutoFit/>
          </a:bodyPr>
          <a:lstStyle/>
          <a:p>
            <a:r>
              <a:rPr lang="en-US" dirty="0"/>
              <a:t>Investigator Perspective</a:t>
            </a:r>
          </a:p>
        </p:txBody>
      </p:sp>
    </p:spTree>
    <p:extLst>
      <p:ext uri="{BB962C8B-B14F-4D97-AF65-F5344CB8AC3E}">
        <p14:creationId xmlns:p14="http://schemas.microsoft.com/office/powerpoint/2010/main" val="709695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4F8-F86D-42E3-A9EC-EF88FE4739CE}"/>
              </a:ext>
            </a:extLst>
          </p:cNvPr>
          <p:cNvSpPr>
            <a:spLocks noGrp="1"/>
          </p:cNvSpPr>
          <p:nvPr>
            <p:ph type="title" idx="4294967295"/>
          </p:nvPr>
        </p:nvSpPr>
        <p:spPr>
          <a:xfrm>
            <a:off x="104775" y="176213"/>
            <a:ext cx="9039225" cy="993775"/>
          </a:xfrm>
        </p:spPr>
        <p:txBody>
          <a:bodyPr>
            <a:noAutofit/>
          </a:bodyPr>
          <a:lstStyle/>
          <a:p>
            <a:r>
              <a:rPr lang="en-US" sz="3200" dirty="0"/>
              <a:t>Time Series/ Longitudinal  Ecologic Study  Design</a:t>
            </a:r>
          </a:p>
        </p:txBody>
      </p:sp>
      <p:pic>
        <p:nvPicPr>
          <p:cNvPr id="5" name="Picture 4">
            <a:extLst>
              <a:ext uri="{FF2B5EF4-FFF2-40B4-BE49-F238E27FC236}">
                <a16:creationId xmlns:a16="http://schemas.microsoft.com/office/drawing/2014/main" id="{6171D12C-5F9B-40DA-8CF5-C8C519137C84}"/>
              </a:ext>
            </a:extLst>
          </p:cNvPr>
          <p:cNvPicPr>
            <a:picLocks noChangeAspect="1"/>
          </p:cNvPicPr>
          <p:nvPr/>
        </p:nvPicPr>
        <p:blipFill>
          <a:blip r:embed="rId2"/>
          <a:stretch>
            <a:fillRect/>
          </a:stretch>
        </p:blipFill>
        <p:spPr>
          <a:xfrm>
            <a:off x="51113" y="4511069"/>
            <a:ext cx="9146548" cy="1523660"/>
          </a:xfrm>
          <a:prstGeom prst="rect">
            <a:avLst/>
          </a:prstGeom>
        </p:spPr>
      </p:pic>
      <p:pic>
        <p:nvPicPr>
          <p:cNvPr id="7" name="Picture 6">
            <a:extLst>
              <a:ext uri="{FF2B5EF4-FFF2-40B4-BE49-F238E27FC236}">
                <a16:creationId xmlns:a16="http://schemas.microsoft.com/office/drawing/2014/main" id="{46317F8E-4443-48A0-8381-DFB5060955B9}"/>
              </a:ext>
            </a:extLst>
          </p:cNvPr>
          <p:cNvPicPr>
            <a:picLocks noChangeAspect="1"/>
          </p:cNvPicPr>
          <p:nvPr/>
        </p:nvPicPr>
        <p:blipFill>
          <a:blip r:embed="rId3"/>
          <a:stretch>
            <a:fillRect/>
          </a:stretch>
        </p:blipFill>
        <p:spPr>
          <a:xfrm>
            <a:off x="3415119" y="826341"/>
            <a:ext cx="2596734" cy="1202192"/>
          </a:xfrm>
          <a:prstGeom prst="rect">
            <a:avLst/>
          </a:prstGeom>
        </p:spPr>
      </p:pic>
      <p:pic>
        <p:nvPicPr>
          <p:cNvPr id="8" name="Picture 7">
            <a:extLst>
              <a:ext uri="{FF2B5EF4-FFF2-40B4-BE49-F238E27FC236}">
                <a16:creationId xmlns:a16="http://schemas.microsoft.com/office/drawing/2014/main" id="{10DD822D-5111-49DA-B1C0-C56CE4F22CB7}"/>
              </a:ext>
            </a:extLst>
          </p:cNvPr>
          <p:cNvPicPr>
            <a:picLocks noChangeAspect="1"/>
          </p:cNvPicPr>
          <p:nvPr/>
        </p:nvPicPr>
        <p:blipFill>
          <a:blip r:embed="rId4"/>
          <a:stretch>
            <a:fillRect/>
          </a:stretch>
        </p:blipFill>
        <p:spPr>
          <a:xfrm>
            <a:off x="4509483" y="2055036"/>
            <a:ext cx="242132" cy="2677698"/>
          </a:xfrm>
          <a:prstGeom prst="rect">
            <a:avLst/>
          </a:prstGeom>
        </p:spPr>
      </p:pic>
      <p:sp>
        <p:nvSpPr>
          <p:cNvPr id="14" name="TextBox 13">
            <a:extLst>
              <a:ext uri="{FF2B5EF4-FFF2-40B4-BE49-F238E27FC236}">
                <a16:creationId xmlns:a16="http://schemas.microsoft.com/office/drawing/2014/main" id="{94E1E982-6948-4D18-86DF-941BCF6E281A}"/>
              </a:ext>
            </a:extLst>
          </p:cNvPr>
          <p:cNvSpPr txBox="1"/>
          <p:nvPr/>
        </p:nvSpPr>
        <p:spPr>
          <a:xfrm>
            <a:off x="206321" y="5501790"/>
            <a:ext cx="3570208" cy="300082"/>
          </a:xfrm>
          <a:prstGeom prst="rect">
            <a:avLst/>
          </a:prstGeom>
          <a:noFill/>
        </p:spPr>
        <p:txBody>
          <a:bodyPr wrap="none" rtlCol="0">
            <a:spAutoFit/>
          </a:bodyPr>
          <a:lstStyle/>
          <a:p>
            <a:r>
              <a:rPr lang="en-US" sz="1350" dirty="0"/>
              <a:t>Group, population exposure and/or outcome</a:t>
            </a:r>
          </a:p>
        </p:txBody>
      </p:sp>
      <p:sp>
        <p:nvSpPr>
          <p:cNvPr id="17" name="TextBox 16">
            <a:extLst>
              <a:ext uri="{FF2B5EF4-FFF2-40B4-BE49-F238E27FC236}">
                <a16:creationId xmlns:a16="http://schemas.microsoft.com/office/drawing/2014/main" id="{47E6FD51-EA7F-4C71-A6CA-48CDF5C372FD}"/>
              </a:ext>
            </a:extLst>
          </p:cNvPr>
          <p:cNvSpPr txBox="1"/>
          <p:nvPr/>
        </p:nvSpPr>
        <p:spPr>
          <a:xfrm>
            <a:off x="3442147" y="6233707"/>
            <a:ext cx="2646878" cy="369332"/>
          </a:xfrm>
          <a:prstGeom prst="rect">
            <a:avLst/>
          </a:prstGeom>
          <a:noFill/>
        </p:spPr>
        <p:txBody>
          <a:bodyPr wrap="none" rtlCol="0">
            <a:spAutoFit/>
          </a:bodyPr>
          <a:lstStyle/>
          <a:p>
            <a:r>
              <a:rPr lang="en-US" dirty="0"/>
              <a:t>Investigator Perspective</a:t>
            </a:r>
          </a:p>
        </p:txBody>
      </p:sp>
      <p:sp>
        <p:nvSpPr>
          <p:cNvPr id="18" name="Oval 17">
            <a:extLst>
              <a:ext uri="{FF2B5EF4-FFF2-40B4-BE49-F238E27FC236}">
                <a16:creationId xmlns:a16="http://schemas.microsoft.com/office/drawing/2014/main" id="{6189BA40-423B-4F44-8FF7-0940653E5198}"/>
              </a:ext>
            </a:extLst>
          </p:cNvPr>
          <p:cNvSpPr/>
          <p:nvPr/>
        </p:nvSpPr>
        <p:spPr>
          <a:xfrm>
            <a:off x="396459" y="2114772"/>
            <a:ext cx="754380" cy="21542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Oval 18">
            <a:extLst>
              <a:ext uri="{FF2B5EF4-FFF2-40B4-BE49-F238E27FC236}">
                <a16:creationId xmlns:a16="http://schemas.microsoft.com/office/drawing/2014/main" id="{97AFDD10-EACF-4A6B-9F5F-7A88CBE31A95}"/>
              </a:ext>
            </a:extLst>
          </p:cNvPr>
          <p:cNvSpPr/>
          <p:nvPr/>
        </p:nvSpPr>
        <p:spPr>
          <a:xfrm>
            <a:off x="562937" y="2118495"/>
            <a:ext cx="754380" cy="21542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20" name="Straight Connector 19">
            <a:extLst>
              <a:ext uri="{FF2B5EF4-FFF2-40B4-BE49-F238E27FC236}">
                <a16:creationId xmlns:a16="http://schemas.microsoft.com/office/drawing/2014/main" id="{C543C5BB-760D-474E-97EB-859DC1B9495C}"/>
              </a:ext>
            </a:extLst>
          </p:cNvPr>
          <p:cNvCxnSpPr>
            <a:cxnSpLocks/>
            <a:stCxn id="18" idx="0"/>
          </p:cNvCxnSpPr>
          <p:nvPr/>
        </p:nvCxnSpPr>
        <p:spPr>
          <a:xfrm>
            <a:off x="773649" y="2114772"/>
            <a:ext cx="166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8ECF6A-4828-4A82-9FAC-3EB5EE0A989E}"/>
              </a:ext>
            </a:extLst>
          </p:cNvPr>
          <p:cNvCxnSpPr>
            <a:cxnSpLocks/>
          </p:cNvCxnSpPr>
          <p:nvPr/>
        </p:nvCxnSpPr>
        <p:spPr>
          <a:xfrm>
            <a:off x="887949" y="4259040"/>
            <a:ext cx="16647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05834B7-353B-486C-9981-52A75B83C7F8}"/>
              </a:ext>
            </a:extLst>
          </p:cNvPr>
          <p:cNvSpPr/>
          <p:nvPr/>
        </p:nvSpPr>
        <p:spPr>
          <a:xfrm>
            <a:off x="1482712" y="2150442"/>
            <a:ext cx="754380" cy="21542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Oval 22">
            <a:extLst>
              <a:ext uri="{FF2B5EF4-FFF2-40B4-BE49-F238E27FC236}">
                <a16:creationId xmlns:a16="http://schemas.microsoft.com/office/drawing/2014/main" id="{3A0C86F4-BF49-4444-B776-B4816821EBF1}"/>
              </a:ext>
            </a:extLst>
          </p:cNvPr>
          <p:cNvSpPr/>
          <p:nvPr/>
        </p:nvSpPr>
        <p:spPr>
          <a:xfrm>
            <a:off x="1649190" y="2154165"/>
            <a:ext cx="754380" cy="21542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24" name="Straight Connector 23">
            <a:extLst>
              <a:ext uri="{FF2B5EF4-FFF2-40B4-BE49-F238E27FC236}">
                <a16:creationId xmlns:a16="http://schemas.microsoft.com/office/drawing/2014/main" id="{C55BCF3D-2B77-4B73-BEBD-91F97BB163C4}"/>
              </a:ext>
            </a:extLst>
          </p:cNvPr>
          <p:cNvCxnSpPr>
            <a:cxnSpLocks/>
            <a:stCxn id="22" idx="0"/>
          </p:cNvCxnSpPr>
          <p:nvPr/>
        </p:nvCxnSpPr>
        <p:spPr>
          <a:xfrm>
            <a:off x="1859902" y="2150442"/>
            <a:ext cx="166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764B4D-A6B5-44F5-98FC-39B974E3804A}"/>
              </a:ext>
            </a:extLst>
          </p:cNvPr>
          <p:cNvCxnSpPr>
            <a:cxnSpLocks/>
          </p:cNvCxnSpPr>
          <p:nvPr/>
        </p:nvCxnSpPr>
        <p:spPr>
          <a:xfrm>
            <a:off x="1974202" y="4294710"/>
            <a:ext cx="16647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E89023AC-2FC7-43CA-B88D-156C59E75632}"/>
              </a:ext>
            </a:extLst>
          </p:cNvPr>
          <p:cNvSpPr/>
          <p:nvPr/>
        </p:nvSpPr>
        <p:spPr>
          <a:xfrm>
            <a:off x="2494390" y="2189352"/>
            <a:ext cx="754380" cy="21542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Oval 26">
            <a:extLst>
              <a:ext uri="{FF2B5EF4-FFF2-40B4-BE49-F238E27FC236}">
                <a16:creationId xmlns:a16="http://schemas.microsoft.com/office/drawing/2014/main" id="{307D4888-DEC4-4C42-9E5E-DE80E09CF480}"/>
              </a:ext>
            </a:extLst>
          </p:cNvPr>
          <p:cNvSpPr/>
          <p:nvPr/>
        </p:nvSpPr>
        <p:spPr>
          <a:xfrm>
            <a:off x="2660868" y="2193075"/>
            <a:ext cx="754380" cy="21542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28" name="Straight Connector 27">
            <a:extLst>
              <a:ext uri="{FF2B5EF4-FFF2-40B4-BE49-F238E27FC236}">
                <a16:creationId xmlns:a16="http://schemas.microsoft.com/office/drawing/2014/main" id="{D34EE629-C8C4-4719-993A-032F55DA5F75}"/>
              </a:ext>
            </a:extLst>
          </p:cNvPr>
          <p:cNvCxnSpPr>
            <a:cxnSpLocks/>
            <a:stCxn id="26" idx="0"/>
          </p:cNvCxnSpPr>
          <p:nvPr/>
        </p:nvCxnSpPr>
        <p:spPr>
          <a:xfrm>
            <a:off x="2871580" y="2189352"/>
            <a:ext cx="166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D8EC16-557C-4301-80D1-7FCF44323BC3}"/>
              </a:ext>
            </a:extLst>
          </p:cNvPr>
          <p:cNvCxnSpPr>
            <a:cxnSpLocks/>
          </p:cNvCxnSpPr>
          <p:nvPr/>
        </p:nvCxnSpPr>
        <p:spPr>
          <a:xfrm>
            <a:off x="2985880" y="4333620"/>
            <a:ext cx="16647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372AF1C-B41B-4912-8490-F9C480876833}"/>
              </a:ext>
            </a:extLst>
          </p:cNvPr>
          <p:cNvSpPr/>
          <p:nvPr/>
        </p:nvSpPr>
        <p:spPr>
          <a:xfrm>
            <a:off x="3502822" y="2225022"/>
            <a:ext cx="754380" cy="21542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Oval 30">
            <a:extLst>
              <a:ext uri="{FF2B5EF4-FFF2-40B4-BE49-F238E27FC236}">
                <a16:creationId xmlns:a16="http://schemas.microsoft.com/office/drawing/2014/main" id="{440624E3-4404-4C8A-8DB4-2FD334FAAFE5}"/>
              </a:ext>
            </a:extLst>
          </p:cNvPr>
          <p:cNvSpPr/>
          <p:nvPr/>
        </p:nvSpPr>
        <p:spPr>
          <a:xfrm>
            <a:off x="3669300" y="2228745"/>
            <a:ext cx="754380" cy="21542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33" name="Straight Connector 32">
            <a:extLst>
              <a:ext uri="{FF2B5EF4-FFF2-40B4-BE49-F238E27FC236}">
                <a16:creationId xmlns:a16="http://schemas.microsoft.com/office/drawing/2014/main" id="{7D2E7D2B-5111-4D5C-BC91-13ED4EEA44D4}"/>
              </a:ext>
            </a:extLst>
          </p:cNvPr>
          <p:cNvCxnSpPr>
            <a:cxnSpLocks/>
          </p:cNvCxnSpPr>
          <p:nvPr/>
        </p:nvCxnSpPr>
        <p:spPr>
          <a:xfrm>
            <a:off x="3994312" y="4369290"/>
            <a:ext cx="1664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347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3649437" y="444789"/>
            <a:ext cx="5256439" cy="5981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100000"/>
              <a:buFont typeface="Arial"/>
              <a:buChar char="•"/>
              <a:defRPr sz="3600">
                <a:solidFill>
                  <a:schemeClr val="tx1"/>
                </a:solidFill>
                <a:latin typeface="+mn-lt"/>
                <a:ea typeface="+mn-ea"/>
                <a:cs typeface="Calibri"/>
              </a:defRPr>
            </a:lvl1pPr>
            <a:lvl2pPr marL="742950" indent="-285750" algn="l" rtl="0" eaLnBrk="1" fontAlgn="base" hangingPunct="1">
              <a:spcBef>
                <a:spcPct val="20000"/>
              </a:spcBef>
              <a:spcAft>
                <a:spcPct val="0"/>
              </a:spcAft>
              <a:buClr>
                <a:schemeClr val="tx2"/>
              </a:buClr>
              <a:buSzPct val="100000"/>
              <a:buFont typeface="Arial"/>
              <a:buChar char="•"/>
              <a:defRPr sz="3200">
                <a:solidFill>
                  <a:schemeClr val="tx1"/>
                </a:solidFill>
                <a:latin typeface="+mn-lt"/>
                <a:ea typeface="ＭＳ Ｐゴシック" pitchFamily="-65" charset="-128"/>
                <a:cs typeface="Calibri"/>
              </a:defRPr>
            </a:lvl2pPr>
            <a:lvl3pPr marL="1143000" indent="-228600" algn="l" rtl="0" eaLnBrk="1" fontAlgn="base" hangingPunct="1">
              <a:spcBef>
                <a:spcPct val="20000"/>
              </a:spcBef>
              <a:spcAft>
                <a:spcPct val="0"/>
              </a:spcAft>
              <a:buClr>
                <a:schemeClr val="accent1"/>
              </a:buClr>
              <a:buSzPct val="100000"/>
              <a:buFont typeface="Arial"/>
              <a:buChar char="•"/>
              <a:defRPr sz="2800">
                <a:solidFill>
                  <a:schemeClr val="tx1"/>
                </a:solidFill>
                <a:latin typeface="+mn-lt"/>
                <a:ea typeface="ＭＳ Ｐゴシック" pitchFamily="-65" charset="-128"/>
                <a:cs typeface="Calibri"/>
              </a:defRPr>
            </a:lvl3pPr>
            <a:lvl4pPr marL="1600200" indent="-228600" algn="l" rtl="0" eaLnBrk="1" fontAlgn="base" hangingPunct="1">
              <a:spcBef>
                <a:spcPct val="20000"/>
              </a:spcBef>
              <a:spcAft>
                <a:spcPct val="0"/>
              </a:spcAft>
              <a:buClr>
                <a:schemeClr val="bg2"/>
              </a:buClr>
              <a:buFont typeface="Arial"/>
              <a:buChar char="•"/>
              <a:defRPr sz="2600">
                <a:solidFill>
                  <a:schemeClr val="tx1"/>
                </a:solidFill>
                <a:latin typeface="+mn-lt"/>
                <a:ea typeface="ＭＳ Ｐゴシック" pitchFamily="-65" charset="-128"/>
                <a:cs typeface="Calibri"/>
              </a:defRPr>
            </a:lvl4pPr>
            <a:lvl5pPr marL="2057400" indent="-228600" algn="l" rtl="0" eaLnBrk="1" fontAlgn="base" hangingPunct="1">
              <a:spcBef>
                <a:spcPct val="20000"/>
              </a:spcBef>
              <a:spcAft>
                <a:spcPct val="0"/>
              </a:spcAft>
              <a:buClr>
                <a:schemeClr val="tx2"/>
              </a:buClr>
              <a:buSzPct val="100000"/>
              <a:buFont typeface="Arial"/>
              <a:buChar char="•"/>
              <a:defRPr sz="2600">
                <a:solidFill>
                  <a:schemeClr val="tx1"/>
                </a:solidFill>
                <a:latin typeface="+mn-lt"/>
                <a:ea typeface="ＭＳ Ｐゴシック" pitchFamily="-65" charset="-128"/>
                <a:cs typeface="Calibri"/>
              </a:defRPr>
            </a:lvl5pPr>
            <a:lvl6pPr marL="25146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9pPr>
          </a:lstStyle>
          <a:p>
            <a:pPr marL="0" indent="0" defTabSz="914400">
              <a:spcBef>
                <a:spcPts val="0"/>
              </a:spcBef>
              <a:buClr>
                <a:srgbClr val="5C8CBB"/>
              </a:buClr>
              <a:buNone/>
            </a:pPr>
            <a:r>
              <a:rPr lang="en-US" sz="3200" b="1" dirty="0"/>
              <a:t>Ecologic Study Example</a:t>
            </a:r>
            <a:br>
              <a:rPr lang="en-US" sz="2400" dirty="0"/>
            </a:br>
            <a:endParaRPr lang="en-US" sz="2400" b="1" kern="0" dirty="0">
              <a:solidFill>
                <a:schemeClr val="tx1">
                  <a:lumMod val="95000"/>
                  <a:lumOff val="5000"/>
                </a:schemeClr>
              </a:solidFill>
            </a:endParaRPr>
          </a:p>
          <a:p>
            <a:pPr marL="0" indent="0">
              <a:buNone/>
            </a:pPr>
            <a:r>
              <a:rPr lang="en-US" dirty="0"/>
              <a:t>Have seat belt laws made a difference in motor vehicle fatality rates, comparing years before and after laws were passed?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
            <a:ext cx="3495214" cy="7010400"/>
          </a:xfrm>
          <a:prstGeom prst="rect">
            <a:avLst/>
          </a:prstGeom>
        </p:spPr>
      </p:pic>
    </p:spTree>
    <p:extLst>
      <p:ext uri="{BB962C8B-B14F-4D97-AF65-F5344CB8AC3E}">
        <p14:creationId xmlns:p14="http://schemas.microsoft.com/office/powerpoint/2010/main" val="2016519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Ecologic study- example</a:t>
            </a:r>
          </a:p>
        </p:txBody>
      </p:sp>
      <p:sp>
        <p:nvSpPr>
          <p:cNvPr id="3" name="Content Placeholder 2"/>
          <p:cNvSpPr>
            <a:spLocks noGrp="1"/>
          </p:cNvSpPr>
          <p:nvPr>
            <p:ph idx="1"/>
          </p:nvPr>
        </p:nvSpPr>
        <p:spPr/>
        <p:txBody>
          <a:bodyPr/>
          <a:lstStyle/>
          <a:p>
            <a:r>
              <a:rPr lang="en-US" dirty="0"/>
              <a:t>Health Disparities</a:t>
            </a:r>
          </a:p>
          <a:p>
            <a:pPr lvl="1"/>
            <a:r>
              <a:rPr lang="en-US" dirty="0"/>
              <a:t>Effect of Jim Crowe laws</a:t>
            </a:r>
          </a:p>
          <a:p>
            <a:r>
              <a:rPr lang="en-US" sz="2400" dirty="0">
                <a:hlinkClick r:id="rId2"/>
              </a:rPr>
              <a:t>The unique impact of abolition of </a:t>
            </a:r>
            <a:r>
              <a:rPr lang="en-US" sz="2400" b="1" dirty="0">
                <a:hlinkClick r:id="rId2"/>
              </a:rPr>
              <a:t>Jim</a:t>
            </a:r>
            <a:r>
              <a:rPr lang="en-US" sz="2400" dirty="0">
                <a:hlinkClick r:id="rId2"/>
              </a:rPr>
              <a:t> </a:t>
            </a:r>
            <a:r>
              <a:rPr lang="en-US" sz="2400" b="1" dirty="0">
                <a:hlinkClick r:id="rId2"/>
              </a:rPr>
              <a:t>Crow</a:t>
            </a:r>
            <a:r>
              <a:rPr lang="en-US" sz="2400" dirty="0">
                <a:hlinkClick r:id="rId2"/>
              </a:rPr>
              <a:t> </a:t>
            </a:r>
            <a:r>
              <a:rPr lang="en-US" sz="2400" b="1" dirty="0">
                <a:hlinkClick r:id="rId2"/>
              </a:rPr>
              <a:t>laws</a:t>
            </a:r>
            <a:r>
              <a:rPr lang="en-US" sz="2400" dirty="0">
                <a:hlinkClick r:id="rId2"/>
              </a:rPr>
              <a:t> on reducing inequities in infant death rates and implications for choice of comparison groups in analyzing societal determinants of health.</a:t>
            </a:r>
            <a:endParaRPr lang="en-US" sz="2400" dirty="0"/>
          </a:p>
          <a:p>
            <a:r>
              <a:rPr lang="en-US" sz="2400" dirty="0"/>
              <a:t>Krieger N, Chen JT, </a:t>
            </a:r>
            <a:r>
              <a:rPr lang="en-US" sz="2400" dirty="0" err="1"/>
              <a:t>Coull</a:t>
            </a:r>
            <a:r>
              <a:rPr lang="en-US" sz="2400" dirty="0"/>
              <a:t> B, Waterman PD, </a:t>
            </a:r>
            <a:r>
              <a:rPr lang="en-US" sz="2400" dirty="0" err="1"/>
              <a:t>Beckfield</a:t>
            </a:r>
            <a:r>
              <a:rPr lang="en-US" sz="2400" dirty="0"/>
              <a:t> J.</a:t>
            </a:r>
          </a:p>
          <a:p>
            <a:r>
              <a:rPr lang="en-US" sz="2400" dirty="0"/>
              <a:t>Am J Public Health. 2013 Dec;103(12):2234-44.  </a:t>
            </a:r>
          </a:p>
          <a:p>
            <a:pPr lvl="1"/>
            <a:endParaRPr lang="en-US" dirty="0"/>
          </a:p>
        </p:txBody>
      </p:sp>
    </p:spTree>
    <p:extLst>
      <p:ext uri="{BB962C8B-B14F-4D97-AF65-F5344CB8AC3E}">
        <p14:creationId xmlns:p14="http://schemas.microsoft.com/office/powerpoint/2010/main" val="1054117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dirty="0"/>
              <a:t>Ecologic Fallacy</a:t>
            </a:r>
          </a:p>
        </p:txBody>
      </p:sp>
      <p:sp>
        <p:nvSpPr>
          <p:cNvPr id="34819" name="Rectangle 3"/>
          <p:cNvSpPr>
            <a:spLocks noGrp="1" noChangeArrowheads="1"/>
          </p:cNvSpPr>
          <p:nvPr>
            <p:ph idx="1"/>
          </p:nvPr>
        </p:nvSpPr>
        <p:spPr>
          <a:xfrm>
            <a:off x="457200" y="1600200"/>
            <a:ext cx="8686800" cy="4530725"/>
          </a:xfrm>
          <a:noFill/>
          <a:ln/>
        </p:spPr>
        <p:txBody>
          <a:bodyPr/>
          <a:lstStyle/>
          <a:p>
            <a:r>
              <a:rPr lang="en-US" sz="4800" dirty="0"/>
              <a:t>Definition: </a:t>
            </a:r>
          </a:p>
          <a:p>
            <a:pPr marL="457200" lvl="1" indent="0">
              <a:buNone/>
            </a:pPr>
            <a:r>
              <a:rPr lang="en-US" sz="4400" dirty="0"/>
              <a:t>concluding that an association between exposure and disease at group level is therefore true at individual level</a:t>
            </a:r>
          </a:p>
        </p:txBody>
      </p:sp>
      <p:sp>
        <p:nvSpPr>
          <p:cNvPr id="4" name="Slide Number Placeholder 3"/>
          <p:cNvSpPr>
            <a:spLocks noGrp="1"/>
          </p:cNvSpPr>
          <p:nvPr>
            <p:ph type="sldNum" sz="quarter" idx="4"/>
          </p:nvPr>
        </p:nvSpPr>
        <p:spPr>
          <a:xfrm>
            <a:off x="6553200" y="6356350"/>
            <a:ext cx="2133600" cy="365125"/>
          </a:xfrm>
        </p:spPr>
        <p:txBody>
          <a:bodyPr/>
          <a:lstStyle/>
          <a:p>
            <a:fld id="{042AED99-7FB4-404E-8A97-64753DCE42EC}" type="slidenum">
              <a:rPr lang="en-US" smtClean="0"/>
              <a:pPr/>
              <a:t>35</a:t>
            </a:fld>
            <a:endParaRPr lang="en-US" dirty="0"/>
          </a:p>
        </p:txBody>
      </p:sp>
    </p:spTree>
    <p:extLst>
      <p:ext uri="{BB962C8B-B14F-4D97-AF65-F5344CB8AC3E}">
        <p14:creationId xmlns:p14="http://schemas.microsoft.com/office/powerpoint/2010/main" val="293556554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Ecologic Fallacy</a:t>
            </a:r>
          </a:p>
        </p:txBody>
      </p:sp>
      <p:sp>
        <p:nvSpPr>
          <p:cNvPr id="3" name="Content Placeholder 2"/>
          <p:cNvSpPr>
            <a:spLocks noGrp="1"/>
          </p:cNvSpPr>
          <p:nvPr>
            <p:ph idx="1"/>
          </p:nvPr>
        </p:nvSpPr>
        <p:spPr/>
        <p:txBody>
          <a:bodyPr/>
          <a:lstStyle/>
          <a:p>
            <a:r>
              <a:rPr lang="en-US" dirty="0"/>
              <a:t>Cause of the fallacy:  we do not know the link between exposure and disease among individuals within each group, </a:t>
            </a:r>
          </a:p>
          <a:p>
            <a:pPr lvl="1"/>
            <a:r>
              <a:rPr lang="en-US" dirty="0"/>
              <a:t>don’t know the number of diseased individuals who were exposed or not exposed in the high exposure group </a:t>
            </a:r>
          </a:p>
          <a:p>
            <a:pPr lvl="1"/>
            <a:r>
              <a:rPr lang="en-US" dirty="0"/>
              <a:t>nor in the low exposure group</a:t>
            </a:r>
          </a:p>
          <a:p>
            <a:endParaRPr lang="en-US" dirty="0"/>
          </a:p>
        </p:txBody>
      </p:sp>
    </p:spTree>
    <p:extLst>
      <p:ext uri="{BB962C8B-B14F-4D97-AF65-F5344CB8AC3E}">
        <p14:creationId xmlns:p14="http://schemas.microsoft.com/office/powerpoint/2010/main" val="798480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3649437" y="444789"/>
            <a:ext cx="5161189" cy="5981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100000"/>
              <a:buFont typeface="Arial"/>
              <a:buChar char="•"/>
              <a:defRPr sz="3600">
                <a:solidFill>
                  <a:schemeClr val="tx1"/>
                </a:solidFill>
                <a:latin typeface="+mn-lt"/>
                <a:ea typeface="+mn-ea"/>
                <a:cs typeface="Calibri"/>
              </a:defRPr>
            </a:lvl1pPr>
            <a:lvl2pPr marL="742950" indent="-285750" algn="l" rtl="0" eaLnBrk="1" fontAlgn="base" hangingPunct="1">
              <a:spcBef>
                <a:spcPct val="20000"/>
              </a:spcBef>
              <a:spcAft>
                <a:spcPct val="0"/>
              </a:spcAft>
              <a:buClr>
                <a:schemeClr val="tx2"/>
              </a:buClr>
              <a:buSzPct val="100000"/>
              <a:buFont typeface="Arial"/>
              <a:buChar char="•"/>
              <a:defRPr sz="3200">
                <a:solidFill>
                  <a:schemeClr val="tx1"/>
                </a:solidFill>
                <a:latin typeface="+mn-lt"/>
                <a:ea typeface="ＭＳ Ｐゴシック" pitchFamily="-65" charset="-128"/>
                <a:cs typeface="Calibri"/>
              </a:defRPr>
            </a:lvl2pPr>
            <a:lvl3pPr marL="1143000" indent="-228600" algn="l" rtl="0" eaLnBrk="1" fontAlgn="base" hangingPunct="1">
              <a:spcBef>
                <a:spcPct val="20000"/>
              </a:spcBef>
              <a:spcAft>
                <a:spcPct val="0"/>
              </a:spcAft>
              <a:buClr>
                <a:schemeClr val="accent1"/>
              </a:buClr>
              <a:buSzPct val="100000"/>
              <a:buFont typeface="Arial"/>
              <a:buChar char="•"/>
              <a:defRPr sz="2800">
                <a:solidFill>
                  <a:schemeClr val="tx1"/>
                </a:solidFill>
                <a:latin typeface="+mn-lt"/>
                <a:ea typeface="ＭＳ Ｐゴシック" pitchFamily="-65" charset="-128"/>
                <a:cs typeface="Calibri"/>
              </a:defRPr>
            </a:lvl3pPr>
            <a:lvl4pPr marL="1600200" indent="-228600" algn="l" rtl="0" eaLnBrk="1" fontAlgn="base" hangingPunct="1">
              <a:spcBef>
                <a:spcPct val="20000"/>
              </a:spcBef>
              <a:spcAft>
                <a:spcPct val="0"/>
              </a:spcAft>
              <a:buClr>
                <a:schemeClr val="bg2"/>
              </a:buClr>
              <a:buFont typeface="Arial"/>
              <a:buChar char="•"/>
              <a:defRPr sz="2600">
                <a:solidFill>
                  <a:schemeClr val="tx1"/>
                </a:solidFill>
                <a:latin typeface="+mn-lt"/>
                <a:ea typeface="ＭＳ Ｐゴシック" pitchFamily="-65" charset="-128"/>
                <a:cs typeface="Calibri"/>
              </a:defRPr>
            </a:lvl4pPr>
            <a:lvl5pPr marL="2057400" indent="-228600" algn="l" rtl="0" eaLnBrk="1" fontAlgn="base" hangingPunct="1">
              <a:spcBef>
                <a:spcPct val="20000"/>
              </a:spcBef>
              <a:spcAft>
                <a:spcPct val="0"/>
              </a:spcAft>
              <a:buClr>
                <a:schemeClr val="tx2"/>
              </a:buClr>
              <a:buSzPct val="100000"/>
              <a:buFont typeface="Arial"/>
              <a:buChar char="•"/>
              <a:defRPr sz="2600">
                <a:solidFill>
                  <a:schemeClr val="tx1"/>
                </a:solidFill>
                <a:latin typeface="+mn-lt"/>
                <a:ea typeface="ＭＳ Ｐゴシック" pitchFamily="-65" charset="-128"/>
                <a:cs typeface="Calibri"/>
              </a:defRPr>
            </a:lvl5pPr>
            <a:lvl6pPr marL="25146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lr>
                <a:schemeClr val="tx2"/>
              </a:buClr>
              <a:buSzPct val="80000"/>
              <a:buFont typeface="Wingdings" pitchFamily="-65" charset="2"/>
              <a:buChar char="§"/>
              <a:defRPr>
                <a:solidFill>
                  <a:schemeClr val="tx1"/>
                </a:solidFill>
                <a:latin typeface="+mn-lt"/>
                <a:ea typeface="ＭＳ Ｐゴシック" pitchFamily="-65" charset="-128"/>
              </a:defRPr>
            </a:lvl9pPr>
          </a:lstStyle>
          <a:p>
            <a:pPr marL="0" indent="0" defTabSz="914400">
              <a:spcBef>
                <a:spcPts val="0"/>
              </a:spcBef>
              <a:buClr>
                <a:srgbClr val="5C8CBB"/>
              </a:buClr>
              <a:buNone/>
            </a:pPr>
            <a:r>
              <a:rPr lang="en-US" sz="2400" b="1" dirty="0"/>
              <a:t>Hypothetical Study:</a:t>
            </a:r>
            <a:r>
              <a:rPr lang="en-US" sz="2400" dirty="0"/>
              <a:t> </a:t>
            </a:r>
            <a:br>
              <a:rPr lang="en-US" sz="2400" dirty="0"/>
            </a:br>
            <a:r>
              <a:rPr lang="en-US" sz="2400" dirty="0"/>
              <a:t>Air pollution and lung disease</a:t>
            </a:r>
          </a:p>
          <a:p>
            <a:pPr marL="0" indent="0" defTabSz="914400">
              <a:spcBef>
                <a:spcPts val="0"/>
              </a:spcBef>
              <a:buClr>
                <a:srgbClr val="5C8CBB"/>
              </a:buClr>
              <a:buNone/>
            </a:pPr>
            <a:endParaRPr lang="en-US" sz="2400" b="1" kern="0" dirty="0">
              <a:solidFill>
                <a:schemeClr val="tx1">
                  <a:lumMod val="95000"/>
                  <a:lumOff val="5000"/>
                </a:schemeClr>
              </a:solidFill>
            </a:endParaRPr>
          </a:p>
          <a:p>
            <a:pPr defTabSz="914400">
              <a:spcBef>
                <a:spcPts val="0"/>
              </a:spcBef>
              <a:buClr>
                <a:srgbClr val="5C8CBB"/>
              </a:buClr>
            </a:pPr>
            <a:r>
              <a:rPr lang="en-US" sz="2400" kern="0" dirty="0">
                <a:solidFill>
                  <a:schemeClr val="tx1">
                    <a:lumMod val="95000"/>
                    <a:lumOff val="5000"/>
                  </a:schemeClr>
                </a:solidFill>
              </a:rPr>
              <a:t>Air pollution is </a:t>
            </a:r>
            <a:r>
              <a:rPr lang="en-US" sz="2400" b="1" kern="0" dirty="0">
                <a:solidFill>
                  <a:srgbClr val="5C8CBB"/>
                </a:solidFill>
              </a:rPr>
              <a:t>higher</a:t>
            </a:r>
            <a:r>
              <a:rPr lang="en-US" sz="2400" kern="0" dirty="0">
                <a:solidFill>
                  <a:srgbClr val="5C8CBB"/>
                </a:solidFill>
              </a:rPr>
              <a:t> </a:t>
            </a:r>
            <a:r>
              <a:rPr lang="en-US" sz="2400" kern="0" dirty="0">
                <a:solidFill>
                  <a:schemeClr val="tx1">
                    <a:lumMod val="95000"/>
                    <a:lumOff val="5000"/>
                  </a:schemeClr>
                </a:solidFill>
              </a:rPr>
              <a:t>in Los Angeles than in Denver.</a:t>
            </a:r>
            <a:br>
              <a:rPr lang="en-US" sz="2400" kern="0" dirty="0">
                <a:solidFill>
                  <a:schemeClr val="tx1">
                    <a:lumMod val="95000"/>
                    <a:lumOff val="5000"/>
                  </a:schemeClr>
                </a:solidFill>
              </a:rPr>
            </a:br>
            <a:endParaRPr lang="en-US" sz="2400" kern="0" dirty="0">
              <a:solidFill>
                <a:schemeClr val="tx1">
                  <a:lumMod val="95000"/>
                  <a:lumOff val="5000"/>
                </a:schemeClr>
              </a:solidFill>
            </a:endParaRPr>
          </a:p>
          <a:p>
            <a:pPr defTabSz="914400">
              <a:spcBef>
                <a:spcPts val="0"/>
              </a:spcBef>
              <a:buClr>
                <a:srgbClr val="5C8CBB"/>
              </a:buClr>
            </a:pPr>
            <a:r>
              <a:rPr lang="en-US" sz="2400" kern="0" dirty="0">
                <a:solidFill>
                  <a:schemeClr val="tx1">
                    <a:lumMod val="95000"/>
                    <a:lumOff val="5000"/>
                  </a:schemeClr>
                </a:solidFill>
              </a:rPr>
              <a:t>Mortality from lung disease is </a:t>
            </a:r>
            <a:r>
              <a:rPr lang="en-US" sz="2400" b="1" kern="0" dirty="0">
                <a:solidFill>
                  <a:srgbClr val="5C8CBB"/>
                </a:solidFill>
              </a:rPr>
              <a:t>lower</a:t>
            </a:r>
            <a:r>
              <a:rPr lang="en-US" sz="2400" kern="0" dirty="0">
                <a:solidFill>
                  <a:srgbClr val="5C8CBB"/>
                </a:solidFill>
              </a:rPr>
              <a:t> </a:t>
            </a:r>
            <a:r>
              <a:rPr lang="en-US" sz="2400" kern="0" dirty="0">
                <a:solidFill>
                  <a:schemeClr val="tx1">
                    <a:lumMod val="95000"/>
                    <a:lumOff val="5000"/>
                  </a:schemeClr>
                </a:solidFill>
              </a:rPr>
              <a:t>in Los Angeles than Denver.</a:t>
            </a:r>
          </a:p>
          <a:p>
            <a:pPr marL="0" indent="0" defTabSz="914400">
              <a:spcBef>
                <a:spcPts val="0"/>
              </a:spcBef>
              <a:buClr>
                <a:srgbClr val="5C8CBB"/>
              </a:buClr>
              <a:buNone/>
            </a:pPr>
            <a:endParaRPr lang="en-US" sz="2400" b="1" dirty="0"/>
          </a:p>
          <a:p>
            <a:pPr marL="0" indent="0" defTabSz="914400">
              <a:spcBef>
                <a:spcPts val="0"/>
              </a:spcBef>
              <a:buClr>
                <a:srgbClr val="5C8CBB"/>
              </a:buClr>
              <a:buNone/>
            </a:pPr>
            <a:r>
              <a:rPr lang="en-US" sz="2400" b="1" dirty="0"/>
              <a:t>Fallacious Conclusion:</a:t>
            </a:r>
            <a:r>
              <a:rPr lang="en-US" sz="2400" dirty="0"/>
              <a:t> </a:t>
            </a:r>
            <a:br>
              <a:rPr lang="en-US" sz="2400" dirty="0"/>
            </a:br>
            <a:r>
              <a:rPr lang="en-US" sz="2400" dirty="0"/>
              <a:t>Air pollution protects against lung disease deaths.</a:t>
            </a:r>
          </a:p>
          <a:p>
            <a:pPr marL="0" indent="0" defTabSz="914400">
              <a:spcBef>
                <a:spcPts val="0"/>
              </a:spcBef>
              <a:buClr>
                <a:srgbClr val="5C8CBB"/>
              </a:buClr>
              <a:buNone/>
            </a:pPr>
            <a:endParaRPr lang="en-US" sz="2400" kern="0" dirty="0">
              <a:solidFill>
                <a:schemeClr val="tx1">
                  <a:lumMod val="95000"/>
                  <a:lumOff val="5000"/>
                </a:schemeClr>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342" r="52621"/>
          <a:stretch/>
        </p:blipFill>
        <p:spPr>
          <a:xfrm>
            <a:off x="-4084" y="-1298369"/>
            <a:ext cx="3490234" cy="8156369"/>
          </a:xfrm>
          <a:prstGeom prst="rect">
            <a:avLst/>
          </a:prstGeom>
        </p:spPr>
      </p:pic>
    </p:spTree>
    <p:extLst>
      <p:ext uri="{BB962C8B-B14F-4D97-AF65-F5344CB8AC3E}">
        <p14:creationId xmlns:p14="http://schemas.microsoft.com/office/powerpoint/2010/main" val="2218857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457200" y="2468742"/>
            <a:ext cx="7875773" cy="4389258"/>
          </a:xfrm>
          <a:prstGeom prst="rect">
            <a:avLst/>
          </a:prstGeom>
        </p:spPr>
      </p:pic>
      <p:pic>
        <p:nvPicPr>
          <p:cNvPr id="5" name="Picture 4"/>
          <p:cNvPicPr>
            <a:picLocks noChangeAspect="1"/>
          </p:cNvPicPr>
          <p:nvPr/>
        </p:nvPicPr>
        <p:blipFill>
          <a:blip r:embed="rId3"/>
          <a:stretch>
            <a:fillRect/>
          </a:stretch>
        </p:blipFill>
        <p:spPr>
          <a:xfrm>
            <a:off x="375282" y="-73548"/>
            <a:ext cx="8532049" cy="2484061"/>
          </a:xfrm>
          <a:prstGeom prst="rect">
            <a:avLst/>
          </a:prstGeom>
        </p:spPr>
      </p:pic>
    </p:spTree>
    <p:extLst>
      <p:ext uri="{BB962C8B-B14F-4D97-AF65-F5344CB8AC3E}">
        <p14:creationId xmlns:p14="http://schemas.microsoft.com/office/powerpoint/2010/main" val="2077713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42038"/>
            <a:ext cx="4690804" cy="6375619"/>
          </a:xfrm>
          <a:prstGeom prst="rect">
            <a:avLst/>
          </a:prstGeom>
        </p:spPr>
      </p:pic>
      <p:pic>
        <p:nvPicPr>
          <p:cNvPr id="3" name="Picture 2"/>
          <p:cNvPicPr>
            <a:picLocks noChangeAspect="1"/>
          </p:cNvPicPr>
          <p:nvPr/>
        </p:nvPicPr>
        <p:blipFill>
          <a:blip r:embed="rId3"/>
          <a:stretch>
            <a:fillRect/>
          </a:stretch>
        </p:blipFill>
        <p:spPr>
          <a:xfrm>
            <a:off x="4836063" y="561703"/>
            <a:ext cx="4136801" cy="6215615"/>
          </a:xfrm>
          <a:prstGeom prst="rect">
            <a:avLst/>
          </a:prstGeom>
        </p:spPr>
      </p:pic>
      <p:sp>
        <p:nvSpPr>
          <p:cNvPr id="4" name="Rectangle 3"/>
          <p:cNvSpPr/>
          <p:nvPr/>
        </p:nvSpPr>
        <p:spPr>
          <a:xfrm>
            <a:off x="140853" y="40343"/>
            <a:ext cx="9003147" cy="338554"/>
          </a:xfrm>
          <a:prstGeom prst="rect">
            <a:avLst/>
          </a:prstGeom>
        </p:spPr>
        <p:txBody>
          <a:bodyPr wrap="square">
            <a:spAutoFit/>
          </a:bodyPr>
          <a:lstStyle/>
          <a:p>
            <a:r>
              <a:rPr lang="en-US" sz="1600" b="1" dirty="0"/>
              <a:t>Arsenic in drinking water and prostate cancer in Illinois counties: An ecologic study.</a:t>
            </a:r>
          </a:p>
        </p:txBody>
      </p:sp>
      <p:sp>
        <p:nvSpPr>
          <p:cNvPr id="5" name="Rectangle 4"/>
          <p:cNvSpPr/>
          <p:nvPr/>
        </p:nvSpPr>
        <p:spPr>
          <a:xfrm>
            <a:off x="5660876" y="346874"/>
            <a:ext cx="2916183" cy="215444"/>
          </a:xfrm>
          <a:prstGeom prst="rect">
            <a:avLst/>
          </a:prstGeom>
        </p:spPr>
        <p:txBody>
          <a:bodyPr wrap="none">
            <a:spAutoFit/>
          </a:bodyPr>
          <a:lstStyle/>
          <a:p>
            <a:r>
              <a:rPr lang="en-US" sz="800" dirty="0">
                <a:solidFill>
                  <a:srgbClr val="000000"/>
                </a:solidFill>
                <a:latin typeface="NDMIE G+ Adv O Tb 92eb 7df. I"/>
              </a:rPr>
              <a:t>C.M. </a:t>
            </a:r>
            <a:r>
              <a:rPr lang="en-US" sz="800" dirty="0" err="1">
                <a:solidFill>
                  <a:srgbClr val="000000"/>
                </a:solidFill>
                <a:latin typeface="NDMIE G+ Adv O Tb 92eb 7df. I"/>
              </a:rPr>
              <a:t>Bulkaetal</a:t>
            </a:r>
            <a:r>
              <a:rPr lang="en-US" sz="800" dirty="0">
                <a:solidFill>
                  <a:srgbClr val="000000"/>
                </a:solidFill>
                <a:latin typeface="NDMIE G+ Adv O Tb 92eb 7df. I"/>
              </a:rPr>
              <a:t>./EnvironmentalResearch148(2016)450</a:t>
            </a:r>
            <a:r>
              <a:rPr lang="en-US" sz="800" dirty="0">
                <a:solidFill>
                  <a:srgbClr val="000000"/>
                </a:solidFill>
                <a:latin typeface="NDMKI D+ Adv O Tb 92eb 7df. I+ 20"/>
              </a:rPr>
              <a:t>–</a:t>
            </a:r>
            <a:r>
              <a:rPr lang="en-US" sz="800" dirty="0">
                <a:solidFill>
                  <a:srgbClr val="000000"/>
                </a:solidFill>
                <a:latin typeface="NDMIE G+ Adv O Tb 92eb 7df. I"/>
              </a:rPr>
              <a:t>456 </a:t>
            </a:r>
            <a:endParaRPr lang="en-US" dirty="0"/>
          </a:p>
        </p:txBody>
      </p:sp>
    </p:spTree>
    <p:extLst>
      <p:ext uri="{BB962C8B-B14F-4D97-AF65-F5344CB8AC3E}">
        <p14:creationId xmlns:p14="http://schemas.microsoft.com/office/powerpoint/2010/main" val="87660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BFA07F8-70E7-4ECB-A38E-3436B8CB24A9}"/>
              </a:ext>
            </a:extLst>
          </p:cNvPr>
          <p:cNvGraphicFramePr>
            <a:graphicFrameLocks noGrp="1"/>
          </p:cNvGraphicFramePr>
          <p:nvPr>
            <p:extLst>
              <p:ext uri="{D42A27DB-BD31-4B8C-83A1-F6EECF244321}">
                <p14:modId xmlns:p14="http://schemas.microsoft.com/office/powerpoint/2010/main" val="3858318594"/>
              </p:ext>
            </p:extLst>
          </p:nvPr>
        </p:nvGraphicFramePr>
        <p:xfrm>
          <a:off x="967562" y="382772"/>
          <a:ext cx="7485321" cy="5997836"/>
        </p:xfrm>
        <a:graphic>
          <a:graphicData uri="http://schemas.openxmlformats.org/drawingml/2006/table">
            <a:tbl>
              <a:tblPr firstRow="1" firstCol="1" bandRow="1">
                <a:tableStyleId>{9DCAF9ED-07DC-4A11-8D7F-57B35C25682E}</a:tableStyleId>
              </a:tblPr>
              <a:tblGrid>
                <a:gridCol w="5237867">
                  <a:extLst>
                    <a:ext uri="{9D8B030D-6E8A-4147-A177-3AD203B41FA5}">
                      <a16:colId xmlns:a16="http://schemas.microsoft.com/office/drawing/2014/main" val="1820184685"/>
                    </a:ext>
                  </a:extLst>
                </a:gridCol>
                <a:gridCol w="987393">
                  <a:extLst>
                    <a:ext uri="{9D8B030D-6E8A-4147-A177-3AD203B41FA5}">
                      <a16:colId xmlns:a16="http://schemas.microsoft.com/office/drawing/2014/main" val="3071797174"/>
                    </a:ext>
                  </a:extLst>
                </a:gridCol>
                <a:gridCol w="649347">
                  <a:extLst>
                    <a:ext uri="{9D8B030D-6E8A-4147-A177-3AD203B41FA5}">
                      <a16:colId xmlns:a16="http://schemas.microsoft.com/office/drawing/2014/main" val="3996851409"/>
                    </a:ext>
                  </a:extLst>
                </a:gridCol>
                <a:gridCol w="610714">
                  <a:extLst>
                    <a:ext uri="{9D8B030D-6E8A-4147-A177-3AD203B41FA5}">
                      <a16:colId xmlns:a16="http://schemas.microsoft.com/office/drawing/2014/main" val="388725702"/>
                    </a:ext>
                  </a:extLst>
                </a:gridCol>
              </a:tblGrid>
              <a:tr h="142712">
                <a:tc>
                  <a:txBody>
                    <a:bodyPr/>
                    <a:lstStyle/>
                    <a:p>
                      <a:pPr marL="0" marR="0">
                        <a:lnSpc>
                          <a:spcPct val="107000"/>
                        </a:lnSpc>
                        <a:spcBef>
                          <a:spcPts val="0"/>
                        </a:spcBef>
                        <a:spcAft>
                          <a:spcPts val="0"/>
                        </a:spcAft>
                      </a:pPr>
                      <a:r>
                        <a:rPr lang="en-US" sz="1100">
                          <a:effectLst/>
                        </a:rPr>
                        <a:t>Sections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tc>
                <a:tc>
                  <a:txBody>
                    <a:bodyPr/>
                    <a:lstStyle/>
                    <a:p>
                      <a:pPr marL="0" marR="0">
                        <a:lnSpc>
                          <a:spcPct val="107000"/>
                        </a:lnSpc>
                        <a:spcBef>
                          <a:spcPts val="0"/>
                        </a:spcBef>
                        <a:spcAft>
                          <a:spcPts val="0"/>
                        </a:spcAft>
                      </a:pPr>
                      <a:r>
                        <a:rPr lang="en-US" sz="1100">
                          <a:effectLst/>
                        </a:rPr>
                        <a:t>Length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tc>
                <a:tc>
                  <a:txBody>
                    <a:bodyPr/>
                    <a:lstStyle/>
                    <a:p>
                      <a:pPr marL="0" marR="0">
                        <a:lnSpc>
                          <a:spcPct val="107000"/>
                        </a:lnSpc>
                        <a:spcBef>
                          <a:spcPts val="0"/>
                        </a:spcBef>
                        <a:spcAft>
                          <a:spcPts val="0"/>
                        </a:spcAft>
                      </a:pPr>
                      <a:r>
                        <a:rPr lang="en-US" sz="1100">
                          <a:effectLst/>
                        </a:rPr>
                        <a:t>Points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tc>
                <a:tc>
                  <a:txBody>
                    <a:bodyPr/>
                    <a:lstStyle/>
                    <a:p>
                      <a:pPr marL="0" marR="0">
                        <a:lnSpc>
                          <a:spcPct val="107000"/>
                        </a:lnSpc>
                        <a:spcBef>
                          <a:spcPts val="0"/>
                        </a:spcBef>
                        <a:spcAft>
                          <a:spcPts val="0"/>
                        </a:spcAft>
                      </a:pPr>
                      <a:r>
                        <a:rPr lang="en-US" sz="1100">
                          <a:effectLst/>
                        </a:rPr>
                        <a:t>Score</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tc>
                <a:extLst>
                  <a:ext uri="{0D108BD9-81ED-4DB2-BD59-A6C34878D82A}">
                    <a16:rowId xmlns:a16="http://schemas.microsoft.com/office/drawing/2014/main" val="2237574757"/>
                  </a:ext>
                </a:extLst>
              </a:tr>
              <a:tr h="564271">
                <a:tc>
                  <a:txBody>
                    <a:bodyPr/>
                    <a:lstStyle/>
                    <a:p>
                      <a:pPr marL="342900" marR="0" lvl="0" indent="-342900">
                        <a:lnSpc>
                          <a:spcPct val="107000"/>
                        </a:lnSpc>
                        <a:spcBef>
                          <a:spcPts val="0"/>
                        </a:spcBef>
                        <a:spcAft>
                          <a:spcPts val="0"/>
                        </a:spcAft>
                        <a:buFont typeface="+mj-lt"/>
                        <a:buAutoNum type="arabicPeriod"/>
                      </a:pPr>
                      <a:r>
                        <a:rPr lang="en-US" sz="1100" b="0" u="sng">
                          <a:effectLst/>
                        </a:rPr>
                        <a:t>Study hypothesis</a:t>
                      </a:r>
                      <a:r>
                        <a:rPr lang="en-US" sz="1100" b="0">
                          <a:effectLst/>
                        </a:rPr>
                        <a:t>. Example: “We hypothesize that undergraduate students who text while driving have more car accidents compared with students who don’t text while driving.”</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2 sentences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5</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1675608661"/>
                  </a:ext>
                </a:extLst>
              </a:tr>
              <a:tr h="741058">
                <a:tc>
                  <a:txBody>
                    <a:bodyPr/>
                    <a:lstStyle/>
                    <a:p>
                      <a:pPr marL="342900" marR="0" lvl="0" indent="-342900">
                        <a:lnSpc>
                          <a:spcPct val="107000"/>
                        </a:lnSpc>
                        <a:spcBef>
                          <a:spcPts val="0"/>
                        </a:spcBef>
                        <a:spcAft>
                          <a:spcPts val="0"/>
                        </a:spcAft>
                        <a:buFont typeface="+mj-lt"/>
                        <a:buAutoNum type="arabicPeriod"/>
                      </a:pPr>
                      <a:r>
                        <a:rPr lang="en-US" sz="1100" b="0" u="sng">
                          <a:effectLst/>
                        </a:rPr>
                        <a:t>Public health importance</a:t>
                      </a:r>
                      <a:r>
                        <a:rPr lang="en-US" sz="1100" b="0">
                          <a:effectLst/>
                        </a:rPr>
                        <a:t>: “Why we should care about this topic?” Does it affect a large proportion of the population? Or are there severe consequences (car crashes related to texting while driving)? Or are vulnerable populations suspected to be at increased risk?</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1-2 paragraphs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1118822719"/>
                  </a:ext>
                </a:extLst>
              </a:tr>
              <a:tr h="473400">
                <a:tc>
                  <a:txBody>
                    <a:bodyPr/>
                    <a:lstStyle/>
                    <a:p>
                      <a:pPr marL="342900" marR="0" lvl="0" indent="-342900">
                        <a:lnSpc>
                          <a:spcPct val="107000"/>
                        </a:lnSpc>
                        <a:spcBef>
                          <a:spcPts val="0"/>
                        </a:spcBef>
                        <a:spcAft>
                          <a:spcPts val="0"/>
                        </a:spcAft>
                        <a:buFont typeface="+mj-lt"/>
                        <a:buAutoNum type="arabicPeriod"/>
                      </a:pPr>
                      <a:r>
                        <a:rPr lang="en-US" sz="1100" b="0" u="sng">
                          <a:effectLst/>
                        </a:rPr>
                        <a:t>Study population</a:t>
                      </a:r>
                      <a:r>
                        <a:rPr lang="en-US" sz="1100" b="0">
                          <a:effectLst/>
                        </a:rPr>
                        <a:t>: Describe your theoretical and study sample. What sampling frame will you use?  Defend the choice of your sampling frame.  </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 paragraph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2391291881"/>
                  </a:ext>
                </a:extLst>
              </a:tr>
              <a:tr h="707793">
                <a:tc>
                  <a:txBody>
                    <a:bodyPr/>
                    <a:lstStyle/>
                    <a:p>
                      <a:pPr marL="342900" marR="0" lvl="0" indent="-342900">
                        <a:lnSpc>
                          <a:spcPct val="107000"/>
                        </a:lnSpc>
                        <a:spcBef>
                          <a:spcPts val="0"/>
                        </a:spcBef>
                        <a:spcAft>
                          <a:spcPts val="0"/>
                        </a:spcAft>
                        <a:buFont typeface="+mj-lt"/>
                        <a:buAutoNum type="arabicPeriod"/>
                      </a:pPr>
                      <a:r>
                        <a:rPr lang="en-US" sz="1100" b="0" u="sng">
                          <a:effectLst/>
                        </a:rPr>
                        <a:t>Prevalence (and incidence if available) of your main exposure</a:t>
                      </a:r>
                      <a:r>
                        <a:rPr lang="en-US" sz="1100" b="0">
                          <a:effectLst/>
                        </a:rPr>
                        <a:t> in your target population (from the literature). If the exposure prevalence is not known in your target population, then report exposure prevalence in the general population.</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 paragraph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2291670622"/>
                  </a:ext>
                </a:extLst>
              </a:tr>
              <a:tr h="707793">
                <a:tc>
                  <a:txBody>
                    <a:bodyPr/>
                    <a:lstStyle/>
                    <a:p>
                      <a:pPr marL="342900" marR="0" lvl="0" indent="-342900">
                        <a:lnSpc>
                          <a:spcPct val="107000"/>
                        </a:lnSpc>
                        <a:spcBef>
                          <a:spcPts val="0"/>
                        </a:spcBef>
                        <a:spcAft>
                          <a:spcPts val="0"/>
                        </a:spcAft>
                        <a:buFont typeface="+mj-lt"/>
                        <a:buAutoNum type="arabicPeriod"/>
                      </a:pPr>
                      <a:r>
                        <a:rPr lang="en-US" sz="1100" b="0" u="sng">
                          <a:effectLst/>
                        </a:rPr>
                        <a:t>Prevalence (and incidence if available) of the health outcome</a:t>
                      </a:r>
                      <a:r>
                        <a:rPr lang="en-US" sz="1100" b="0">
                          <a:effectLst/>
                        </a:rPr>
                        <a:t> in your target population (from the literature). If the health outcome prevalence is not known in your target population, then report the health outcome prevalence in the general population. </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 paragraph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1303536597"/>
                  </a:ext>
                </a:extLst>
              </a:tr>
              <a:tr h="741058">
                <a:tc>
                  <a:txBody>
                    <a:bodyPr/>
                    <a:lstStyle/>
                    <a:p>
                      <a:pPr marL="342900" marR="0" lvl="0" indent="-342900">
                        <a:lnSpc>
                          <a:spcPct val="107000"/>
                        </a:lnSpc>
                        <a:spcBef>
                          <a:spcPts val="0"/>
                        </a:spcBef>
                        <a:spcAft>
                          <a:spcPts val="0"/>
                        </a:spcAft>
                        <a:buFont typeface="+mj-lt"/>
                        <a:buAutoNum type="arabicPeriod"/>
                      </a:pPr>
                      <a:r>
                        <a:rPr lang="en-US" sz="1100" b="0" u="sng">
                          <a:effectLst/>
                        </a:rPr>
                        <a:t>Association of Exposure and Outcome</a:t>
                      </a:r>
                      <a:r>
                        <a:rPr lang="en-US" sz="1100" b="0">
                          <a:effectLst/>
                        </a:rPr>
                        <a:t>: describe what has been reported in the peer review literature (PubMed) with regards to the relationship between the selected exposure and the health outcome in your target population (or if not known, the general population).</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 paragraph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3470763512"/>
                  </a:ext>
                </a:extLst>
              </a:tr>
              <a:tr h="891323">
                <a:tc>
                  <a:txBody>
                    <a:bodyPr/>
                    <a:lstStyle/>
                    <a:p>
                      <a:pPr marL="342900" marR="0" lvl="0" indent="-342900">
                        <a:lnSpc>
                          <a:spcPct val="107000"/>
                        </a:lnSpc>
                        <a:spcBef>
                          <a:spcPts val="0"/>
                        </a:spcBef>
                        <a:spcAft>
                          <a:spcPts val="0"/>
                        </a:spcAft>
                        <a:buFont typeface="+mj-lt"/>
                        <a:buAutoNum type="arabicPeriod"/>
                      </a:pPr>
                      <a:r>
                        <a:rPr lang="en-US" sz="1100" b="0" u="sng">
                          <a:effectLst/>
                        </a:rPr>
                        <a:t>Contributing factors</a:t>
                      </a:r>
                      <a:r>
                        <a:rPr lang="en-US" sz="1100" b="0">
                          <a:effectLst/>
                        </a:rPr>
                        <a:t>: Describe how the relationship varies depending on three key variables, such as demographic variables age, sex, or education (variables for which you can collect data).  Describe existing evidence on how these variables influence the relationship between your exposure and outcome.</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Up to one page</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15</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695095748"/>
                  </a:ext>
                </a:extLst>
              </a:tr>
              <a:tr h="329784">
                <a:tc>
                  <a:txBody>
                    <a:bodyPr/>
                    <a:lstStyle/>
                    <a:p>
                      <a:pPr marL="342900" marR="0" lvl="0" indent="-342900">
                        <a:lnSpc>
                          <a:spcPct val="107000"/>
                        </a:lnSpc>
                        <a:spcBef>
                          <a:spcPts val="0"/>
                        </a:spcBef>
                        <a:spcAft>
                          <a:spcPts val="0"/>
                        </a:spcAft>
                        <a:buFont typeface="+mj-lt"/>
                        <a:buAutoNum type="arabicPeriod"/>
                      </a:pPr>
                      <a:r>
                        <a:rPr lang="en-US" sz="1100" b="0" u="sng">
                          <a:effectLst/>
                        </a:rPr>
                        <a:t>Works cited</a:t>
                      </a:r>
                      <a:r>
                        <a:rPr lang="en-US" sz="1100" b="0">
                          <a:effectLst/>
                        </a:rPr>
                        <a:t>: include 5 valid peer-reviewed references. Cite in text and include in reference section.</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 page</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1172090042"/>
                  </a:ext>
                </a:extLst>
              </a:tr>
              <a:tr h="234040">
                <a:tc>
                  <a:txBody>
                    <a:bodyPr/>
                    <a:lstStyle/>
                    <a:p>
                      <a:pPr marL="342900" marR="0" lvl="0" indent="-342900">
                        <a:lnSpc>
                          <a:spcPct val="107000"/>
                        </a:lnSpc>
                        <a:spcBef>
                          <a:spcPts val="0"/>
                        </a:spcBef>
                        <a:spcAft>
                          <a:spcPts val="0"/>
                        </a:spcAft>
                        <a:buFont typeface="+mj-lt"/>
                        <a:buAutoNum type="arabicPeriod"/>
                      </a:pPr>
                      <a:r>
                        <a:rPr lang="en-US" sz="1100" b="0">
                          <a:effectLst/>
                        </a:rPr>
                        <a:t>Style/writing</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1041213994"/>
                  </a:ext>
                </a:extLst>
              </a:tr>
              <a:tr h="234040">
                <a:tc>
                  <a:txBody>
                    <a:bodyPr/>
                    <a:lstStyle/>
                    <a:p>
                      <a:pPr marL="342900" marR="0" lvl="0" indent="-342900">
                        <a:lnSpc>
                          <a:spcPct val="107000"/>
                        </a:lnSpc>
                        <a:spcBef>
                          <a:spcPts val="0"/>
                        </a:spcBef>
                        <a:spcAft>
                          <a:spcPts val="0"/>
                        </a:spcAft>
                        <a:buFont typeface="+mj-lt"/>
                        <a:buAutoNum type="arabicPeriod"/>
                      </a:pPr>
                      <a:r>
                        <a:rPr lang="en-US" sz="1100" b="0" dirty="0">
                          <a:effectLst/>
                        </a:rPr>
                        <a:t>Peer evaluation</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10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2235294447"/>
                  </a:ext>
                </a:extLst>
              </a:tr>
              <a:tr h="186169">
                <a:tc>
                  <a:txBody>
                    <a:bodyPr/>
                    <a:lstStyle/>
                    <a:p>
                      <a:pPr marL="152400" marR="0" indent="-171450">
                        <a:lnSpc>
                          <a:spcPct val="107000"/>
                        </a:lnSpc>
                        <a:spcBef>
                          <a:spcPts val="0"/>
                        </a:spcBef>
                        <a:spcAft>
                          <a:spcPts val="0"/>
                        </a:spcAft>
                      </a:pPr>
                      <a:r>
                        <a:rPr lang="en-US" sz="1100">
                          <a:effectLst/>
                        </a:rPr>
                        <a:t>Total</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a:effectLst/>
                        </a:rPr>
                        <a:t> </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tc>
                <a:tc>
                  <a:txBody>
                    <a:bodyPr/>
                    <a:lstStyle/>
                    <a:p>
                      <a:pPr marL="0" marR="0">
                        <a:lnSpc>
                          <a:spcPct val="107000"/>
                        </a:lnSpc>
                        <a:spcBef>
                          <a:spcPts val="0"/>
                        </a:spcBef>
                        <a:spcAft>
                          <a:spcPts val="0"/>
                        </a:spcAft>
                      </a:pPr>
                      <a:r>
                        <a:rPr lang="en-US" sz="1100">
                          <a:effectLst/>
                        </a:rPr>
                        <a:t>100</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tc>
                  <a:txBody>
                    <a:bodyPr/>
                    <a:lstStyle/>
                    <a:p>
                      <a:pPr marL="0" marR="0">
                        <a:lnSpc>
                          <a:spcPct val="107000"/>
                        </a:lnSpc>
                        <a:spcBef>
                          <a:spcPts val="0"/>
                        </a:spcBef>
                        <a:spcAft>
                          <a:spcPts val="0"/>
                        </a:spcAft>
                      </a:pPr>
                      <a:r>
                        <a:rPr lang="en-US" sz="1100" dirty="0">
                          <a:effectLst/>
                        </a:rPr>
                        <a:t> </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99" marR="45699" marT="0" marB="0" anchor="ctr"/>
                </a:tc>
                <a:extLst>
                  <a:ext uri="{0D108BD9-81ED-4DB2-BD59-A6C34878D82A}">
                    <a16:rowId xmlns:a16="http://schemas.microsoft.com/office/drawing/2014/main" val="4183651437"/>
                  </a:ext>
                </a:extLst>
              </a:tr>
            </a:tbl>
          </a:graphicData>
        </a:graphic>
      </p:graphicFrame>
    </p:spTree>
    <p:extLst>
      <p:ext uri="{BB962C8B-B14F-4D97-AF65-F5344CB8AC3E}">
        <p14:creationId xmlns:p14="http://schemas.microsoft.com/office/powerpoint/2010/main" val="3179823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553" y="407313"/>
            <a:ext cx="8276897" cy="646331"/>
          </a:xfrm>
          <a:prstGeom prst="rect">
            <a:avLst/>
          </a:prstGeom>
        </p:spPr>
        <p:txBody>
          <a:bodyPr wrap="square">
            <a:spAutoFit/>
          </a:bodyPr>
          <a:lstStyle/>
          <a:p>
            <a:pPr algn="ctr">
              <a:spcBef>
                <a:spcPts val="0"/>
              </a:spcBef>
            </a:pPr>
            <a:r>
              <a:rPr lang="en-US" sz="3600" dirty="0"/>
              <a:t>Ecologic Studies: Advantages</a:t>
            </a:r>
            <a:endParaRPr lang="en-US" sz="2000" dirty="0"/>
          </a:p>
        </p:txBody>
      </p:sp>
      <p:sp>
        <p:nvSpPr>
          <p:cNvPr id="16" name="Rectangle 15"/>
          <p:cNvSpPr/>
          <p:nvPr/>
        </p:nvSpPr>
        <p:spPr>
          <a:xfrm>
            <a:off x="1223159" y="1657409"/>
            <a:ext cx="7920841" cy="5262979"/>
          </a:xfrm>
          <a:prstGeom prst="rect">
            <a:avLst/>
          </a:prstGeom>
        </p:spPr>
        <p:txBody>
          <a:bodyPr wrap="square">
            <a:spAutoFit/>
          </a:bodyPr>
          <a:lstStyle/>
          <a:p>
            <a:pPr marL="342900" indent="-342900">
              <a:spcBef>
                <a:spcPts val="0"/>
              </a:spcBef>
              <a:buClr>
                <a:srgbClr val="5C8CBB"/>
              </a:buClr>
              <a:buFont typeface="Arial" panose="020B0604020202020204" pitchFamily="34" charset="0"/>
              <a:buChar char="•"/>
            </a:pPr>
            <a:r>
              <a:rPr lang="en-US" sz="2800" dirty="0"/>
              <a:t>Group data is publicly available</a:t>
            </a:r>
            <a:br>
              <a:rPr lang="en-US" sz="2800" dirty="0"/>
            </a:br>
            <a:endParaRPr lang="en-US" sz="2800" dirty="0"/>
          </a:p>
          <a:p>
            <a:pPr marL="342900" indent="-342900">
              <a:spcBef>
                <a:spcPts val="0"/>
              </a:spcBef>
              <a:buClr>
                <a:srgbClr val="5C8CBB"/>
              </a:buClr>
              <a:buFont typeface="Arial" panose="020B0604020202020204" pitchFamily="34" charset="0"/>
              <a:buChar char="•"/>
            </a:pPr>
            <a:r>
              <a:rPr lang="en-US" sz="2800" dirty="0"/>
              <a:t>Lower cost; convenient</a:t>
            </a:r>
            <a:br>
              <a:rPr lang="en-US" sz="2800" dirty="0"/>
            </a:br>
            <a:endParaRPr lang="en-US" sz="2800" dirty="0"/>
          </a:p>
          <a:p>
            <a:pPr marL="342900" indent="-342900">
              <a:spcBef>
                <a:spcPts val="0"/>
              </a:spcBef>
              <a:buClr>
                <a:srgbClr val="5C8CBB"/>
              </a:buClr>
              <a:buFont typeface="Arial" panose="020B0604020202020204" pitchFamily="34" charset="0"/>
              <a:buChar char="•"/>
            </a:pPr>
            <a:r>
              <a:rPr lang="en-US" sz="2800" dirty="0"/>
              <a:t>Useful for evaluating impact of community-level interventions</a:t>
            </a:r>
            <a:br>
              <a:rPr lang="en-US" sz="2800" dirty="0"/>
            </a:br>
            <a:endParaRPr lang="en-US" sz="2800" dirty="0"/>
          </a:p>
          <a:p>
            <a:pPr marL="342900" indent="-342900">
              <a:spcBef>
                <a:spcPts val="0"/>
              </a:spcBef>
              <a:buClr>
                <a:srgbClr val="5C8CBB"/>
              </a:buClr>
              <a:buFont typeface="Arial" panose="020B0604020202020204" pitchFamily="34" charset="0"/>
              <a:buChar char="•"/>
            </a:pPr>
            <a:r>
              <a:rPr lang="en-US" sz="2800" dirty="0"/>
              <a:t>Maximize exposure differences between communities</a:t>
            </a:r>
          </a:p>
          <a:p>
            <a:pPr marL="342900" indent="-342900">
              <a:spcBef>
                <a:spcPts val="0"/>
              </a:spcBef>
              <a:buClr>
                <a:srgbClr val="5C8CBB"/>
              </a:buClr>
              <a:buFont typeface="Arial" panose="020B0604020202020204" pitchFamily="34" charset="0"/>
              <a:buChar char="•"/>
            </a:pPr>
            <a:endParaRPr lang="en-US" sz="2800" dirty="0"/>
          </a:p>
          <a:p>
            <a:pPr marL="342900" indent="-342900">
              <a:spcBef>
                <a:spcPts val="0"/>
              </a:spcBef>
              <a:buClr>
                <a:srgbClr val="5C8CBB"/>
              </a:buClr>
              <a:buFont typeface="Arial" panose="020B0604020202020204" pitchFamily="34" charset="0"/>
              <a:buChar char="•"/>
            </a:pPr>
            <a:r>
              <a:rPr lang="en-US" sz="2800" dirty="0"/>
              <a:t>Studying effects of short-term variations in exposure within the same community</a:t>
            </a:r>
          </a:p>
        </p:txBody>
      </p:sp>
    </p:spTree>
    <p:extLst>
      <p:ext uri="{BB962C8B-B14F-4D97-AF65-F5344CB8AC3E}">
        <p14:creationId xmlns:p14="http://schemas.microsoft.com/office/powerpoint/2010/main" val="1746606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553" y="407313"/>
            <a:ext cx="8276897" cy="646331"/>
          </a:xfrm>
          <a:prstGeom prst="rect">
            <a:avLst/>
          </a:prstGeom>
        </p:spPr>
        <p:txBody>
          <a:bodyPr wrap="square">
            <a:spAutoFit/>
          </a:bodyPr>
          <a:lstStyle/>
          <a:p>
            <a:pPr algn="ctr">
              <a:spcBef>
                <a:spcPts val="0"/>
              </a:spcBef>
            </a:pPr>
            <a:r>
              <a:rPr lang="en-US" sz="3600" dirty="0"/>
              <a:t>Ecologic Studies: Limitations</a:t>
            </a:r>
            <a:endParaRPr lang="en-US" sz="2000" dirty="0"/>
          </a:p>
        </p:txBody>
      </p:sp>
      <p:sp>
        <p:nvSpPr>
          <p:cNvPr id="16" name="Rectangle 15"/>
          <p:cNvSpPr/>
          <p:nvPr/>
        </p:nvSpPr>
        <p:spPr>
          <a:xfrm>
            <a:off x="1223159" y="1657408"/>
            <a:ext cx="6692117" cy="4524315"/>
          </a:xfrm>
          <a:prstGeom prst="rect">
            <a:avLst/>
          </a:prstGeom>
        </p:spPr>
        <p:txBody>
          <a:bodyPr wrap="square">
            <a:spAutoFit/>
          </a:bodyPr>
          <a:lstStyle/>
          <a:p>
            <a:pPr marL="342900" indent="-342900">
              <a:spcBef>
                <a:spcPts val="0"/>
              </a:spcBef>
              <a:buClr>
                <a:srgbClr val="5C8CBB"/>
              </a:buClr>
              <a:buFont typeface="Arial" panose="020B0604020202020204" pitchFamily="34" charset="0"/>
              <a:buChar char="•"/>
            </a:pPr>
            <a:r>
              <a:rPr lang="en-US" sz="3200" dirty="0"/>
              <a:t>Ecologic fallacy</a:t>
            </a:r>
          </a:p>
          <a:p>
            <a:pPr marL="342900" indent="-342900">
              <a:spcBef>
                <a:spcPts val="0"/>
              </a:spcBef>
              <a:buClr>
                <a:srgbClr val="5C8CBB"/>
              </a:buClr>
              <a:buFont typeface="Arial" panose="020B0604020202020204" pitchFamily="34" charset="0"/>
              <a:buChar char="•"/>
            </a:pPr>
            <a:endParaRPr lang="en-US" sz="3200" dirty="0"/>
          </a:p>
          <a:p>
            <a:pPr marL="342900" indent="-342900">
              <a:spcBef>
                <a:spcPts val="0"/>
              </a:spcBef>
              <a:buClr>
                <a:srgbClr val="5C8CBB"/>
              </a:buClr>
              <a:buFont typeface="Arial" panose="020B0604020202020204" pitchFamily="34" charset="0"/>
              <a:buChar char="•"/>
            </a:pPr>
            <a:r>
              <a:rPr lang="en-US" sz="3200" dirty="0"/>
              <a:t>Cannot be confident that exposure precedes outcome (in cross-sectional ecologic studies)</a:t>
            </a:r>
          </a:p>
          <a:p>
            <a:pPr marL="342900" indent="-342900">
              <a:spcBef>
                <a:spcPts val="0"/>
              </a:spcBef>
              <a:buClr>
                <a:srgbClr val="5C8CBB"/>
              </a:buClr>
              <a:buFont typeface="Arial" panose="020B0604020202020204" pitchFamily="34" charset="0"/>
              <a:buChar char="•"/>
            </a:pPr>
            <a:endParaRPr lang="en-US" sz="3200" dirty="0"/>
          </a:p>
          <a:p>
            <a:pPr marL="342900" indent="-342900">
              <a:spcBef>
                <a:spcPts val="0"/>
              </a:spcBef>
              <a:buClr>
                <a:srgbClr val="5C8CBB"/>
              </a:buClr>
              <a:buFont typeface="Arial" panose="020B0604020202020204" pitchFamily="34" charset="0"/>
              <a:buChar char="•"/>
            </a:pPr>
            <a:r>
              <a:rPr lang="en-US" sz="3200" dirty="0"/>
              <a:t>Migration into and out of communities can bias interpretation of data</a:t>
            </a:r>
          </a:p>
        </p:txBody>
      </p:sp>
    </p:spTree>
    <p:extLst>
      <p:ext uri="{BB962C8B-B14F-4D97-AF65-F5344CB8AC3E}">
        <p14:creationId xmlns:p14="http://schemas.microsoft.com/office/powerpoint/2010/main" val="4274614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5" y="490084"/>
            <a:ext cx="8915400" cy="1139825"/>
          </a:xfrm>
        </p:spPr>
        <p:txBody>
          <a:bodyPr/>
          <a:lstStyle/>
          <a:p>
            <a:r>
              <a:rPr lang="en-US" sz="2000" b="1" dirty="0"/>
              <a:t>What kind of study is this? </a:t>
            </a:r>
            <a:br>
              <a:rPr lang="en-US" sz="2000" b="1" dirty="0"/>
            </a:br>
            <a:r>
              <a:rPr lang="en-US" sz="2000" b="1" dirty="0"/>
              <a:t>Estimates of meteorological variability in association with dengue cases in a coastal city in northern Vietnam</a:t>
            </a:r>
            <a:br>
              <a:rPr lang="en-US" sz="2000" b="1" dirty="0"/>
            </a:br>
            <a:r>
              <a:rPr lang="en-US" sz="2000" dirty="0">
                <a:hlinkClick r:id="rId2" tooltip="Global health action."/>
              </a:rPr>
              <a:t>Glob Health Action.</a:t>
            </a:r>
            <a:r>
              <a:rPr lang="en-US" sz="2000" dirty="0"/>
              <a:t> 2014 Dec 8;7:23119</a:t>
            </a:r>
            <a:br>
              <a:rPr lang="en-US" sz="2000" b="1" dirty="0"/>
            </a:br>
            <a:endParaRPr lang="en-US" sz="2000" dirty="0"/>
          </a:p>
        </p:txBody>
      </p:sp>
      <p:sp>
        <p:nvSpPr>
          <p:cNvPr id="3" name="Content Placeholder 2"/>
          <p:cNvSpPr>
            <a:spLocks noGrp="1"/>
          </p:cNvSpPr>
          <p:nvPr>
            <p:ph idx="1"/>
          </p:nvPr>
        </p:nvSpPr>
        <p:spPr>
          <a:xfrm>
            <a:off x="290945" y="1438420"/>
            <a:ext cx="8229600" cy="4530725"/>
          </a:xfrm>
        </p:spPr>
        <p:txBody>
          <a:bodyPr/>
          <a:lstStyle/>
          <a:p>
            <a:pPr marL="0" indent="0">
              <a:buNone/>
            </a:pPr>
            <a:r>
              <a:rPr lang="en-US" sz="1400" b="1" dirty="0"/>
              <a:t>BACKGROUND: </a:t>
            </a:r>
          </a:p>
          <a:p>
            <a:pPr marL="0" indent="0">
              <a:buNone/>
            </a:pPr>
            <a:r>
              <a:rPr lang="en-US" sz="1400" dirty="0"/>
              <a:t>Dengue fever (DF) is a vector-borne disease that is sensitive to weather and climate variability. To date, however, this relationship in coastal northern Vietnam has not been well documented.</a:t>
            </a:r>
          </a:p>
          <a:p>
            <a:pPr marL="0" indent="0">
              <a:buNone/>
            </a:pPr>
            <a:r>
              <a:rPr lang="en-US" sz="1400" b="1" dirty="0"/>
              <a:t>OBJECTIVES: </a:t>
            </a:r>
          </a:p>
          <a:p>
            <a:pPr marL="0" indent="0">
              <a:buNone/>
            </a:pPr>
            <a:r>
              <a:rPr lang="en-US" sz="1400" dirty="0"/>
              <a:t>This paper aims to examine the associations between meteorological variables and dengue incidence in Haiphong, Vietnam, over the period 2008-2012.</a:t>
            </a:r>
          </a:p>
          <a:p>
            <a:pPr marL="0" indent="0">
              <a:buNone/>
            </a:pPr>
            <a:r>
              <a:rPr lang="en-US" sz="1400" b="1" dirty="0"/>
              <a:t>METHODS: </a:t>
            </a:r>
          </a:p>
          <a:p>
            <a:pPr marL="0" indent="0">
              <a:buNone/>
            </a:pPr>
            <a:r>
              <a:rPr lang="en-US" sz="1400" dirty="0"/>
              <a:t>Monthly data on dengue incidence from all commune health stations and hospitals of Haiphong (with a total population of ~1.8 million) were obtained in accordance with the WHO's recommendations over a 5-year period (2008-2012). Temperature, rainfall, and humidity were recorded as monthly averages by local meteorological stations. The association between weather variables and dengue cases was assessed using a Poisson regression model. </a:t>
            </a:r>
          </a:p>
          <a:p>
            <a:pPr marL="0" indent="0">
              <a:buNone/>
            </a:pPr>
            <a:r>
              <a:rPr lang="en-US" sz="1400" b="1" dirty="0"/>
              <a:t>RESULTS: </a:t>
            </a:r>
          </a:p>
          <a:p>
            <a:pPr marL="0" indent="0">
              <a:buNone/>
            </a:pPr>
            <a:r>
              <a:rPr lang="en-US" sz="1400" dirty="0"/>
              <a:t>From 2008 through 2012, 507 cases of dengue were reported. The risk of dengue was increased by sevenfold during the September-December period compared with other months over the period 2008-2012. In the multivariable Poisson regression model, an increased risk of dengue was independently associated with months with a higher amount of rainfall (RR=1.06; 95% CI 1.00-1.13 per 50 mm increase) and higher humidity (RR=1.05; 95% CI 1.02-1.08 per 1% increase).</a:t>
            </a:r>
          </a:p>
          <a:p>
            <a:pPr marL="0" indent="0">
              <a:buNone/>
            </a:pPr>
            <a:r>
              <a:rPr lang="en-US" sz="1400" b="1" dirty="0"/>
              <a:t>CONCLUSION: </a:t>
            </a:r>
          </a:p>
          <a:p>
            <a:pPr marL="0" indent="0">
              <a:buNone/>
            </a:pPr>
            <a:r>
              <a:rPr lang="en-US" sz="1400" dirty="0"/>
              <a:t>These data suggest that rainfall and relative humidity could be used as ecological indicators of dengue risk in Haiphong. This study may provide baseline information for identifying potential long-term effects and adaptation needs of global climate change on dengue in the coming decades.</a:t>
            </a:r>
          </a:p>
          <a:p>
            <a:pPr marL="0" indent="0">
              <a:buNone/>
            </a:pPr>
            <a:endParaRPr lang="en-US" dirty="0"/>
          </a:p>
        </p:txBody>
      </p:sp>
      <p:sp>
        <p:nvSpPr>
          <p:cNvPr id="5" name="TextBox 4"/>
          <p:cNvSpPr txBox="1"/>
          <p:nvPr/>
        </p:nvSpPr>
        <p:spPr>
          <a:xfrm>
            <a:off x="8203334" y="6488668"/>
            <a:ext cx="966931" cy="369332"/>
          </a:xfrm>
          <a:prstGeom prst="rect">
            <a:avLst/>
          </a:prstGeom>
          <a:noFill/>
        </p:spPr>
        <p:txBody>
          <a:bodyPr wrap="none" rtlCol="0">
            <a:spAutoFit/>
          </a:bodyPr>
          <a:lstStyle/>
          <a:p>
            <a:r>
              <a:rPr lang="en-US" dirty="0"/>
              <a:t>(edited)</a:t>
            </a:r>
          </a:p>
        </p:txBody>
      </p:sp>
    </p:spTree>
    <p:extLst>
      <p:ext uri="{BB962C8B-B14F-4D97-AF65-F5344CB8AC3E}">
        <p14:creationId xmlns:p14="http://schemas.microsoft.com/office/powerpoint/2010/main" val="3150485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kind of study is this? </a:t>
            </a:r>
            <a:br>
              <a:rPr lang="en-US" sz="2800" dirty="0"/>
            </a:br>
            <a:r>
              <a:rPr lang="en-US" sz="2800" dirty="0"/>
              <a:t>Beverage consumption in Brazil: results from the first National Dietary Survey.</a:t>
            </a:r>
          </a:p>
        </p:txBody>
      </p:sp>
      <p:sp>
        <p:nvSpPr>
          <p:cNvPr id="3" name="Content Placeholder 2"/>
          <p:cNvSpPr>
            <a:spLocks noGrp="1"/>
          </p:cNvSpPr>
          <p:nvPr>
            <p:ph idx="1"/>
          </p:nvPr>
        </p:nvSpPr>
        <p:spPr>
          <a:xfrm>
            <a:off x="457200" y="1600200"/>
            <a:ext cx="8686800" cy="4530725"/>
          </a:xfrm>
        </p:spPr>
        <p:txBody>
          <a:bodyPr/>
          <a:lstStyle/>
          <a:p>
            <a:pPr marL="0" indent="0">
              <a:buNone/>
            </a:pPr>
            <a:r>
              <a:rPr lang="en-US" sz="1400" dirty="0">
                <a:hlinkClick r:id="rId3"/>
              </a:rPr>
              <a:t>Pereira RA</a:t>
            </a:r>
            <a:r>
              <a:rPr lang="en-US" sz="1400" baseline="30000" dirty="0"/>
              <a:t>1</a:t>
            </a:r>
            <a:r>
              <a:rPr lang="en-US" sz="1400" dirty="0"/>
              <a:t>, </a:t>
            </a:r>
            <a:r>
              <a:rPr lang="en-US" sz="1400" dirty="0">
                <a:hlinkClick r:id="rId4"/>
              </a:rPr>
              <a:t>Souza AM</a:t>
            </a:r>
            <a:r>
              <a:rPr lang="en-US" sz="1400" baseline="30000" dirty="0"/>
              <a:t>2</a:t>
            </a:r>
            <a:r>
              <a:rPr lang="en-US" sz="1400" dirty="0"/>
              <a:t>, </a:t>
            </a:r>
            <a:r>
              <a:rPr lang="en-US" sz="1400" dirty="0" err="1">
                <a:hlinkClick r:id="rId5"/>
              </a:rPr>
              <a:t>Duffey</a:t>
            </a:r>
            <a:r>
              <a:rPr lang="en-US" sz="1400" dirty="0">
                <a:hlinkClick r:id="rId5"/>
              </a:rPr>
              <a:t> KJ</a:t>
            </a:r>
            <a:r>
              <a:rPr lang="en-US" sz="1400" baseline="30000" dirty="0"/>
              <a:t>3</a:t>
            </a:r>
            <a:r>
              <a:rPr lang="en-US" sz="1400" dirty="0"/>
              <a:t>, </a:t>
            </a:r>
            <a:r>
              <a:rPr lang="en-US" sz="1400" dirty="0" err="1">
                <a:hlinkClick r:id="rId6"/>
              </a:rPr>
              <a:t>Sichieri</a:t>
            </a:r>
            <a:r>
              <a:rPr lang="en-US" sz="1400" dirty="0">
                <a:hlinkClick r:id="rId6"/>
              </a:rPr>
              <a:t> R</a:t>
            </a:r>
            <a:r>
              <a:rPr lang="en-US" sz="1400" baseline="30000" dirty="0"/>
              <a:t>2</a:t>
            </a:r>
            <a:r>
              <a:rPr lang="en-US" sz="1400" dirty="0"/>
              <a:t>, </a:t>
            </a:r>
            <a:r>
              <a:rPr lang="en-US" sz="1400" dirty="0">
                <a:hlinkClick r:id="rId7"/>
              </a:rPr>
              <a:t>Popkin BM</a:t>
            </a:r>
            <a:r>
              <a:rPr lang="en-US" sz="1400" baseline="30000" dirty="0"/>
              <a:t>3</a:t>
            </a:r>
            <a:r>
              <a:rPr lang="en-US" sz="1400" dirty="0"/>
              <a:t>.</a:t>
            </a:r>
            <a:r>
              <a:rPr lang="en-US" sz="1400" dirty="0">
                <a:hlinkClick r:id="rId8" tooltip="Public health nutrition."/>
              </a:rPr>
              <a:t> Public Health </a:t>
            </a:r>
            <a:r>
              <a:rPr lang="en-US" sz="1400" dirty="0" err="1">
                <a:hlinkClick r:id="rId8" tooltip="Public health nutrition."/>
              </a:rPr>
              <a:t>Nutr</a:t>
            </a:r>
            <a:r>
              <a:rPr lang="en-US" sz="1400" dirty="0">
                <a:hlinkClick r:id="rId8" tooltip="Public health nutrition."/>
              </a:rPr>
              <a:t>.</a:t>
            </a:r>
            <a:r>
              <a:rPr lang="en-US" sz="1400" dirty="0"/>
              <a:t> 2014 Aug 27:1-9.  </a:t>
            </a:r>
          </a:p>
          <a:p>
            <a:pPr marL="0" indent="0">
              <a:buNone/>
            </a:pPr>
            <a:endParaRPr lang="en-US" sz="1400" dirty="0"/>
          </a:p>
          <a:p>
            <a:pPr marL="0" indent="0">
              <a:buNone/>
            </a:pPr>
            <a:r>
              <a:rPr lang="en-US" sz="1600" b="1" dirty="0"/>
              <a:t>OBJECTIVE:  </a:t>
            </a:r>
            <a:r>
              <a:rPr lang="en-US" sz="1600" dirty="0"/>
              <a:t>To provide an overview of beverage consumption patterns using the first nationally representative survey of dietary intake in Brazil.</a:t>
            </a:r>
          </a:p>
          <a:p>
            <a:pPr marL="0" indent="0">
              <a:buNone/>
            </a:pPr>
            <a:r>
              <a:rPr lang="en-US" sz="1600" b="1" dirty="0"/>
              <a:t>DESIGN:  </a:t>
            </a:r>
            <a:r>
              <a:rPr lang="en-US" sz="1600" dirty="0"/>
              <a:t>Beverage consumption data were obtained by 1 d food records in an individual dietary survey.</a:t>
            </a:r>
          </a:p>
          <a:p>
            <a:pPr marL="0" indent="0">
              <a:buNone/>
            </a:pPr>
            <a:r>
              <a:rPr lang="en-US" sz="1600" b="1" dirty="0"/>
              <a:t>SETTING:  </a:t>
            </a:r>
            <a:r>
              <a:rPr lang="en-US" sz="1600" dirty="0"/>
              <a:t>Nationwide survey, 2008-2009.</a:t>
            </a:r>
          </a:p>
          <a:p>
            <a:pPr marL="0" indent="0">
              <a:buNone/>
            </a:pPr>
            <a:r>
              <a:rPr lang="en-US" sz="1600" b="1" dirty="0"/>
              <a:t>SUBJECTS:  </a:t>
            </a:r>
            <a:r>
              <a:rPr lang="en-US" sz="1600" dirty="0"/>
              <a:t>Nationally representative sample of individuals aged ≥10 years (n 34 003).</a:t>
            </a:r>
          </a:p>
          <a:p>
            <a:pPr marL="0" indent="0">
              <a:buNone/>
            </a:pPr>
            <a:r>
              <a:rPr lang="en-US" sz="1600" b="1" dirty="0"/>
              <a:t>RESULTS: </a:t>
            </a:r>
          </a:p>
          <a:p>
            <a:pPr marL="0" indent="0">
              <a:buNone/>
            </a:pPr>
            <a:r>
              <a:rPr lang="en-US" sz="1600" dirty="0"/>
              <a:t>Beverages contributed 17·1 % of total energy consumption. Caloric coffee beverages provided the greatest level of energy overall (464 kJ (111 kcal)/d). Individuals aged 10-18 years (243 kJ (58 kcal)/d) and 19-39 years (230 kJ (55 kcal)/d) consumed a higher proportion of energy from sugar-sweetened soft drinks than individuals over this age (142 kJ (34 kcal)/d for those aged 40-59 years and 79 kJ (19 kcal)/d for those aged ≥60 years).</a:t>
            </a:r>
          </a:p>
          <a:p>
            <a:pPr marL="0" indent="0">
              <a:buNone/>
            </a:pPr>
            <a:r>
              <a:rPr lang="en-US" sz="1600" b="1" dirty="0"/>
              <a:t>CONCLUSIONS: </a:t>
            </a:r>
          </a:p>
          <a:p>
            <a:pPr marL="0" indent="0">
              <a:buNone/>
            </a:pPr>
            <a:r>
              <a:rPr lang="en-US" sz="1600" dirty="0"/>
              <a:t>Overall, the contribution of beverages, particularly sugary beverages, to total energy consumption in Brazil represents an important public health challenge and is comparable with those from other countries</a:t>
            </a:r>
          </a:p>
          <a:p>
            <a:endParaRPr lang="en-US" dirty="0"/>
          </a:p>
        </p:txBody>
      </p:sp>
      <p:sp>
        <p:nvSpPr>
          <p:cNvPr id="4" name="TextBox 3"/>
          <p:cNvSpPr txBox="1"/>
          <p:nvPr/>
        </p:nvSpPr>
        <p:spPr>
          <a:xfrm>
            <a:off x="8203334" y="6488668"/>
            <a:ext cx="966931" cy="369332"/>
          </a:xfrm>
          <a:prstGeom prst="rect">
            <a:avLst/>
          </a:prstGeom>
          <a:noFill/>
        </p:spPr>
        <p:txBody>
          <a:bodyPr wrap="none" rtlCol="0">
            <a:spAutoFit/>
          </a:bodyPr>
          <a:lstStyle/>
          <a:p>
            <a:r>
              <a:rPr lang="en-US" dirty="0"/>
              <a:t>(edited)</a:t>
            </a:r>
          </a:p>
        </p:txBody>
      </p:sp>
    </p:spTree>
    <p:extLst>
      <p:ext uri="{BB962C8B-B14F-4D97-AF65-F5344CB8AC3E}">
        <p14:creationId xmlns:p14="http://schemas.microsoft.com/office/powerpoint/2010/main" val="949377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Journal Article</a:t>
            </a:r>
          </a:p>
        </p:txBody>
      </p:sp>
      <p:sp>
        <p:nvSpPr>
          <p:cNvPr id="3" name="Content Placeholder 2"/>
          <p:cNvSpPr>
            <a:spLocks noGrp="1"/>
          </p:cNvSpPr>
          <p:nvPr>
            <p:ph idx="1"/>
          </p:nvPr>
        </p:nvSpPr>
        <p:spPr/>
        <p:txBody>
          <a:bodyPr/>
          <a:lstStyle/>
          <a:p>
            <a:r>
              <a:rPr lang="en-US" sz="2400" dirty="0" err="1"/>
              <a:t>Fleegler</a:t>
            </a:r>
            <a:r>
              <a:rPr lang="en-US" sz="2400" dirty="0"/>
              <a:t> EW, Lee LK, </a:t>
            </a:r>
            <a:r>
              <a:rPr lang="en-US" sz="2400" dirty="0" err="1"/>
              <a:t>Monuteaux</a:t>
            </a:r>
            <a:r>
              <a:rPr lang="en-US" sz="2400" dirty="0"/>
              <a:t> MC, </a:t>
            </a:r>
            <a:r>
              <a:rPr lang="en-US" sz="2400" dirty="0" err="1"/>
              <a:t>Hemenway</a:t>
            </a:r>
            <a:r>
              <a:rPr lang="en-US" sz="2400" dirty="0"/>
              <a:t> D, </a:t>
            </a:r>
            <a:r>
              <a:rPr lang="en-US" sz="2400" dirty="0" err="1"/>
              <a:t>Mannix</a:t>
            </a:r>
            <a:r>
              <a:rPr lang="en-US" sz="2400" dirty="0"/>
              <a:t> R. Firearm Legislation and Firearm-Related Fatalities in the United States. </a:t>
            </a:r>
            <a:r>
              <a:rPr lang="en-US" sz="2400" i="1" dirty="0"/>
              <a:t>JAMA Intern Med.</a:t>
            </a:r>
            <a:r>
              <a:rPr lang="en-US" sz="2400" dirty="0"/>
              <a:t> 2013;173(9):732-740.</a:t>
            </a:r>
          </a:p>
          <a:p>
            <a:r>
              <a:rPr lang="en-US" sz="2400" dirty="0"/>
              <a:t> </a:t>
            </a:r>
          </a:p>
          <a:p>
            <a:r>
              <a:rPr lang="en-US" sz="2400" dirty="0"/>
              <a:t>.</a:t>
            </a:r>
          </a:p>
          <a:p>
            <a:endParaRPr lang="en-US" dirty="0"/>
          </a:p>
        </p:txBody>
      </p:sp>
      <p:pic>
        <p:nvPicPr>
          <p:cNvPr id="4" name="Picture 2" descr="http://citydesk.freedomblogging.com/files/2011/02/firearms.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288" y="3400977"/>
            <a:ext cx="4572000" cy="3048001"/>
          </a:xfrm>
          <a:prstGeom prst="rect">
            <a:avLst/>
          </a:prstGeom>
          <a:noFill/>
          <a:extLst>
            <a:ext uri="{909E8E84-426E-40dd-AFC4-6F175D3DCCD1}">
              <a14:hiddenFill xmlns:a14="http://schemas.microsoft.com/office/drawing/2010/main" xmlns="">
                <a:solidFill>
                  <a:srgbClr val="FFFFFF"/>
                </a:solidFill>
              </a14:hiddenFill>
            </a:ext>
          </a:extLst>
        </p:spPr>
      </p:pic>
      <p:pic>
        <p:nvPicPr>
          <p:cNvPr id="8194" name="Picture 2" descr="https://www.lib.utexas.edu/maps/united_states/usa_blan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534" y="3811312"/>
            <a:ext cx="2956266" cy="19374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94239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74" y="318052"/>
            <a:ext cx="8547652" cy="65399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7846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FAF2-DFD2-44F9-91A9-5C1739D3987B}"/>
              </a:ext>
            </a:extLst>
          </p:cNvPr>
          <p:cNvSpPr>
            <a:spLocks noGrp="1"/>
          </p:cNvSpPr>
          <p:nvPr>
            <p:ph type="title"/>
          </p:nvPr>
        </p:nvSpPr>
        <p:spPr/>
        <p:txBody>
          <a:bodyPr/>
          <a:lstStyle/>
          <a:p>
            <a:r>
              <a:rPr lang="en-US" dirty="0"/>
              <a:t>Student Questions</a:t>
            </a:r>
          </a:p>
        </p:txBody>
      </p:sp>
      <p:sp>
        <p:nvSpPr>
          <p:cNvPr id="3" name="Content Placeholder 2">
            <a:extLst>
              <a:ext uri="{FF2B5EF4-FFF2-40B4-BE49-F238E27FC236}">
                <a16:creationId xmlns:a16="http://schemas.microsoft.com/office/drawing/2014/main" id="{E2C2790D-B0E8-4AAD-8360-C0A48A2C1465}"/>
              </a:ext>
            </a:extLst>
          </p:cNvPr>
          <p:cNvSpPr>
            <a:spLocks noGrp="1"/>
          </p:cNvSpPr>
          <p:nvPr>
            <p:ph idx="1"/>
          </p:nvPr>
        </p:nvSpPr>
        <p:spPr>
          <a:xfrm>
            <a:off x="150125" y="1600200"/>
            <a:ext cx="9485194" cy="4530725"/>
          </a:xfrm>
        </p:spPr>
        <p:txBody>
          <a:bodyPr/>
          <a:lstStyle/>
          <a:p>
            <a:r>
              <a:rPr lang="en-US" dirty="0"/>
              <a:t>What’s a categorical vs. a continuous variable?</a:t>
            </a:r>
          </a:p>
          <a:p>
            <a:endParaRPr lang="en-US" dirty="0"/>
          </a:p>
          <a:p>
            <a:r>
              <a:rPr lang="en-US" dirty="0"/>
              <a:t>How do I do a literature search?</a:t>
            </a:r>
          </a:p>
          <a:p>
            <a:endParaRPr lang="en-US" dirty="0"/>
          </a:p>
          <a:p>
            <a:r>
              <a:rPr lang="en-US" dirty="0"/>
              <a:t>What are “covariates”?</a:t>
            </a:r>
          </a:p>
          <a:p>
            <a:pPr marL="0" indent="0">
              <a:buNone/>
            </a:pPr>
            <a:endParaRPr lang="en-US" sz="2000" dirty="0"/>
          </a:p>
          <a:p>
            <a:pPr marL="0" indent="0">
              <a:buNone/>
            </a:pPr>
            <a:r>
              <a:rPr lang="en-US" sz="2000" dirty="0"/>
              <a:t> (in a statistical model  Y= b0 + b1x1 + b2x2 + b3x3 + b4x4..</a:t>
            </a:r>
          </a:p>
          <a:p>
            <a:pPr marL="0" indent="0">
              <a:buNone/>
            </a:pPr>
            <a:r>
              <a:rPr lang="en-US" sz="2000" dirty="0"/>
              <a:t>Outcome(Y) =exposure (b1) + covariate (b2) + covariate (b3) + covariate (b4)..</a:t>
            </a:r>
          </a:p>
        </p:txBody>
      </p:sp>
      <p:sp>
        <p:nvSpPr>
          <p:cNvPr id="4" name="Right Brace 3">
            <a:extLst>
              <a:ext uri="{FF2B5EF4-FFF2-40B4-BE49-F238E27FC236}">
                <a16:creationId xmlns:a16="http://schemas.microsoft.com/office/drawing/2014/main" id="{3D50D54A-B918-49D2-83D9-F40F3FA3A86E}"/>
              </a:ext>
            </a:extLst>
          </p:cNvPr>
          <p:cNvSpPr/>
          <p:nvPr/>
        </p:nvSpPr>
        <p:spPr bwMode="auto">
          <a:xfrm rot="16200000">
            <a:off x="5308979" y="4686133"/>
            <a:ext cx="777923" cy="125559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65" charset="0"/>
            </a:endParaRPr>
          </a:p>
        </p:txBody>
      </p:sp>
    </p:spTree>
    <p:extLst>
      <p:ext uri="{BB962C8B-B14F-4D97-AF65-F5344CB8AC3E}">
        <p14:creationId xmlns:p14="http://schemas.microsoft.com/office/powerpoint/2010/main" val="324046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a:xfrm>
            <a:off x="457200" y="1600200"/>
            <a:ext cx="8686800" cy="4530725"/>
          </a:xfrm>
        </p:spPr>
        <p:txBody>
          <a:bodyPr/>
          <a:lstStyle/>
          <a:p>
            <a:pPr lvl="0">
              <a:buClr>
                <a:schemeClr val="tx1"/>
              </a:buClr>
              <a:buFont typeface="+mj-lt"/>
              <a:buAutoNum type="arabicPeriod"/>
            </a:pPr>
            <a:r>
              <a:rPr lang="en-US" sz="1800" dirty="0">
                <a:solidFill>
                  <a:schemeClr val="bg1"/>
                </a:solidFill>
              </a:rPr>
              <a:t>Explain the importance of epidemiology for informing scientific, ethical, economic and political discussion of health issues.</a:t>
            </a:r>
          </a:p>
          <a:p>
            <a:pPr lvl="0">
              <a:buClr>
                <a:schemeClr val="tx1"/>
              </a:buClr>
              <a:buFont typeface="+mj-lt"/>
              <a:buAutoNum type="arabicPeriod"/>
            </a:pPr>
            <a:r>
              <a:rPr lang="en-US" sz="1800" dirty="0">
                <a:solidFill>
                  <a:schemeClr val="bg1"/>
                </a:solidFill>
              </a:rPr>
              <a:t>Describe a public health problem in terms of person, place, and time.</a:t>
            </a:r>
          </a:p>
          <a:p>
            <a:pPr lvl="0">
              <a:buClr>
                <a:schemeClr val="tx1"/>
              </a:buClr>
              <a:buFont typeface="+mj-lt"/>
              <a:buAutoNum type="arabicPeriod"/>
            </a:pPr>
            <a:r>
              <a:rPr lang="en-US" sz="1800" dirty="0"/>
              <a:t>Apply the basic terminology and definitions of epidemiology.</a:t>
            </a:r>
            <a:r>
              <a:rPr lang="en-US" sz="1800" dirty="0">
                <a:solidFill>
                  <a:schemeClr val="bg1"/>
                </a:solidFill>
              </a:rPr>
              <a:t>	</a:t>
            </a:r>
          </a:p>
          <a:p>
            <a:pPr lvl="0">
              <a:buClr>
                <a:schemeClr val="tx1"/>
              </a:buClr>
              <a:buFont typeface="+mj-lt"/>
              <a:buAutoNum type="arabicPeriod"/>
            </a:pPr>
            <a:r>
              <a:rPr lang="en-US" sz="1800" dirty="0">
                <a:solidFill>
                  <a:schemeClr val="bg1"/>
                </a:solidFill>
              </a:rPr>
              <a:t>Calculate basic epidemiology measures.</a:t>
            </a:r>
          </a:p>
          <a:p>
            <a:pPr lvl="0">
              <a:buClr>
                <a:schemeClr val="tx1"/>
              </a:buClr>
              <a:buFont typeface="+mj-lt"/>
              <a:buAutoNum type="arabicPeriod"/>
            </a:pPr>
            <a:r>
              <a:rPr lang="en-US" sz="1800" dirty="0">
                <a:solidFill>
                  <a:schemeClr val="bg1"/>
                </a:solidFill>
              </a:rPr>
              <a:t>Identify key sources of data for epidemiologic purposes.</a:t>
            </a:r>
          </a:p>
          <a:p>
            <a:pPr lvl="0">
              <a:buClr>
                <a:schemeClr val="tx1"/>
              </a:buClr>
              <a:buFont typeface="+mj-lt"/>
              <a:buAutoNum type="arabicPeriod"/>
            </a:pPr>
            <a:r>
              <a:rPr lang="en-US" sz="1800" dirty="0"/>
              <a:t>Evaluate the strengths and limitations of epidemiologic reports.</a:t>
            </a:r>
          </a:p>
          <a:p>
            <a:pPr lvl="0">
              <a:buClr>
                <a:schemeClr val="tx1"/>
              </a:buClr>
              <a:buFont typeface="+mj-lt"/>
              <a:buAutoNum type="arabicPeriod"/>
            </a:pPr>
            <a:r>
              <a:rPr lang="en-US" sz="1800" dirty="0"/>
              <a:t>Comprehend basic ethical and legal principles pertaining to the collection, maintenance, use and dissemination of epidemiologic data.</a:t>
            </a:r>
          </a:p>
          <a:p>
            <a:pPr lvl="0">
              <a:buClr>
                <a:schemeClr val="tx1"/>
              </a:buClr>
              <a:buFont typeface="+mj-lt"/>
              <a:buAutoNum type="arabicPeriod"/>
            </a:pPr>
            <a:r>
              <a:rPr lang="en-US" sz="1800" dirty="0"/>
              <a:t>Draw appropriate inferences from epidemiologic data.</a:t>
            </a:r>
          </a:p>
          <a:p>
            <a:pPr lvl="0">
              <a:buClr>
                <a:schemeClr val="tx1"/>
              </a:buClr>
              <a:buFont typeface="+mj-lt"/>
              <a:buAutoNum type="arabicPeriod"/>
            </a:pPr>
            <a:r>
              <a:rPr lang="en-US" sz="1800" dirty="0">
                <a:solidFill>
                  <a:schemeClr val="bg1"/>
                </a:solidFill>
              </a:rPr>
              <a:t>Identify the principles and limitations of public health screening programs.	</a:t>
            </a:r>
          </a:p>
          <a:p>
            <a:pPr lvl="0">
              <a:buClr>
                <a:schemeClr val="tx1"/>
              </a:buClr>
              <a:buFont typeface="+mj-lt"/>
              <a:buAutoNum type="arabicPeriod"/>
            </a:pPr>
            <a:r>
              <a:rPr lang="en-US" sz="1800" dirty="0">
                <a:solidFill>
                  <a:schemeClr val="bg1"/>
                </a:solidFill>
              </a:rPr>
              <a:t>Communicate epidemiologic information to lay and professional audiences.</a:t>
            </a:r>
          </a:p>
          <a:p>
            <a:pPr lvl="0">
              <a:buClr>
                <a:schemeClr val="tx1"/>
              </a:buClr>
              <a:buFont typeface="+mj-lt"/>
              <a:buAutoNum type="arabicPeriod"/>
            </a:pPr>
            <a:r>
              <a:rPr lang="en-US" sz="1800" dirty="0"/>
              <a:t>Apply concepts, methods, and tools of public health data collection, analysis and interpretation, and the evidence-based reasoning and informatics approaches that are essential to public health practice. </a:t>
            </a:r>
          </a:p>
          <a:p>
            <a:pPr marL="0" indent="0">
              <a:buClrTx/>
              <a:buNone/>
            </a:pPr>
            <a:endParaRPr lang="en-US" dirty="0"/>
          </a:p>
        </p:txBody>
      </p:sp>
      <p:sp>
        <p:nvSpPr>
          <p:cNvPr id="4" name="Slide Number Placeholder 3"/>
          <p:cNvSpPr>
            <a:spLocks noGrp="1"/>
          </p:cNvSpPr>
          <p:nvPr>
            <p:ph type="sldNum" sz="quarter" idx="4"/>
          </p:nvPr>
        </p:nvSpPr>
        <p:spPr/>
        <p:txBody>
          <a:bodyPr/>
          <a:lstStyle/>
          <a:p>
            <a:fld id="{042AED99-7FB4-404E-8A97-64753DCE42EC}" type="slidenum">
              <a:rPr lang="en-US" smtClean="0"/>
              <a:pPr/>
              <a:t>6</a:t>
            </a:fld>
            <a:endParaRPr lang="en-US" dirty="0"/>
          </a:p>
        </p:txBody>
      </p:sp>
    </p:spTree>
    <p:extLst>
      <p:ext uri="{BB962C8B-B14F-4D97-AF65-F5344CB8AC3E}">
        <p14:creationId xmlns:p14="http://schemas.microsoft.com/office/powerpoint/2010/main" val="412951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objectives</a:t>
            </a:r>
          </a:p>
        </p:txBody>
      </p:sp>
      <p:sp>
        <p:nvSpPr>
          <p:cNvPr id="3" name="Content Placeholder 2"/>
          <p:cNvSpPr>
            <a:spLocks noGrp="1"/>
          </p:cNvSpPr>
          <p:nvPr>
            <p:ph idx="1"/>
          </p:nvPr>
        </p:nvSpPr>
        <p:spPr/>
        <p:txBody>
          <a:bodyPr/>
          <a:lstStyle/>
          <a:p>
            <a:r>
              <a:rPr lang="en-US" sz="2800" dirty="0"/>
              <a:t>List characteristics of cross-sectional studies and ecologic studies  </a:t>
            </a:r>
          </a:p>
          <a:p>
            <a:r>
              <a:rPr lang="en-US" sz="2800" dirty="0"/>
              <a:t>Compare advantages and disadvantages of cross-sectional and ecologic studies</a:t>
            </a:r>
          </a:p>
          <a:p>
            <a:r>
              <a:rPr lang="en-US" sz="2800" dirty="0"/>
              <a:t>Define the "ecologic fallacy.“</a:t>
            </a:r>
          </a:p>
          <a:p>
            <a:r>
              <a:rPr lang="en-US" sz="2800" dirty="0"/>
              <a:t>Distinguish studies that have individual and/or ecologic characteristics</a:t>
            </a:r>
          </a:p>
          <a:p>
            <a:r>
              <a:rPr lang="en-US" sz="2800" dirty="0"/>
              <a:t>Identify the “unit of analysis” in a public health related publication</a:t>
            </a:r>
          </a:p>
          <a:p>
            <a:endParaRPr lang="en-US" sz="2800" dirty="0"/>
          </a:p>
          <a:p>
            <a:pPr marL="0" indent="0">
              <a:buNone/>
            </a:pPr>
            <a:endParaRPr lang="en-US" sz="2800" dirty="0"/>
          </a:p>
          <a:p>
            <a:endParaRPr lang="en-US" sz="2800" dirty="0"/>
          </a:p>
        </p:txBody>
      </p:sp>
      <p:sp>
        <p:nvSpPr>
          <p:cNvPr id="4" name="Slide Number Placeholder 3"/>
          <p:cNvSpPr>
            <a:spLocks noGrp="1"/>
          </p:cNvSpPr>
          <p:nvPr>
            <p:ph type="sldNum" sz="quarter" idx="4"/>
          </p:nvPr>
        </p:nvSpPr>
        <p:spPr/>
        <p:txBody>
          <a:bodyPr/>
          <a:lstStyle/>
          <a:p>
            <a:fld id="{042AED99-7FB4-404E-8A97-64753DCE42EC}" type="slidenum">
              <a:rPr lang="en-US" smtClean="0"/>
              <a:pPr/>
              <a:t>7</a:t>
            </a:fld>
            <a:endParaRPr lang="en-US" dirty="0"/>
          </a:p>
        </p:txBody>
      </p:sp>
    </p:spTree>
    <p:extLst>
      <p:ext uri="{BB962C8B-B14F-4D97-AF65-F5344CB8AC3E}">
        <p14:creationId xmlns:p14="http://schemas.microsoft.com/office/powerpoint/2010/main" val="321700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epidemiologic research</a:t>
            </a:r>
          </a:p>
        </p:txBody>
      </p:sp>
      <p:sp>
        <p:nvSpPr>
          <p:cNvPr id="3" name="Content Placeholder 2"/>
          <p:cNvSpPr>
            <a:spLocks noGrp="1"/>
          </p:cNvSpPr>
          <p:nvPr>
            <p:ph idx="1"/>
          </p:nvPr>
        </p:nvSpPr>
        <p:spPr>
          <a:xfrm>
            <a:off x="225287" y="1417638"/>
            <a:ext cx="8918713" cy="4713287"/>
          </a:xfrm>
        </p:spPr>
        <p:txBody>
          <a:bodyPr/>
          <a:lstStyle/>
          <a:p>
            <a:r>
              <a:rPr lang="en-US" sz="3200" dirty="0"/>
              <a:t>Identify a public health problem</a:t>
            </a:r>
          </a:p>
          <a:p>
            <a:pPr lvl="1"/>
            <a:r>
              <a:rPr lang="en-US" sz="2800" dirty="0"/>
              <a:t>Describe problem, identify gaps, how you will address gap?</a:t>
            </a:r>
          </a:p>
          <a:p>
            <a:r>
              <a:rPr lang="en-US" sz="3200" dirty="0"/>
              <a:t>Develop a hypothesis</a:t>
            </a:r>
          </a:p>
          <a:p>
            <a:pPr marL="742950" lvl="2" indent="-342900">
              <a:buClr>
                <a:schemeClr val="bg2"/>
              </a:buClr>
            </a:pPr>
            <a:r>
              <a:rPr lang="en-US" sz="2400" dirty="0"/>
              <a:t>Define exposure, disease</a:t>
            </a:r>
            <a:endParaRPr lang="en-US" sz="3200" dirty="0"/>
          </a:p>
          <a:p>
            <a:r>
              <a:rPr lang="en-US" sz="3200" dirty="0"/>
              <a:t>Pick a </a:t>
            </a:r>
            <a:r>
              <a:rPr lang="en-US" sz="3200" i="1" dirty="0"/>
              <a:t>study design </a:t>
            </a:r>
            <a:r>
              <a:rPr lang="en-US" sz="3200" dirty="0"/>
              <a:t>to fit your question</a:t>
            </a:r>
          </a:p>
          <a:p>
            <a:pPr lvl="2"/>
            <a:r>
              <a:rPr lang="en-US" sz="2400" dirty="0"/>
              <a:t>Considerations</a:t>
            </a:r>
          </a:p>
          <a:p>
            <a:pPr lvl="3"/>
            <a:r>
              <a:rPr lang="en-US" sz="2200" dirty="0"/>
              <a:t>Nature of your Exposure and Disease </a:t>
            </a:r>
          </a:p>
          <a:p>
            <a:pPr lvl="5"/>
            <a:r>
              <a:rPr lang="en-US" sz="1400" dirty="0"/>
              <a:t>(rare, common, ease of measuring)</a:t>
            </a:r>
          </a:p>
          <a:p>
            <a:pPr lvl="3"/>
            <a:r>
              <a:rPr lang="en-US" sz="2200" dirty="0"/>
              <a:t>Time Available</a:t>
            </a:r>
          </a:p>
          <a:p>
            <a:pPr lvl="3"/>
            <a:r>
              <a:rPr lang="en-US" sz="2200" dirty="0"/>
              <a:t>Resources, $</a:t>
            </a:r>
          </a:p>
          <a:p>
            <a:pPr lvl="3"/>
            <a:r>
              <a:rPr lang="en-US" sz="2200" dirty="0"/>
              <a:t>Available Datasets to fit research question?</a:t>
            </a:r>
          </a:p>
          <a:p>
            <a:pPr lvl="1"/>
            <a:endParaRPr lang="en-US" sz="2800" dirty="0"/>
          </a:p>
          <a:p>
            <a:pPr lvl="1"/>
            <a:endParaRPr lang="en-US" sz="2800" dirty="0"/>
          </a:p>
        </p:txBody>
      </p:sp>
    </p:spTree>
    <p:extLst>
      <p:ext uri="{BB962C8B-B14F-4D97-AF65-F5344CB8AC3E}">
        <p14:creationId xmlns:p14="http://schemas.microsoft.com/office/powerpoint/2010/main" val="151160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identify the study design in a published study? </a:t>
            </a:r>
          </a:p>
        </p:txBody>
      </p:sp>
      <p:sp>
        <p:nvSpPr>
          <p:cNvPr id="3" name="Content Placeholder 2"/>
          <p:cNvSpPr>
            <a:spLocks noGrp="1"/>
          </p:cNvSpPr>
          <p:nvPr>
            <p:ph idx="1"/>
          </p:nvPr>
        </p:nvSpPr>
        <p:spPr>
          <a:xfrm>
            <a:off x="0" y="1591995"/>
            <a:ext cx="8229600" cy="4530725"/>
          </a:xfrm>
        </p:spPr>
        <p:txBody>
          <a:bodyPr/>
          <a:lstStyle/>
          <a:p>
            <a:pPr marL="457200" lvl="1" indent="0">
              <a:buNone/>
            </a:pPr>
            <a:r>
              <a:rPr lang="en-US" dirty="0"/>
              <a:t>Ask these 2 questions:</a:t>
            </a:r>
          </a:p>
          <a:p>
            <a:pPr lvl="1"/>
            <a:r>
              <a:rPr lang="en-US" dirty="0"/>
              <a:t>When were the exposure and outcome  measured?</a:t>
            </a:r>
          </a:p>
          <a:p>
            <a:pPr lvl="2"/>
            <a:r>
              <a:rPr lang="en-US" dirty="0"/>
              <a:t>Exposure before outcome?</a:t>
            </a:r>
          </a:p>
          <a:p>
            <a:pPr lvl="2"/>
            <a:r>
              <a:rPr lang="en-US" dirty="0"/>
              <a:t>Outcome before exposure?</a:t>
            </a:r>
          </a:p>
          <a:p>
            <a:pPr lvl="2"/>
            <a:r>
              <a:rPr lang="en-US" dirty="0"/>
              <a:t>Exposure and outcome at same time?</a:t>
            </a:r>
          </a:p>
          <a:p>
            <a:pPr lvl="1"/>
            <a:r>
              <a:rPr lang="en-US" dirty="0"/>
              <a:t>What was the unit of analysis?</a:t>
            </a:r>
          </a:p>
          <a:p>
            <a:pPr lvl="2"/>
            <a:r>
              <a:rPr lang="en-US" dirty="0"/>
              <a:t>Group or individual?</a:t>
            </a:r>
          </a:p>
          <a:p>
            <a:pPr lvl="1"/>
            <a:endParaRPr lang="en-US" dirty="0"/>
          </a:p>
          <a:p>
            <a:pPr marL="0" indent="0">
              <a:buNone/>
            </a:pPr>
            <a:endParaRPr lang="en-US" dirty="0"/>
          </a:p>
          <a:p>
            <a:endParaRPr lang="en-US" dirty="0"/>
          </a:p>
        </p:txBody>
      </p:sp>
      <p:sp>
        <p:nvSpPr>
          <p:cNvPr id="4" name="Left Arrow 3"/>
          <p:cNvSpPr/>
          <p:nvPr/>
        </p:nvSpPr>
        <p:spPr bwMode="auto">
          <a:xfrm>
            <a:off x="7508143" y="4345140"/>
            <a:ext cx="945396" cy="526943"/>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65" charset="0"/>
            </a:endParaRPr>
          </a:p>
        </p:txBody>
      </p:sp>
      <p:sp>
        <p:nvSpPr>
          <p:cNvPr id="6" name="Left Arrow 5"/>
          <p:cNvSpPr/>
          <p:nvPr/>
        </p:nvSpPr>
        <p:spPr bwMode="auto">
          <a:xfrm>
            <a:off x="4848388" y="5324454"/>
            <a:ext cx="945396" cy="526943"/>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65" charset="0"/>
            </a:endParaRPr>
          </a:p>
        </p:txBody>
      </p:sp>
    </p:spTree>
    <p:extLst>
      <p:ext uri="{BB962C8B-B14F-4D97-AF65-F5344CB8AC3E}">
        <p14:creationId xmlns:p14="http://schemas.microsoft.com/office/powerpoint/2010/main" val="2526703337"/>
      </p:ext>
    </p:extLst>
  </p:cSld>
  <p:clrMapOvr>
    <a:masterClrMapping/>
  </p:clrMapOvr>
</p:sld>
</file>

<file path=ppt/theme/theme1.xml><?xml version="1.0" encoding="utf-8"?>
<a:theme xmlns:a="http://schemas.openxmlformats.org/drawingml/2006/main" name="UNC Simple changed">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65"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Epid 600 Slide Template.potx</Template>
  <TotalTime>8631</TotalTime>
  <Words>2872</Words>
  <Application>Microsoft Office PowerPoint</Application>
  <PresentationFormat>On-screen Show (4:3)</PresentationFormat>
  <Paragraphs>396</Paragraphs>
  <Slides>45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NDMIE G+ Adv O Tb 92eb 7df. I</vt:lpstr>
      <vt:lpstr>NDMKI D+ Adv O Tb 92eb 7df. I+ 20</vt:lpstr>
      <vt:lpstr>Times New Roman</vt:lpstr>
      <vt:lpstr>Wingdings</vt:lpstr>
      <vt:lpstr>UNC Simple changed</vt:lpstr>
      <vt:lpstr> Study Designs Cross-Sectional &amp; Ecologic</vt:lpstr>
      <vt:lpstr>Upcoming Assignments</vt:lpstr>
      <vt:lpstr>Team Project Advice</vt:lpstr>
      <vt:lpstr>PowerPoint Presentation</vt:lpstr>
      <vt:lpstr>Student Questions</vt:lpstr>
      <vt:lpstr>Course Objectives</vt:lpstr>
      <vt:lpstr>Class objectives</vt:lpstr>
      <vt:lpstr>Steps in epidemiologic research</vt:lpstr>
      <vt:lpstr>How do you identify the study design in a published study? </vt:lpstr>
      <vt:lpstr>PowerPoint Presentation</vt:lpstr>
      <vt:lpstr>PowerPoint Presentation</vt:lpstr>
      <vt:lpstr>Uses of Cross-Sectional Studies</vt:lpstr>
      <vt:lpstr>PowerPoint Presentation</vt:lpstr>
      <vt:lpstr>Uses of Cross-Sectional Studies</vt:lpstr>
      <vt:lpstr>Limitation of Cross-Sectional Studies to Evaluate Risk</vt:lpstr>
      <vt:lpstr>PowerPoint Presentation</vt:lpstr>
      <vt:lpstr>PowerPoint Presentation</vt:lpstr>
      <vt:lpstr>Prevalence Ratio &amp; Difference</vt:lpstr>
      <vt:lpstr>Prevalence Odds Ratio</vt:lpstr>
      <vt:lpstr>Example</vt:lpstr>
      <vt:lpstr>Ecologic Studies</vt:lpstr>
      <vt:lpstr>PowerPoint Presentation</vt:lpstr>
      <vt:lpstr>Does the study have ecologic (group) level measurements?</vt:lpstr>
      <vt:lpstr>PowerPoint Presentation</vt:lpstr>
      <vt:lpstr>Key Features (modified from Aschengrau)</vt:lpstr>
      <vt:lpstr>Examples of group level exposures, outcomes</vt:lpstr>
      <vt:lpstr>Example</vt:lpstr>
      <vt:lpstr>Time Frames and Measures of Occurrence in Ecologic Studies</vt:lpstr>
      <vt:lpstr>Measures of Association for Ecologic Studies</vt:lpstr>
      <vt:lpstr>Cross sectional Study,  Individual level measurements</vt:lpstr>
      <vt:lpstr>Cross-sectional Ecologic Study Design</vt:lpstr>
      <vt:lpstr>Time Series/ Longitudinal  Ecologic Study  Design</vt:lpstr>
      <vt:lpstr>PowerPoint Presentation</vt:lpstr>
      <vt:lpstr>Ecologic study- example</vt:lpstr>
      <vt:lpstr>Ecologic Fallacy</vt:lpstr>
      <vt:lpstr>Ecologic Fallacy</vt:lpstr>
      <vt:lpstr>PowerPoint Presentation</vt:lpstr>
      <vt:lpstr>PowerPoint Presentation</vt:lpstr>
      <vt:lpstr>PowerPoint Presentation</vt:lpstr>
      <vt:lpstr>PowerPoint Presentation</vt:lpstr>
      <vt:lpstr>PowerPoint Presentation</vt:lpstr>
      <vt:lpstr>What kind of study is this?  Estimates of meteorological variability in association with dengue cases in a coastal city in northern Vietnam Glob Health Action. 2014 Dec 8;7:23119 </vt:lpstr>
      <vt:lpstr>What kind of study is this?  Beverage consumption in Brazil: results from the first National Dietary Survey.</vt:lpstr>
      <vt:lpstr>Lab Journal Article</vt:lpstr>
      <vt:lpstr>PowerPoint Presentation</vt:lpstr>
    </vt:vector>
  </TitlesOfParts>
  <Company>The 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1 and range</dc:title>
  <dc:creator>kyeatts</dc:creator>
  <cp:lastModifiedBy>Yeatts, Karin</cp:lastModifiedBy>
  <cp:revision>295</cp:revision>
  <dcterms:created xsi:type="dcterms:W3CDTF">2013-07-22T09:33:44Z</dcterms:created>
  <dcterms:modified xsi:type="dcterms:W3CDTF">2019-02-05T19:54:10Z</dcterms:modified>
</cp:coreProperties>
</file>