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7" r:id="rId1"/>
  </p:sldMasterIdLst>
  <p:notesMasterIdLst>
    <p:notesMasterId r:id="rId49"/>
  </p:notesMasterIdLst>
  <p:handoutMasterIdLst>
    <p:handoutMasterId r:id="rId50"/>
  </p:handoutMasterIdLst>
  <p:sldIdLst>
    <p:sldId id="422" r:id="rId2"/>
    <p:sldId id="541" r:id="rId3"/>
    <p:sldId id="441" r:id="rId4"/>
    <p:sldId id="540" r:id="rId5"/>
    <p:sldId id="423" r:id="rId6"/>
    <p:sldId id="389" r:id="rId7"/>
    <p:sldId id="390" r:id="rId8"/>
    <p:sldId id="391" r:id="rId9"/>
    <p:sldId id="409" r:id="rId10"/>
    <p:sldId id="424" r:id="rId11"/>
    <p:sldId id="425" r:id="rId12"/>
    <p:sldId id="347" r:id="rId13"/>
    <p:sldId id="419" r:id="rId14"/>
    <p:sldId id="431" r:id="rId15"/>
    <p:sldId id="438" r:id="rId16"/>
    <p:sldId id="437" r:id="rId17"/>
    <p:sldId id="435" r:id="rId18"/>
    <p:sldId id="344" r:id="rId19"/>
    <p:sldId id="428" r:id="rId20"/>
    <p:sldId id="429" r:id="rId21"/>
    <p:sldId id="430" r:id="rId22"/>
    <p:sldId id="357" r:id="rId23"/>
    <p:sldId id="413" r:id="rId24"/>
    <p:sldId id="414" r:id="rId25"/>
    <p:sldId id="415" r:id="rId26"/>
    <p:sldId id="416" r:id="rId27"/>
    <p:sldId id="506" r:id="rId28"/>
    <p:sldId id="537" r:id="rId29"/>
    <p:sldId id="538" r:id="rId30"/>
    <p:sldId id="536" r:id="rId31"/>
    <p:sldId id="348" r:id="rId32"/>
    <p:sldId id="404" r:id="rId33"/>
    <p:sldId id="405" r:id="rId34"/>
    <p:sldId id="394" r:id="rId35"/>
    <p:sldId id="335" r:id="rId36"/>
    <p:sldId id="290" r:id="rId37"/>
    <p:sldId id="291" r:id="rId38"/>
    <p:sldId id="292" r:id="rId39"/>
    <p:sldId id="296" r:id="rId40"/>
    <p:sldId id="420" r:id="rId41"/>
    <p:sldId id="432" r:id="rId42"/>
    <p:sldId id="433" r:id="rId43"/>
    <p:sldId id="434" r:id="rId44"/>
    <p:sldId id="436" r:id="rId45"/>
    <p:sldId id="426" r:id="rId46"/>
    <p:sldId id="427" r:id="rId47"/>
    <p:sldId id="370" r:id="rId48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1B6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59D146-AD9A-4800-B00C-039084472857}" v="7" dt="2019-02-12T19:24:59.808"/>
    <p1510:client id="{BB6633B1-87CB-4BA0-93E6-AF3676A2CA04}" v="1" dt="2019-02-12T19:39:40.1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194" autoAdjust="0"/>
    <p:restoredTop sz="92269" autoAdjust="0"/>
  </p:normalViewPr>
  <p:slideViewPr>
    <p:cSldViewPr snapToGrid="0" snapToObjects="1">
      <p:cViewPr varScale="1">
        <p:scale>
          <a:sx n="75" d="100"/>
          <a:sy n="75" d="100"/>
        </p:scale>
        <p:origin x="58" y="2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590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eatts, Karin" userId="c15cc679-f53f-4dea-bb70-b943b28893a4" providerId="ADAL" clId="{BB6633B1-87CB-4BA0-93E6-AF3676A2CA04}"/>
    <pc:docChg chg="addSld modSld">
      <pc:chgData name="Yeatts, Karin" userId="c15cc679-f53f-4dea-bb70-b943b28893a4" providerId="ADAL" clId="{BB6633B1-87CB-4BA0-93E6-AF3676A2CA04}" dt="2019-02-12T19:49:47.161" v="82" actId="404"/>
      <pc:docMkLst>
        <pc:docMk/>
      </pc:docMkLst>
      <pc:sldChg chg="modSp">
        <pc:chgData name="Yeatts, Karin" userId="c15cc679-f53f-4dea-bb70-b943b28893a4" providerId="ADAL" clId="{BB6633B1-87CB-4BA0-93E6-AF3676A2CA04}" dt="2019-02-12T19:49:47.161" v="82" actId="404"/>
        <pc:sldMkLst>
          <pc:docMk/>
          <pc:sldMk cId="707502207" sldId="540"/>
        </pc:sldMkLst>
        <pc:spChg chg="mod">
          <ac:chgData name="Yeatts, Karin" userId="c15cc679-f53f-4dea-bb70-b943b28893a4" providerId="ADAL" clId="{BB6633B1-87CB-4BA0-93E6-AF3676A2CA04}" dt="2019-02-12T19:49:47.161" v="82" actId="404"/>
          <ac:spMkLst>
            <pc:docMk/>
            <pc:sldMk cId="707502207" sldId="540"/>
            <ac:spMk id="4" creationId="{B2E64649-0F98-4587-A24C-B2A8E7BE35C5}"/>
          </ac:spMkLst>
        </pc:spChg>
      </pc:sldChg>
      <pc:sldChg chg="modSp add">
        <pc:chgData name="Yeatts, Karin" userId="c15cc679-f53f-4dea-bb70-b943b28893a4" providerId="ADAL" clId="{BB6633B1-87CB-4BA0-93E6-AF3676A2CA04}" dt="2019-02-12T19:40:00.397" v="39" actId="20577"/>
        <pc:sldMkLst>
          <pc:docMk/>
          <pc:sldMk cId="1212438408" sldId="541"/>
        </pc:sldMkLst>
        <pc:spChg chg="mod">
          <ac:chgData name="Yeatts, Karin" userId="c15cc679-f53f-4dea-bb70-b943b28893a4" providerId="ADAL" clId="{BB6633B1-87CB-4BA0-93E6-AF3676A2CA04}" dt="2019-02-12T19:39:43.861" v="6" actId="20577"/>
          <ac:spMkLst>
            <pc:docMk/>
            <pc:sldMk cId="1212438408" sldId="541"/>
            <ac:spMk id="2" creationId="{0C80940C-075D-44E9-9139-B0083A5E908E}"/>
          </ac:spMkLst>
        </pc:spChg>
        <pc:spChg chg="mod">
          <ac:chgData name="Yeatts, Karin" userId="c15cc679-f53f-4dea-bb70-b943b28893a4" providerId="ADAL" clId="{BB6633B1-87CB-4BA0-93E6-AF3676A2CA04}" dt="2019-02-12T19:40:00.397" v="39" actId="20577"/>
          <ac:spMkLst>
            <pc:docMk/>
            <pc:sldMk cId="1212438408" sldId="541"/>
            <ac:spMk id="3" creationId="{C4D9A608-6515-4F9C-8473-44905E88C33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AC18611-734E-934F-A7EB-9C868A3C9067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1FDD833-7965-E141-B73E-04B7534C97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79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0B5122F-6DFF-AC48-BBA7-4BD79561EDEB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60BB02D-45A7-6645-BECA-10D4E16FCD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867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BB02D-45A7-6645-BECA-10D4E16FCD7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119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457174">
              <a:defRPr/>
            </a:pP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en-US" dirty="0"/>
          </a:p>
          <a:p>
            <a:pPr defTabSz="457174">
              <a:defRPr/>
            </a:pPr>
            <a:r>
              <a:rPr lang="en-US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hlink"/>
              </a:solidFill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49BAF-DA8F-4D19-9824-3ABA5B95921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87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49BAF-DA8F-4D19-9824-3ABA5B95921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40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baseline="0" dirty="0"/>
              <a:t>“we can simplify the table by using E for Exposed and E with a line above it for Non-exposed.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49BAF-DA8F-4D19-9824-3ABA5B95921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9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 eaLnBrk="0" hangingPunct="0"/>
            <a:r>
              <a:rPr lang="en-US" sz="1200" dirty="0"/>
              <a:t> 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49BAF-DA8F-4D19-9824-3ABA5B95921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385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 algn="l" eaLnBrk="0" hangingPunct="0">
              <a:spcBef>
                <a:spcPct val="20000"/>
              </a:spcBef>
            </a:pPr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US" sz="1200" b="1" baseline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 algn="l" eaLnBrk="0" hangingPunct="0">
              <a:spcBef>
                <a:spcPct val="20000"/>
              </a:spcBef>
            </a:pPr>
            <a:r>
              <a:rPr lang="en-US" sz="12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49BAF-DA8F-4D19-9824-3ABA5B95921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3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 </a:t>
            </a:r>
            <a:endParaRPr lang="en-US" sz="1200" b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49BAF-DA8F-4D19-9824-3ABA5B95921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62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 algn="l" eaLnBrk="0" hangingPunct="0">
              <a:spcBef>
                <a:spcPct val="20000"/>
              </a:spcBef>
            </a:pPr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US" sz="1200" b="1" baseline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 algn="l" eaLnBrk="0" hangingPunct="0">
              <a:spcBef>
                <a:spcPct val="20000"/>
              </a:spcBef>
            </a:pPr>
            <a:r>
              <a:rPr lang="en-US" sz="12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49BAF-DA8F-4D19-9824-3ABA5B95921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15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 eaLnBrk="0" hangingPunct="0"/>
            <a:r>
              <a:rPr lang="en-US" sz="1200" dirty="0"/>
              <a:t> 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49BAF-DA8F-4D19-9824-3ABA5B95921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1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 eaLnBrk="0" hangingPunct="0"/>
            <a:r>
              <a:rPr lang="en-US" sz="1200" dirty="0"/>
              <a:t> 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49BAF-DA8F-4D19-9824-3ABA5B95921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153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 eaLnBrk="0" hangingPunct="0"/>
            <a:r>
              <a:rPr lang="en-US" sz="1200" dirty="0"/>
              <a:t> 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49BAF-DA8F-4D19-9824-3ABA5B95921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53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BB02D-45A7-6645-BECA-10D4E16FCD7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8212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49BAF-DA8F-4D19-9824-3ABA5B95921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612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49BAF-DA8F-4D19-9824-3ABA5B95921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276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 </a:t>
            </a:r>
          </a:p>
          <a:p>
            <a:pPr eaLnBrk="1" hangingPunct="1">
              <a:spcBef>
                <a:spcPct val="0"/>
              </a:spcBef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49BAF-DA8F-4D19-9824-3ABA5B95921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647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89038" y="703263"/>
            <a:ext cx="4632325" cy="3473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 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970784" y="8829380"/>
            <a:ext cx="3038049" cy="4654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0447" tIns="45223" rIns="90447" bIns="45223"/>
          <a:lstStyle/>
          <a:p>
            <a:fld id="{7C7635E7-442B-E84A-85E4-EBC07CF50FC0}" type="slidenum">
              <a:rPr lang="en-US">
                <a:latin typeface="Calibri" pitchFamily="-84" charset="0"/>
                <a:ea typeface="Arial" pitchFamily="-84" charset="0"/>
                <a:cs typeface="Arial" pitchFamily="-84" charset="0"/>
              </a:rPr>
              <a:pPr/>
              <a:t>35</a:t>
            </a:fld>
            <a:endParaRPr lang="en-US">
              <a:latin typeface="Calibri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2135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89038" y="703263"/>
            <a:ext cx="4632325" cy="3473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970784" y="8829380"/>
            <a:ext cx="3038049" cy="4654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0447" tIns="45223" rIns="90447" bIns="45223"/>
          <a:lstStyle/>
          <a:p>
            <a:fld id="{C2474928-5F37-0841-8F8F-B79A624137EA}" type="slidenum">
              <a:rPr lang="en-US">
                <a:latin typeface="Calibri" pitchFamily="-84" charset="0"/>
                <a:ea typeface="Arial" pitchFamily="-84" charset="0"/>
                <a:cs typeface="Arial" pitchFamily="-84" charset="0"/>
              </a:rPr>
              <a:pPr/>
              <a:t>36</a:t>
            </a:fld>
            <a:endParaRPr lang="en-US">
              <a:latin typeface="Calibri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3199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89038" y="703263"/>
            <a:ext cx="4632325" cy="3473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 </a:t>
            </a: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970784" y="8829380"/>
            <a:ext cx="3038049" cy="4654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0447" tIns="45223" rIns="90447" bIns="45223"/>
          <a:lstStyle/>
          <a:p>
            <a:fld id="{5E7DCC28-B7E4-DF4C-8295-FB65B788D065}" type="slidenum">
              <a:rPr lang="en-US">
                <a:latin typeface="Calibri" pitchFamily="-84" charset="0"/>
                <a:ea typeface="Arial" pitchFamily="-84" charset="0"/>
                <a:cs typeface="Arial" pitchFamily="-84" charset="0"/>
              </a:rPr>
              <a:pPr/>
              <a:t>37</a:t>
            </a:fld>
            <a:endParaRPr lang="en-US">
              <a:latin typeface="Calibri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334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89038" y="703263"/>
            <a:ext cx="4632325" cy="3473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970784" y="8829380"/>
            <a:ext cx="3038049" cy="4654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0447" tIns="45223" rIns="90447" bIns="45223"/>
          <a:lstStyle/>
          <a:p>
            <a:fld id="{4BBFFE99-3E25-AC4D-AB56-2600DEA0F456}" type="slidenum">
              <a:rPr lang="en-US">
                <a:latin typeface="Calibri" pitchFamily="-84" charset="0"/>
                <a:ea typeface="Arial" pitchFamily="-84" charset="0"/>
                <a:cs typeface="Arial" pitchFamily="-84" charset="0"/>
              </a:rPr>
              <a:pPr/>
              <a:t>38</a:t>
            </a:fld>
            <a:endParaRPr lang="en-US">
              <a:latin typeface="Calibri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4808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89038" y="703263"/>
            <a:ext cx="4632325" cy="3473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900" b="1" dirty="0">
                <a:cs typeface="Times New Roman" pitchFamily="18" charset="0"/>
              </a:rPr>
              <a:t> </a:t>
            </a:r>
            <a:endParaRPr lang="en-US" dirty="0"/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970784" y="8829380"/>
            <a:ext cx="3038049" cy="4654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0447" tIns="45223" rIns="90447" bIns="45223"/>
          <a:lstStyle/>
          <a:p>
            <a:fld id="{92000734-C2CE-9249-AC0D-5B9981A472B2}" type="slidenum">
              <a:rPr lang="en-US">
                <a:latin typeface="Calibri" pitchFamily="-84" charset="0"/>
                <a:ea typeface="Arial" pitchFamily="-84" charset="0"/>
                <a:cs typeface="Arial" pitchFamily="-84" charset="0"/>
              </a:rPr>
              <a:pPr/>
              <a:t>39</a:t>
            </a:fld>
            <a:endParaRPr lang="en-US">
              <a:latin typeface="Calibri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2911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200" baseline="0" dirty="0"/>
              <a:t> 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49BAF-DA8F-4D19-9824-3ABA5B95921D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581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89038" y="703263"/>
            <a:ext cx="4632325" cy="3473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 </a:t>
            </a:r>
            <a:endParaRPr lang="en-US" dirty="0"/>
          </a:p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970784" y="8829380"/>
            <a:ext cx="3038049" cy="4654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0447" tIns="45223" rIns="90447" bIns="45223"/>
          <a:lstStyle/>
          <a:p>
            <a:fld id="{4A87BA9E-308F-DA4F-9F56-6914CB605BA0}" type="slidenum">
              <a:rPr lang="en-US">
                <a:latin typeface="Calibri" pitchFamily="-84" charset="0"/>
                <a:ea typeface="Arial" pitchFamily="-84" charset="0"/>
                <a:cs typeface="Arial" pitchFamily="-84" charset="0"/>
              </a:rPr>
              <a:pPr/>
              <a:t>42</a:t>
            </a:fld>
            <a:endParaRPr lang="en-US">
              <a:latin typeface="Calibri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238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BB02D-45A7-6645-BECA-10D4E16FCD7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1611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 </a:t>
            </a:r>
            <a:r>
              <a:rPr lang="en-US" sz="3200" dirty="0"/>
              <a:t>Rationale for matching: </a:t>
            </a:r>
          </a:p>
          <a:p>
            <a:pPr lvl="1"/>
            <a:r>
              <a:rPr lang="en-US" sz="2800" dirty="0"/>
              <a:t>Efficiency:  to insure that the distribution of an external risk factor is similar between cases and controls, e.g. age and/or sex</a:t>
            </a:r>
          </a:p>
          <a:p>
            <a:r>
              <a:rPr lang="en-US" sz="3200" dirty="0"/>
              <a:t>Matching assures that the distribution of an important external risk factor is equal between cases and controls, e.g. age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Matching prevents evaluating the effect of the matching factor on disease risk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49BAF-DA8F-4D19-9824-3ABA5B95921D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385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BB02D-45A7-6645-BECA-10D4E16FCD74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554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89038" y="703263"/>
            <a:ext cx="4632325" cy="3473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defTabSz="457174">
              <a:lnSpc>
                <a:spcPct val="90000"/>
              </a:lnSpc>
              <a:defRPr/>
            </a:pPr>
            <a:r>
              <a:rPr lang="en-US" sz="1600" b="1" dirty="0">
                <a:solidFill>
                  <a:srgbClr val="0070C0"/>
                </a:solidFill>
              </a:rPr>
              <a:t> </a:t>
            </a:r>
            <a:endParaRPr lang="en-US" sz="200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70C0"/>
                </a:solidFill>
              </a:rPr>
              <a:t>	 </a:t>
            </a:r>
            <a:endParaRPr 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970784" y="8829381"/>
            <a:ext cx="3038049" cy="4654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0442" tIns="45220" rIns="90442" bIns="45220"/>
          <a:lstStyle/>
          <a:p>
            <a:fld id="{E503F39B-FE1F-2E40-AB05-7947223305CE}" type="slidenum">
              <a:rPr lang="en-US">
                <a:latin typeface="Calibri" pitchFamily="-84" charset="0"/>
                <a:ea typeface="Arial" pitchFamily="-84" charset="0"/>
                <a:cs typeface="Arial" pitchFamily="-84" charset="0"/>
              </a:rPr>
              <a:pPr/>
              <a:t>47</a:t>
            </a:fld>
            <a:endParaRPr lang="en-US">
              <a:latin typeface="Calibri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05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49BAF-DA8F-4D19-9824-3ABA5B95921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80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BB02D-45A7-6645-BECA-10D4E16FCD7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59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BB02D-45A7-6645-BECA-10D4E16FCD7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23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baseline="0" dirty="0">
                <a:sym typeface="Wingdings" panose="05000000000000000000" pitchFamily="2" charset="2"/>
              </a:rPr>
              <a:t>Pancreatic cancer example</a:t>
            </a:r>
          </a:p>
          <a:p>
            <a:r>
              <a:rPr lang="en-US" b="1" baseline="0" dirty="0">
                <a:sym typeface="Wingdings" panose="05000000000000000000" pitchFamily="2" charset="2"/>
              </a:rPr>
              <a:t>http://seer.cancer.gov/statfacts/html/pancreas.html</a:t>
            </a:r>
          </a:p>
          <a:p>
            <a:endParaRPr lang="en-US" b="1" baseline="0" dirty="0">
              <a:sym typeface="Wingdings" panose="05000000000000000000" pitchFamily="2" charset="2"/>
            </a:endParaRPr>
          </a:p>
          <a:p>
            <a:r>
              <a:rPr lang="en-US" dirty="0"/>
              <a:t>The number of new cases of pancreatic cancer was 12.4 per 100,000 men and women per year. The number of deaths was 10.9 per 100,000 men and women per year.</a:t>
            </a:r>
            <a:endParaRPr lang="en-US" b="1" baseline="0" dirty="0">
              <a:sym typeface="Wingdings" panose="05000000000000000000" pitchFamily="2" charset="2"/>
            </a:endParaRPr>
          </a:p>
          <a:p>
            <a:endParaRPr lang="en-US" b="1" baseline="0" dirty="0">
              <a:sym typeface="Wingdings" panose="05000000000000000000" pitchFamily="2" charset="2"/>
            </a:endParaRPr>
          </a:p>
          <a:p>
            <a:r>
              <a:rPr lang="en-US" dirty="0"/>
              <a:t>45,702 people living with pancreatic</a:t>
            </a:r>
            <a:r>
              <a:rPr lang="en-US" baseline="0" dirty="0"/>
              <a:t> cancer in 2012</a:t>
            </a:r>
            <a:endParaRPr lang="en-US" b="1" baseline="0" dirty="0">
              <a:sym typeface="Wingdings" panose="05000000000000000000" pitchFamily="2" charset="2"/>
            </a:endParaRPr>
          </a:p>
          <a:p>
            <a:r>
              <a:rPr lang="en-US" b="1" baseline="0" dirty="0">
                <a:sym typeface="Wingdings" panose="05000000000000000000" pitchFamily="2" charset="2"/>
              </a:rPr>
              <a:t>312 million US population in 2012</a:t>
            </a:r>
          </a:p>
          <a:p>
            <a:endParaRPr lang="en-US" b="1" baseline="0" dirty="0">
              <a:sym typeface="Wingdings" panose="05000000000000000000" pitchFamily="2" charset="2"/>
            </a:endParaRPr>
          </a:p>
          <a:p>
            <a:r>
              <a:rPr lang="en-US" b="1" dirty="0"/>
              <a:t>This is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0.000146</a:t>
            </a:r>
            <a:r>
              <a:rPr lang="en-US" dirty="0"/>
              <a:t> of the US population,</a:t>
            </a:r>
            <a:r>
              <a:rPr lang="en-US" baseline="0" dirty="0"/>
              <a:t> or 0.0146%, or 14 per 100,000 population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49BAF-DA8F-4D19-9824-3ABA5B95921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89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457174">
              <a:defRPr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49BAF-DA8F-4D19-9824-3ABA5B95921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93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dirty="0">
                <a:solidFill>
                  <a:schemeClr val="hlink"/>
                </a:solidFill>
                <a:cs typeface="Times New Roman" pitchFamily="18" charset="0"/>
              </a:rPr>
              <a:t> </a:t>
            </a:r>
            <a:endParaRPr lang="en-US" dirty="0"/>
          </a:p>
          <a:p>
            <a:pPr eaLnBrk="1" hangingPunct="1">
              <a:buFontTx/>
              <a:buNone/>
            </a:pPr>
            <a:endParaRPr lang="en-US" dirty="0">
              <a:solidFill>
                <a:schemeClr val="hlink"/>
              </a:solidFill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dirty="0">
              <a:solidFill>
                <a:schemeClr val="hlink"/>
              </a:solidFill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49BAF-DA8F-4D19-9824-3ABA5B95921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9825" y="685799"/>
            <a:ext cx="8296812" cy="2709074"/>
          </a:xfrm>
        </p:spPr>
        <p:txBody>
          <a:bodyPr/>
          <a:lstStyle>
            <a:lvl1pPr algn="ctr">
              <a:defRPr sz="4800" b="1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34970"/>
            <a:ext cx="6400800" cy="2209800"/>
          </a:xfrm>
        </p:spPr>
        <p:txBody>
          <a:bodyPr/>
          <a:lstStyle>
            <a:lvl1pPr marL="0" indent="0" algn="ctr">
              <a:buFont typeface="Wingdings" pitchFamily="-65" charset="2"/>
              <a:buNone/>
              <a:defRPr sz="3600"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228600" y="3565840"/>
            <a:ext cx="2870200" cy="2016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3098800" y="3565840"/>
            <a:ext cx="2870200" cy="20161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5969000" y="3565840"/>
            <a:ext cx="2870200" cy="20161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+mn-lt"/>
                <a:cs typeface="Calibri"/>
              </a:defRPr>
            </a:lvl1pPr>
          </a:lstStyle>
          <a:p>
            <a:fld id="{042AED99-7FB4-404E-8A97-64753DCE42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069254"/>
            <a:ext cx="7772400" cy="1362075"/>
          </a:xfrm>
        </p:spPr>
        <p:txBody>
          <a:bodyPr anchor="b"/>
          <a:lstStyle>
            <a:lvl1pPr algn="l">
              <a:defRPr sz="4400" b="1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50151"/>
            <a:ext cx="7772400" cy="150018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endParaRPr lang="en-US" sz="2400">
              <a:latin typeface="Times New Roman" pitchFamily="-65" charset="0"/>
            </a:endParaRPr>
          </a:p>
        </p:txBody>
      </p:sp>
      <p:sp>
        <p:nvSpPr>
          <p:cNvPr id="5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endParaRPr lang="en-US" sz="2400">
              <a:latin typeface="Times New Roman" pitchFamily="-65" charset="0"/>
            </a:endParaRPr>
          </a:p>
        </p:txBody>
      </p:sp>
      <p:sp>
        <p:nvSpPr>
          <p:cNvPr id="6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endParaRPr lang="en-US" sz="2400">
              <a:latin typeface="Times New Roman" pitchFamily="-65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+mn-lt"/>
                <a:cs typeface="Calibri"/>
              </a:defRPr>
            </a:lvl1pPr>
          </a:lstStyle>
          <a:p>
            <a:fld id="{042AED99-7FB4-404E-8A97-64753DCE42E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descr="Gold bar"/>
          <p:cNvSpPr>
            <a:spLocks noChangeArrowheads="1"/>
          </p:cNvSpPr>
          <p:nvPr userDrawn="1"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endParaRPr lang="en-US" sz="2400">
              <a:latin typeface="Times New Roman" pitchFamily="-65" charset="0"/>
            </a:endParaRPr>
          </a:p>
        </p:txBody>
      </p:sp>
      <p:sp>
        <p:nvSpPr>
          <p:cNvPr id="9" name="Rectangle 9" descr="Orange bar"/>
          <p:cNvSpPr>
            <a:spLocks noChangeArrowheads="1"/>
          </p:cNvSpPr>
          <p:nvPr userDrawn="1"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endParaRPr lang="en-US" sz="2400">
              <a:latin typeface="Times New Roman" pitchFamily="-65" charset="0"/>
            </a:endParaRPr>
          </a:p>
        </p:txBody>
      </p:sp>
      <p:sp>
        <p:nvSpPr>
          <p:cNvPr id="10" name="Rectangle 10" descr="Slate bar"/>
          <p:cNvSpPr>
            <a:spLocks noChangeArrowheads="1"/>
          </p:cNvSpPr>
          <p:nvPr userDrawn="1"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endParaRPr lang="en-US" sz="2400">
              <a:latin typeface="Times New Roman" pitchFamily="-65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+mn-lt"/>
                <a:cs typeface="Calibri"/>
              </a:defRPr>
            </a:lvl1pPr>
          </a:lstStyle>
          <a:p>
            <a:fld id="{042AED99-7FB4-404E-8A97-64753DCE42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+mn-lt"/>
                <a:cs typeface="Calibri"/>
              </a:defRPr>
            </a:lvl1pPr>
          </a:lstStyle>
          <a:p>
            <a:fld id="{042AED99-7FB4-404E-8A97-64753DCE42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r>
              <a:rPr lang="en-US"/>
              <a:t>Click icon to add clip art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+mn-lt"/>
                <a:cs typeface="Calibri"/>
              </a:defRPr>
            </a:lvl1pPr>
          </a:lstStyle>
          <a:p>
            <a:fld id="{042AED99-7FB4-404E-8A97-64753DCE42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+mn-lt"/>
                <a:cs typeface="Calibri"/>
              </a:defRPr>
            </a:lvl1pPr>
          </a:lstStyle>
          <a:p>
            <a:fld id="{042AED99-7FB4-404E-8A97-64753DCE42E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42AED99-7FB4-404E-8A97-64753DCE42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endParaRPr lang="en-US" sz="2400">
              <a:latin typeface="Times New Roman" pitchFamily="-65" charset="0"/>
            </a:endParaRPr>
          </a:p>
        </p:txBody>
      </p:sp>
      <p:sp>
        <p:nvSpPr>
          <p:cNvPr id="3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endParaRPr lang="en-US" sz="2400">
              <a:latin typeface="Times New Roman" pitchFamily="-65" charset="0"/>
            </a:endParaRPr>
          </a:p>
        </p:txBody>
      </p:sp>
      <p:sp>
        <p:nvSpPr>
          <p:cNvPr id="4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endParaRPr lang="en-US" sz="2400">
              <a:latin typeface="Times New Roman" pitchFamily="-65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+mn-lt"/>
                <a:cs typeface="Calibri"/>
              </a:defRPr>
            </a:lvl1pPr>
          </a:lstStyle>
          <a:p>
            <a:fld id="{042AED99-7FB4-404E-8A97-64753DCE42E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7" descr="Gold bar"/>
          <p:cNvSpPr>
            <a:spLocks noChangeArrowheads="1"/>
          </p:cNvSpPr>
          <p:nvPr userDrawn="1"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endParaRPr lang="en-US" sz="2400">
              <a:latin typeface="Times New Roman" pitchFamily="-65" charset="0"/>
            </a:endParaRPr>
          </a:p>
        </p:txBody>
      </p:sp>
      <p:sp>
        <p:nvSpPr>
          <p:cNvPr id="8" name="Rectangle 9" descr="Orange bar"/>
          <p:cNvSpPr>
            <a:spLocks noChangeArrowheads="1"/>
          </p:cNvSpPr>
          <p:nvPr userDrawn="1"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endParaRPr lang="en-US" sz="2400">
              <a:latin typeface="Times New Roman" pitchFamily="-65" charset="0"/>
            </a:endParaRPr>
          </a:p>
        </p:txBody>
      </p:sp>
      <p:sp>
        <p:nvSpPr>
          <p:cNvPr id="9" name="Rectangle 10" descr="Slate bar"/>
          <p:cNvSpPr>
            <a:spLocks noChangeArrowheads="1"/>
          </p:cNvSpPr>
          <p:nvPr userDrawn="1"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endParaRPr lang="en-US" sz="2400">
              <a:latin typeface="Times New Roman" pitchFamily="-65" charset="0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42AED99-7FB4-404E-8A97-64753DCE42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endParaRPr lang="en-US" sz="2400">
              <a:latin typeface="Times New Roman" pitchFamily="-65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endParaRPr lang="en-US" sz="2400">
              <a:latin typeface="Times New Roman" pitchFamily="-65" charset="0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endParaRPr lang="en-US" sz="2400">
              <a:latin typeface="Times New Roman" pitchFamily="-65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+mn-lt"/>
                <a:cs typeface="Calibri"/>
              </a:defRPr>
            </a:lvl1pPr>
          </a:lstStyle>
          <a:p>
            <a:fld id="{042AED99-7FB4-404E-8A97-64753DCE42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+mj-lt"/>
          <a:ea typeface="+mj-ea"/>
          <a:cs typeface="Cambri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65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65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65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65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0000"/>
        <a:buFont typeface="Arial"/>
        <a:buChar char="•"/>
        <a:defRPr sz="3600">
          <a:solidFill>
            <a:schemeClr val="tx1"/>
          </a:solidFill>
          <a:latin typeface="+mn-lt"/>
          <a:ea typeface="+mn-ea"/>
          <a:cs typeface="Calibri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00000"/>
        <a:buFont typeface="Arial"/>
        <a:buChar char="•"/>
        <a:defRPr sz="3200">
          <a:solidFill>
            <a:schemeClr val="tx1"/>
          </a:solidFill>
          <a:latin typeface="+mn-lt"/>
          <a:ea typeface="ＭＳ Ｐゴシック" pitchFamily="-65" charset="-128"/>
          <a:cs typeface="Calibri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/>
        <a:buChar char="•"/>
        <a:defRPr sz="2800">
          <a:solidFill>
            <a:schemeClr val="tx1"/>
          </a:solidFill>
          <a:latin typeface="+mn-lt"/>
          <a:ea typeface="ＭＳ Ｐゴシック" pitchFamily="-65" charset="-128"/>
          <a:cs typeface="Calibri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/>
        <a:buChar char="•"/>
        <a:defRPr sz="2600">
          <a:solidFill>
            <a:schemeClr val="tx1"/>
          </a:solidFill>
          <a:latin typeface="+mn-lt"/>
          <a:ea typeface="ＭＳ Ｐゴシック" pitchFamily="-65" charset="-128"/>
          <a:cs typeface="Calibri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00000"/>
        <a:buFont typeface="Arial"/>
        <a:buChar char="•"/>
        <a:defRPr sz="2600">
          <a:solidFill>
            <a:schemeClr val="tx1"/>
          </a:solidFill>
          <a:latin typeface="+mn-lt"/>
          <a:ea typeface="ＭＳ Ｐゴシック" pitchFamily="-65" charset="-128"/>
          <a:cs typeface="Calibri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-65" charset="2"/>
        <a:buChar char="§"/>
        <a:defRPr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-65" charset="2"/>
        <a:buChar char="§"/>
        <a:defRPr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-65" charset="2"/>
        <a:buChar char="§"/>
        <a:defRPr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-65" charset="2"/>
        <a:buChar char="§"/>
        <a:defRPr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ubmed/29167898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ubmed/27372398" TargetMode="External"/><Relationship Id="rId2" Type="http://schemas.openxmlformats.org/officeDocument/2006/relationships/hyperlink" Target="https://www.ncbi.nlm.nih.gov/pubmed/27372395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ho.int/influenza/vaccines/en/" TargetMode="Externa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assignments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35280" y="1341438"/>
            <a:ext cx="9144000" cy="4530725"/>
          </a:xfrm>
        </p:spPr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r>
              <a:rPr lang="en-US" sz="3200" dirty="0"/>
              <a:t>Friday Feb 22</a:t>
            </a:r>
          </a:p>
          <a:p>
            <a:pPr lvl="1"/>
            <a:r>
              <a:rPr lang="en-US" dirty="0"/>
              <a:t> Exam 2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sz="3200" dirty="0"/>
              <a:t>March 1</a:t>
            </a:r>
          </a:p>
          <a:p>
            <a:pPr lvl="1"/>
            <a:r>
              <a:rPr lang="en-US" dirty="0"/>
              <a:t>TP2 Questionnaire draft</a:t>
            </a:r>
          </a:p>
          <a:p>
            <a:pPr lvl="1"/>
            <a:endParaRPr lang="en-US" dirty="0"/>
          </a:p>
          <a:p>
            <a:r>
              <a:rPr lang="en-US" sz="3200" dirty="0"/>
              <a:t>March 8</a:t>
            </a:r>
          </a:p>
          <a:p>
            <a:pPr lvl="1"/>
            <a:r>
              <a:rPr lang="en-US" dirty="0"/>
              <a:t>Quiz 3</a:t>
            </a:r>
          </a:p>
        </p:txBody>
      </p:sp>
    </p:spTree>
    <p:extLst>
      <p:ext uri="{BB962C8B-B14F-4D97-AF65-F5344CB8AC3E}">
        <p14:creationId xmlns:p14="http://schemas.microsoft.com/office/powerpoint/2010/main" val="1443171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262"/>
            <a:ext cx="8915400" cy="64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649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57" y="152400"/>
            <a:ext cx="9277147" cy="66293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317476" y="1497704"/>
            <a:ext cx="4066265" cy="16662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50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910152" y="1308519"/>
            <a:ext cx="2823648" cy="3450264"/>
            <a:chOff x="4295945" y="2855316"/>
            <a:chExt cx="2310037" cy="2117006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5945" y="3371099"/>
              <a:ext cx="518226" cy="1079047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554" y="2855316"/>
              <a:ext cx="495423" cy="1031567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7258" y="2855316"/>
              <a:ext cx="495423" cy="1031567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4171" y="3893275"/>
              <a:ext cx="518226" cy="1079047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0283" y="3893275"/>
              <a:ext cx="518226" cy="1079047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8557" y="3371099"/>
              <a:ext cx="518226" cy="1079047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7756" y="3371099"/>
              <a:ext cx="518226" cy="1079047"/>
            </a:xfrm>
            <a:prstGeom prst="rect">
              <a:avLst/>
            </a:prstGeom>
          </p:spPr>
        </p:pic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357" y="393574"/>
            <a:ext cx="659121" cy="1829889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910152" y="393573"/>
            <a:ext cx="28236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3600" dirty="0"/>
              <a:t>Cases</a:t>
            </a:r>
            <a:endParaRPr lang="en-US" sz="20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5351499" y="1102111"/>
            <a:ext cx="3110477" cy="3776709"/>
            <a:chOff x="6599306" y="2743200"/>
            <a:chExt cx="2544694" cy="2317306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9306" y="3306463"/>
              <a:ext cx="654758" cy="1173624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823" y="3886882"/>
              <a:ext cx="654758" cy="1173624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823" y="2743200"/>
              <a:ext cx="654758" cy="1173624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4296" y="3306463"/>
              <a:ext cx="654758" cy="1173624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1769" y="2743200"/>
              <a:ext cx="654758" cy="1173624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1769" y="3886882"/>
              <a:ext cx="654758" cy="1173624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9242" y="3306463"/>
              <a:ext cx="654758" cy="1173624"/>
            </a:xfrm>
            <a:prstGeom prst="rect">
              <a:avLst/>
            </a:prstGeom>
          </p:spPr>
        </p:pic>
      </p:grpSp>
      <p:sp>
        <p:nvSpPr>
          <p:cNvPr id="41" name="Rectangle 40"/>
          <p:cNvSpPr/>
          <p:nvPr/>
        </p:nvSpPr>
        <p:spPr>
          <a:xfrm>
            <a:off x="5486400" y="393573"/>
            <a:ext cx="28236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3600" dirty="0"/>
              <a:t>Controls</a:t>
            </a:r>
            <a:endParaRPr lang="en-US" sz="2000" dirty="0"/>
          </a:p>
        </p:txBody>
      </p:sp>
      <p:cxnSp>
        <p:nvCxnSpPr>
          <p:cNvPr id="42" name="Straight Connector 41"/>
          <p:cNvCxnSpPr/>
          <p:nvPr/>
        </p:nvCxnSpPr>
        <p:spPr bwMode="auto">
          <a:xfrm>
            <a:off x="174128" y="5983555"/>
            <a:ext cx="4043229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5" name="Oval 44"/>
          <p:cNvSpPr/>
          <p:nvPr/>
        </p:nvSpPr>
        <p:spPr bwMode="auto">
          <a:xfrm>
            <a:off x="94893" y="5904388"/>
            <a:ext cx="133350" cy="177800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8878" y="6203569"/>
            <a:ext cx="78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1970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46903" y="6203569"/>
            <a:ext cx="78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1980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769729" y="6203569"/>
            <a:ext cx="78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1990</a:t>
            </a:r>
          </a:p>
        </p:txBody>
      </p:sp>
      <p:sp>
        <p:nvSpPr>
          <p:cNvPr id="44" name="Rectangular Callout 43"/>
          <p:cNvSpPr/>
          <p:nvPr/>
        </p:nvSpPr>
        <p:spPr bwMode="auto">
          <a:xfrm>
            <a:off x="432323" y="5005163"/>
            <a:ext cx="1631912" cy="584200"/>
          </a:xfrm>
          <a:prstGeom prst="wedgeRectCallout">
            <a:avLst>
              <a:gd name="adj1" fmla="val -21480"/>
              <a:gd name="adj2" fmla="val 105814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-65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21099" y="5053405"/>
            <a:ext cx="1653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EXPOSURE</a:t>
            </a:r>
          </a:p>
        </p:txBody>
      </p:sp>
      <p:cxnSp>
        <p:nvCxnSpPr>
          <p:cNvPr id="48" name="Straight Connector 47"/>
          <p:cNvCxnSpPr/>
          <p:nvPr/>
        </p:nvCxnSpPr>
        <p:spPr bwMode="auto">
          <a:xfrm>
            <a:off x="3021761" y="5862346"/>
            <a:ext cx="0" cy="26379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7970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2881288" y="6163999"/>
            <a:ext cx="1509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PRESENT</a:t>
            </a:r>
          </a:p>
        </p:txBody>
      </p:sp>
      <p:cxnSp>
        <p:nvCxnSpPr>
          <p:cNvPr id="67" name="Straight Connector 66"/>
          <p:cNvCxnSpPr/>
          <p:nvPr/>
        </p:nvCxnSpPr>
        <p:spPr bwMode="auto">
          <a:xfrm>
            <a:off x="2096855" y="5862346"/>
            <a:ext cx="0" cy="26379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7970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>
            <a:off x="1213987" y="5862346"/>
            <a:ext cx="0" cy="26379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7970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>
            <a:off x="399443" y="5862346"/>
            <a:ext cx="0" cy="26379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7970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Straight Connector 81"/>
          <p:cNvCxnSpPr/>
          <p:nvPr/>
        </p:nvCxnSpPr>
        <p:spPr bwMode="auto">
          <a:xfrm>
            <a:off x="5042218" y="5983555"/>
            <a:ext cx="4043229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83" name="Oval 82"/>
          <p:cNvSpPr/>
          <p:nvPr/>
        </p:nvSpPr>
        <p:spPr bwMode="auto">
          <a:xfrm>
            <a:off x="4962983" y="5904388"/>
            <a:ext cx="133350" cy="177800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946968" y="6203569"/>
            <a:ext cx="78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1970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714994" y="6203569"/>
            <a:ext cx="78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1980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637819" y="6203569"/>
            <a:ext cx="78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1990</a:t>
            </a:r>
          </a:p>
        </p:txBody>
      </p:sp>
      <p:sp>
        <p:nvSpPr>
          <p:cNvPr id="87" name="Rectangular Callout 86"/>
          <p:cNvSpPr/>
          <p:nvPr/>
        </p:nvSpPr>
        <p:spPr bwMode="auto">
          <a:xfrm>
            <a:off x="5300413" y="5005163"/>
            <a:ext cx="1631912" cy="584200"/>
          </a:xfrm>
          <a:prstGeom prst="wedgeRectCallout">
            <a:avLst>
              <a:gd name="adj1" fmla="val -21480"/>
              <a:gd name="adj2" fmla="val 105814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-65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389188" y="5053405"/>
            <a:ext cx="1653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EXPOSURE</a:t>
            </a:r>
          </a:p>
        </p:txBody>
      </p:sp>
      <p:cxnSp>
        <p:nvCxnSpPr>
          <p:cNvPr id="89" name="Straight Connector 88"/>
          <p:cNvCxnSpPr/>
          <p:nvPr/>
        </p:nvCxnSpPr>
        <p:spPr bwMode="auto">
          <a:xfrm>
            <a:off x="7889851" y="5862346"/>
            <a:ext cx="0" cy="26379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7970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TextBox 89"/>
          <p:cNvSpPr txBox="1"/>
          <p:nvPr/>
        </p:nvSpPr>
        <p:spPr>
          <a:xfrm>
            <a:off x="7749378" y="6163999"/>
            <a:ext cx="1509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PRESENT</a:t>
            </a:r>
          </a:p>
        </p:txBody>
      </p:sp>
      <p:cxnSp>
        <p:nvCxnSpPr>
          <p:cNvPr id="91" name="Straight Connector 90"/>
          <p:cNvCxnSpPr/>
          <p:nvPr/>
        </p:nvCxnSpPr>
        <p:spPr bwMode="auto">
          <a:xfrm>
            <a:off x="6964945" y="5862346"/>
            <a:ext cx="0" cy="26379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7970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Straight Connector 91"/>
          <p:cNvCxnSpPr/>
          <p:nvPr/>
        </p:nvCxnSpPr>
        <p:spPr bwMode="auto">
          <a:xfrm>
            <a:off x="6082077" y="5862346"/>
            <a:ext cx="0" cy="26379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7970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/>
          <p:nvPr/>
        </p:nvCxnSpPr>
        <p:spPr bwMode="auto">
          <a:xfrm>
            <a:off x="5267533" y="5862346"/>
            <a:ext cx="0" cy="26379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7970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73432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9154160" cy="1139825"/>
          </a:xfrm>
        </p:spPr>
        <p:txBody>
          <a:bodyPr/>
          <a:lstStyle/>
          <a:p>
            <a:r>
              <a:rPr lang="en-US" dirty="0"/>
              <a:t>Caveat on term “control group”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485" y="1600200"/>
            <a:ext cx="8711515" cy="475615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In a </a:t>
            </a:r>
            <a:r>
              <a:rPr lang="en-US" sz="2800" i="1" dirty="0"/>
              <a:t>randomized control trial</a:t>
            </a:r>
            <a:r>
              <a:rPr lang="en-US" sz="2800" dirty="0"/>
              <a:t>, a “control group” means those that are </a:t>
            </a:r>
            <a:r>
              <a:rPr lang="en-US" sz="2800" b="1" dirty="0"/>
              <a:t>not</a:t>
            </a:r>
            <a:r>
              <a:rPr lang="en-US" sz="2800" dirty="0"/>
              <a:t> randomized to the exposure of interest.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In a </a:t>
            </a:r>
            <a:r>
              <a:rPr lang="en-US" sz="2800" i="1" dirty="0"/>
              <a:t>cohort study</a:t>
            </a:r>
            <a:r>
              <a:rPr lang="en-US" sz="2800" dirty="0"/>
              <a:t>, the control group refers to those in the</a:t>
            </a:r>
            <a:r>
              <a:rPr lang="en-US" sz="2800" u="sng" dirty="0"/>
              <a:t> unexposed group.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In </a:t>
            </a:r>
            <a:r>
              <a:rPr lang="en-US" sz="2800" i="1" dirty="0"/>
              <a:t>case control studies</a:t>
            </a:r>
            <a:r>
              <a:rPr lang="en-US" sz="2800" dirty="0"/>
              <a:t>, a “control group” means a group of individuals selected </a:t>
            </a:r>
            <a:r>
              <a:rPr lang="en-US" sz="2800" u="sng" dirty="0"/>
              <a:t>WITHOUT THE DISEASE</a:t>
            </a:r>
            <a:r>
              <a:rPr lang="en-US" sz="2800" dirty="0"/>
              <a:t>- who, if they had developed the disease would be selected a  case.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2AED99-7FB4-404E-8A97-64753DCE42E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70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Series/Case Reports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636" y="1600200"/>
            <a:ext cx="9144000" cy="5121275"/>
          </a:xfrm>
        </p:spPr>
        <p:txBody>
          <a:bodyPr/>
          <a:lstStyle/>
          <a:p>
            <a:r>
              <a:rPr lang="en-US" sz="3200" dirty="0"/>
              <a:t>A study design that includes </a:t>
            </a:r>
            <a:r>
              <a:rPr lang="en-US" sz="3200" u="sng" dirty="0"/>
              <a:t>only </a:t>
            </a:r>
            <a:r>
              <a:rPr lang="en-US" sz="3200" dirty="0"/>
              <a:t>cases, no control group.</a:t>
            </a:r>
          </a:p>
          <a:p>
            <a:endParaRPr lang="en-US" sz="3200" dirty="0"/>
          </a:p>
          <a:p>
            <a:r>
              <a:rPr lang="en-US" sz="3200" dirty="0"/>
              <a:t>Common in medical literature</a:t>
            </a:r>
          </a:p>
          <a:p>
            <a:endParaRPr lang="en-US" sz="3200" dirty="0"/>
          </a:p>
          <a:p>
            <a:r>
              <a:rPr lang="en-US" sz="3200" dirty="0"/>
              <a:t>Can not make conclusions about exposure outcome relationship.</a:t>
            </a:r>
          </a:p>
          <a:p>
            <a:endParaRPr lang="en-US" sz="3200" dirty="0"/>
          </a:p>
          <a:p>
            <a:r>
              <a:rPr lang="en-US" sz="3200" dirty="0"/>
              <a:t>Hypothesis generating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2AED99-7FB4-404E-8A97-64753DCE42E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969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326D205-438A-43C6-A348-8F33448C094A}"/>
              </a:ext>
            </a:extLst>
          </p:cNvPr>
          <p:cNvSpPr txBox="1">
            <a:spLocks/>
          </p:cNvSpPr>
          <p:nvPr/>
        </p:nvSpPr>
        <p:spPr bwMode="auto">
          <a:xfrm>
            <a:off x="984504" y="-122003"/>
            <a:ext cx="7474509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+mj-ea"/>
                <a:cs typeface="Cambri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-65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-65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-65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-65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-6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-6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-6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-65" charset="0"/>
              </a:defRPr>
            </a:lvl9pPr>
          </a:lstStyle>
          <a:p>
            <a:pPr defTabSz="914400"/>
            <a:r>
              <a:rPr lang="en-US" kern="0"/>
              <a:t>Case Series</a:t>
            </a:r>
            <a:endParaRPr lang="en-US" kern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DBB3AA-FC85-42A8-A452-1249DC774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2AED99-7FB4-404E-8A97-64753DCE42E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AEB382-1CF1-491C-A74C-91674DBA0726}"/>
              </a:ext>
            </a:extLst>
          </p:cNvPr>
          <p:cNvSpPr txBox="1"/>
          <p:nvPr/>
        </p:nvSpPr>
        <p:spPr>
          <a:xfrm>
            <a:off x="1422151" y="1461236"/>
            <a:ext cx="3252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series of cases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ED7211-9FE9-470B-A17A-F0445F31787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448" y="2595512"/>
            <a:ext cx="544088" cy="18293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6AE8F7-2413-45B4-94FB-C76D005267E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753" y="2595512"/>
            <a:ext cx="544088" cy="18293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D1722D-435D-4CDB-A9FB-E2904FBDD48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903" y="2698037"/>
            <a:ext cx="544088" cy="18293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A56139-0BFC-45CD-9E02-2C04FC0DDC6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807" y="2747912"/>
            <a:ext cx="556316" cy="18705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C4760C-9B04-4DBD-8AF3-5D327C03AB1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637" y="2900312"/>
            <a:ext cx="544088" cy="18293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110A72-3B04-4128-A0A4-1D958889C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5" y="4679833"/>
            <a:ext cx="8668512" cy="20315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03325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D2FE5-6F07-40C4-805F-D64740FE4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-46037"/>
            <a:ext cx="8229600" cy="1139825"/>
          </a:xfrm>
        </p:spPr>
        <p:txBody>
          <a:bodyPr/>
          <a:lstStyle/>
          <a:p>
            <a:r>
              <a:rPr lang="en-US" dirty="0"/>
              <a:t>Case Series/Case Reports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E37867-1C6B-48DF-8A08-8683EBA75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580655-8A2A-42A6-A5B7-158C2E7B9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2AED99-7FB4-404E-8A97-64753DCE42E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573D4D-F419-46C1-8AF4-B6504AD176E9}"/>
              </a:ext>
            </a:extLst>
          </p:cNvPr>
          <p:cNvSpPr/>
          <p:nvPr/>
        </p:nvSpPr>
        <p:spPr>
          <a:xfrm>
            <a:off x="361950" y="3164681"/>
            <a:ext cx="878205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 </a:t>
            </a:r>
          </a:p>
          <a:p>
            <a:r>
              <a:rPr lang="en-US" b="1" dirty="0"/>
              <a:t> </a:t>
            </a:r>
            <a:r>
              <a:rPr lang="en-US" dirty="0">
                <a:hlinkClick r:id="rId3" tooltip="JAMA ophthalmology."/>
              </a:rPr>
              <a:t>JAMA </a:t>
            </a:r>
            <a:r>
              <a:rPr lang="en-US" dirty="0" err="1">
                <a:hlinkClick r:id="rId3" tooltip="JAMA ophthalmology."/>
              </a:rPr>
              <a:t>Ophthalmol</a:t>
            </a:r>
            <a:r>
              <a:rPr lang="en-US" dirty="0">
                <a:hlinkClick r:id="rId3" tooltip="JAMA ophthalmology."/>
              </a:rPr>
              <a:t>.</a:t>
            </a:r>
            <a:r>
              <a:rPr lang="en-US" dirty="0"/>
              <a:t> 2018 Jan 1;136(1):46-52. </a:t>
            </a:r>
            <a:r>
              <a:rPr lang="en-US" dirty="0" err="1"/>
              <a:t>doi</a:t>
            </a:r>
            <a:r>
              <a:rPr lang="en-US" dirty="0"/>
              <a:t>: 10.1001/jamaophthalmol.2017.5088.</a:t>
            </a:r>
          </a:p>
          <a:p>
            <a:r>
              <a:rPr lang="en-US" b="1" dirty="0"/>
              <a:t>Design, Setting, and Participants: </a:t>
            </a:r>
          </a:p>
          <a:p>
            <a:r>
              <a:rPr lang="en-US" dirty="0"/>
              <a:t>Prospective observational </a:t>
            </a:r>
            <a:r>
              <a:rPr lang="en-US" b="1" dirty="0"/>
              <a:t>case series </a:t>
            </a:r>
            <a:r>
              <a:rPr lang="en-US" dirty="0"/>
              <a:t>at the Mayo Clinic, Rochester, Minnesota, comprising 276 adults, between July 2012 and August 2016.</a:t>
            </a:r>
          </a:p>
          <a:p>
            <a:r>
              <a:rPr lang="en-US" b="1" dirty="0"/>
              <a:t> </a:t>
            </a:r>
            <a:endParaRPr lang="en-US" dirty="0"/>
          </a:p>
          <a:p>
            <a:r>
              <a:rPr lang="en-US" b="1" dirty="0"/>
              <a:t>Results: </a:t>
            </a:r>
          </a:p>
          <a:p>
            <a:r>
              <a:rPr lang="en-US" dirty="0"/>
              <a:t>Of the 276 participants, the median age was 57 years (range, 18-91 years), 153 were women (55%), and 266 were white (96%). Failure to improve was associated with worse diplopia postoperatively on the self-perception (adjusted risk ratio [RR], 1.01; 95% CI, 1.00-1.02), reading function (adjusted RR, 1.02; 95% CI, 1.01-1.03), and general function domains (adjusted RR, 1.02; 95% CI, 1.01-1.03).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2061A6-2292-4884-B689-BD85A15DE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1059637"/>
            <a:ext cx="8401050" cy="212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020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Series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Pathology of congenital </a:t>
            </a:r>
            <a:r>
              <a:rPr lang="en-US" dirty="0" err="1">
                <a:hlinkClick r:id="rId2"/>
              </a:rPr>
              <a:t>Zika</a:t>
            </a:r>
            <a:r>
              <a:rPr lang="en-US" dirty="0">
                <a:hlinkClick r:id="rId2"/>
              </a:rPr>
              <a:t> syndrome in Brazil: a </a:t>
            </a:r>
            <a:r>
              <a:rPr lang="en-US" b="1" dirty="0">
                <a:hlinkClick r:id="rId2"/>
              </a:rPr>
              <a:t>case</a:t>
            </a:r>
            <a:r>
              <a:rPr lang="en-US" dirty="0">
                <a:hlinkClick r:id="rId2"/>
              </a:rPr>
              <a:t> </a:t>
            </a:r>
            <a:r>
              <a:rPr lang="en-US" b="1" dirty="0">
                <a:hlinkClick r:id="rId2"/>
              </a:rPr>
              <a:t>series</a:t>
            </a:r>
            <a:r>
              <a:rPr lang="en-US" dirty="0">
                <a:hlinkClick r:id="rId2"/>
              </a:rPr>
              <a:t>.</a:t>
            </a:r>
            <a:endParaRPr lang="en-US" dirty="0"/>
          </a:p>
          <a:p>
            <a:r>
              <a:rPr lang="en-US" sz="1800" dirty="0" err="1"/>
              <a:t>Martines</a:t>
            </a:r>
            <a:r>
              <a:rPr lang="en-US" sz="1800" dirty="0"/>
              <a:t> RB et al.  Lancet. 2016 Aug 27;388(10047):898-904. </a:t>
            </a:r>
            <a:r>
              <a:rPr lang="en-US" sz="1800" dirty="0" err="1"/>
              <a:t>doi</a:t>
            </a:r>
            <a:r>
              <a:rPr lang="en-US" sz="1800" dirty="0"/>
              <a:t>: 10.1016/S0140-6736(16)30883-2.</a:t>
            </a:r>
          </a:p>
          <a:p>
            <a:endParaRPr lang="en-US" dirty="0"/>
          </a:p>
          <a:p>
            <a:r>
              <a:rPr lang="en-US" sz="3200" dirty="0">
                <a:hlinkClick r:id="rId3"/>
              </a:rPr>
              <a:t>Congenital </a:t>
            </a:r>
            <a:r>
              <a:rPr lang="en-US" sz="3200" dirty="0" err="1">
                <a:hlinkClick r:id="rId3"/>
              </a:rPr>
              <a:t>Zika</a:t>
            </a:r>
            <a:r>
              <a:rPr lang="en-US" sz="3200" dirty="0">
                <a:hlinkClick r:id="rId3"/>
              </a:rPr>
              <a:t> virus syndrome in Brazil: a </a:t>
            </a:r>
            <a:r>
              <a:rPr lang="en-US" sz="3200" b="1" dirty="0">
                <a:hlinkClick r:id="rId3"/>
              </a:rPr>
              <a:t>case</a:t>
            </a:r>
            <a:r>
              <a:rPr lang="en-US" sz="3200" dirty="0">
                <a:hlinkClick r:id="rId3"/>
              </a:rPr>
              <a:t> </a:t>
            </a:r>
            <a:r>
              <a:rPr lang="en-US" sz="3200" b="1" dirty="0">
                <a:hlinkClick r:id="rId3"/>
              </a:rPr>
              <a:t>series</a:t>
            </a:r>
            <a:r>
              <a:rPr lang="en-US" sz="3200" dirty="0">
                <a:hlinkClick r:id="rId3"/>
              </a:rPr>
              <a:t> of the first 1501 livebirths with complete investigation.</a:t>
            </a:r>
            <a:endParaRPr lang="en-US" sz="3200" dirty="0"/>
          </a:p>
          <a:p>
            <a:r>
              <a:rPr lang="en-US" sz="2400" dirty="0" err="1"/>
              <a:t>França</a:t>
            </a:r>
            <a:r>
              <a:rPr lang="en-US" sz="2400" dirty="0"/>
              <a:t> GV, et al. Lancet. 2016 Aug 27;388(10047):891-7. </a:t>
            </a:r>
            <a:r>
              <a:rPr lang="en-US" sz="2400" dirty="0" err="1"/>
              <a:t>doi</a:t>
            </a:r>
            <a:r>
              <a:rPr lang="en-US" sz="2400" dirty="0"/>
              <a:t>: 10.1016/S0140-6736(16)30902-3.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2AED99-7FB4-404E-8A97-64753DCE42EC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478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7169" y="712499"/>
            <a:ext cx="82768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3600" dirty="0"/>
              <a:t>Case Control Studies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1" y="1511142"/>
            <a:ext cx="9143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2400" b="1" dirty="0">
                <a:solidFill>
                  <a:srgbClr val="FF0000"/>
                </a:solidFill>
              </a:rPr>
              <a:t>efficient</a:t>
            </a:r>
            <a:r>
              <a:rPr lang="en-US" sz="2400" dirty="0"/>
              <a:t> method to study rare diseases 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966651" y="2175202"/>
            <a:ext cx="2299063" cy="253419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5403668" y="2118596"/>
            <a:ext cx="2299063" cy="2534195"/>
          </a:xfrm>
          <a:prstGeom prst="ellipse">
            <a:avLst/>
          </a:prstGeom>
          <a:pattFill prst="solidDmnd">
            <a:fgClr>
              <a:schemeClr val="accent1"/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 flipV="1">
            <a:off x="1524000" y="3821122"/>
            <a:ext cx="256903" cy="9797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 flipV="1">
            <a:off x="1909354" y="2777501"/>
            <a:ext cx="256903" cy="9797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 flipV="1">
            <a:off x="2538548" y="3835272"/>
            <a:ext cx="256903" cy="9797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66651" y="5284162"/>
            <a:ext cx="741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 100,000 individuals                                      Per 100,000 individuals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2533" y="5991629"/>
            <a:ext cx="8643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ym typeface="Wingdings" panose="05000000000000000000" pitchFamily="2" charset="2"/>
              </a:rPr>
              <a:t>Pancreatic cancer example</a:t>
            </a:r>
          </a:p>
          <a:p>
            <a:r>
              <a:rPr lang="en-US" b="1" dirty="0">
                <a:sym typeface="Wingdings" panose="05000000000000000000" pitchFamily="2" charset="2"/>
              </a:rPr>
              <a:t>http://seer.cancer.gov/statfacts/html/pancreas.html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679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649437" y="1364247"/>
            <a:ext cx="5494563" cy="576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/>
              <a:buChar char="•"/>
              <a:defRPr sz="36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65" charset="-128"/>
                <a:cs typeface="Calibri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ＭＳ Ｐゴシック" pitchFamily="-65" charset="-128"/>
                <a:cs typeface="Calibri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/>
              <a:buChar char="•"/>
              <a:defRPr sz="2600">
                <a:solidFill>
                  <a:schemeClr val="tx1"/>
                </a:solidFill>
                <a:latin typeface="+mn-lt"/>
                <a:ea typeface="ＭＳ Ｐゴシック" pitchFamily="-65" charset="-128"/>
                <a:cs typeface="Calibri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Char char="•"/>
              <a:defRPr sz="2600">
                <a:solidFill>
                  <a:schemeClr val="tx1"/>
                </a:solidFill>
                <a:latin typeface="+mn-lt"/>
                <a:ea typeface="ＭＳ Ｐゴシック" pitchFamily="-65" charset="-128"/>
                <a:cs typeface="Calibri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-65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-65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-65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-65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defTabSz="914400">
              <a:spcBef>
                <a:spcPts val="0"/>
              </a:spcBef>
              <a:buClr>
                <a:srgbClr val="5C8CBB"/>
              </a:buClr>
              <a:buNone/>
            </a:pPr>
            <a:r>
              <a:rPr lang="en-US" sz="2400" b="1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Cohort:  </a:t>
            </a:r>
          </a:p>
          <a:p>
            <a:pPr marL="0" indent="0" defTabSz="914400">
              <a:spcBef>
                <a:spcPts val="0"/>
              </a:spcBef>
              <a:buClr>
                <a:srgbClr val="5C8CBB"/>
              </a:buClr>
              <a:buNone/>
            </a:pPr>
            <a:r>
              <a:rPr lang="en-US" sz="240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89,949 women age 50-75</a:t>
            </a:r>
          </a:p>
          <a:p>
            <a:pPr marL="0" indent="0" defTabSz="914400">
              <a:spcBef>
                <a:spcPts val="0"/>
              </a:spcBef>
              <a:buClr>
                <a:srgbClr val="5C8CBB"/>
              </a:buClr>
              <a:buNone/>
            </a:pPr>
            <a:endParaRPr lang="en-US" sz="2400" b="1" dirty="0"/>
          </a:p>
          <a:p>
            <a:pPr marL="0" indent="0" defTabSz="914400">
              <a:spcBef>
                <a:spcPts val="0"/>
              </a:spcBef>
              <a:buClr>
                <a:srgbClr val="5C8CBB"/>
              </a:buClr>
              <a:buNone/>
            </a:pPr>
            <a:r>
              <a:rPr lang="en-US" sz="2400" b="1" dirty="0"/>
              <a:t>Study Hypothesis:</a:t>
            </a:r>
            <a:r>
              <a:rPr lang="en-US" sz="2400" dirty="0"/>
              <a:t> </a:t>
            </a:r>
          </a:p>
          <a:p>
            <a:pPr marL="0" indent="0" defTabSz="914400">
              <a:spcBef>
                <a:spcPts val="0"/>
              </a:spcBef>
              <a:buClr>
                <a:srgbClr val="5C8CBB"/>
              </a:buClr>
              <a:buNone/>
            </a:pPr>
            <a:r>
              <a:rPr lang="en-US" sz="2400" dirty="0"/>
              <a:t>Pesticide exposure related changes in microbiome increases risk of Parkinson’s disease</a:t>
            </a:r>
            <a:endParaRPr lang="en-US" sz="2400" dirty="0">
              <a:solidFill>
                <a:srgbClr val="5C8CBB"/>
              </a:solidFill>
            </a:endParaRPr>
          </a:p>
          <a:p>
            <a:pPr marL="0" indent="0" defTabSz="914400">
              <a:spcBef>
                <a:spcPts val="0"/>
              </a:spcBef>
              <a:buClr>
                <a:srgbClr val="5C8CBB"/>
              </a:buClr>
              <a:buNone/>
            </a:pPr>
            <a:endParaRPr lang="en-US" sz="2400" b="1" kern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defTabSz="914400">
              <a:spcBef>
                <a:spcPts val="0"/>
              </a:spcBef>
              <a:buClr>
                <a:srgbClr val="5C8CBB"/>
              </a:buClr>
              <a:buNone/>
            </a:pPr>
            <a:endParaRPr lang="en-US" sz="2400" b="1" kern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defTabSz="914400">
              <a:spcBef>
                <a:spcPts val="0"/>
              </a:spcBef>
              <a:buClr>
                <a:srgbClr val="5C8CBB"/>
              </a:buClr>
              <a:buNone/>
            </a:pPr>
            <a:r>
              <a:rPr lang="en-US" sz="2400" b="1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Characteristics:  </a:t>
            </a:r>
          </a:p>
          <a:p>
            <a:pPr marL="0" indent="0" defTabSz="914400">
              <a:spcBef>
                <a:spcPts val="0"/>
              </a:spcBef>
              <a:buClr>
                <a:srgbClr val="5C8CBB"/>
              </a:buClr>
              <a:buNone/>
            </a:pPr>
            <a:r>
              <a:rPr lang="en-US" sz="240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Avid gardeners; use pesticides</a:t>
            </a:r>
          </a:p>
          <a:p>
            <a:pPr marL="0" indent="0" defTabSz="914400">
              <a:spcBef>
                <a:spcPts val="0"/>
              </a:spcBef>
              <a:buClr>
                <a:srgbClr val="5C8CBB"/>
              </a:buClr>
              <a:buNone/>
            </a:pPr>
            <a:endParaRPr lang="en-US" sz="2400" b="1" kern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defTabSz="914400">
              <a:spcBef>
                <a:spcPts val="0"/>
              </a:spcBef>
              <a:buClr>
                <a:srgbClr val="5C8CBB"/>
              </a:buClr>
              <a:buNone/>
            </a:pPr>
            <a:r>
              <a:rPr lang="en-US" sz="2400" b="1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Outcome of interest:</a:t>
            </a:r>
          </a:p>
          <a:p>
            <a:pPr marL="0" indent="0" defTabSz="914400">
              <a:spcBef>
                <a:spcPts val="0"/>
              </a:spcBef>
              <a:buClr>
                <a:srgbClr val="5C8CBB"/>
              </a:buClr>
              <a:buNone/>
            </a:pPr>
            <a:r>
              <a:rPr lang="en-US" sz="240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Parkinson’s disease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3432269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356056" y="3215897"/>
            <a:ext cx="2624651" cy="1354217"/>
          </a:xfrm>
          <a:prstGeom prst="rect">
            <a:avLst/>
          </a:prstGeom>
          <a:solidFill>
            <a:srgbClr val="0D0D0D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92100" sx="105000" sy="105000" algn="ctr" rotWithShape="0">
              <a:prstClr val="black">
                <a:alpha val="68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8044" y="2636351"/>
            <a:ext cx="3715115" cy="1611703"/>
            <a:chOff x="2522485" y="195964"/>
            <a:chExt cx="3715115" cy="1208777"/>
          </a:xfrm>
        </p:grpSpPr>
        <p:sp>
          <p:nvSpPr>
            <p:cNvPr id="6" name="TextBox 5"/>
            <p:cNvSpPr txBox="1"/>
            <p:nvPr/>
          </p:nvSpPr>
          <p:spPr>
            <a:xfrm>
              <a:off x="2683824" y="567559"/>
              <a:ext cx="2734401" cy="761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</a:rPr>
                <a:t>1,439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22485" y="195964"/>
              <a:ext cx="1135117" cy="1177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[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02483" y="227496"/>
              <a:ext cx="1135117" cy="1177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]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3161" y="90702"/>
            <a:ext cx="10019178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2800" b="1" dirty="0"/>
              <a:t>Efficiency Example-</a:t>
            </a:r>
          </a:p>
          <a:p>
            <a:pPr algn="ctr">
              <a:spcBef>
                <a:spcPts val="0"/>
              </a:spcBef>
            </a:pPr>
            <a:r>
              <a:rPr lang="en-US" sz="2800" b="1" dirty="0"/>
              <a:t>Hypothetical </a:t>
            </a:r>
          </a:p>
          <a:p>
            <a:pPr algn="ctr">
              <a:spcBef>
                <a:spcPts val="0"/>
              </a:spcBef>
            </a:pPr>
            <a:r>
              <a:rPr lang="en-US" sz="2800" b="1" dirty="0"/>
              <a:t>Teachers Cohort Study</a:t>
            </a:r>
          </a:p>
        </p:txBody>
      </p:sp>
    </p:spTree>
    <p:extLst>
      <p:ext uri="{BB962C8B-B14F-4D97-AF65-F5344CB8AC3E}">
        <p14:creationId xmlns:p14="http://schemas.microsoft.com/office/powerpoint/2010/main" val="3577915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0940C-075D-44E9-9139-B0083A5E9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A608-6515-4F9C-8473-44905E88C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be posted Monday Feb 18</a:t>
            </a:r>
            <a:r>
              <a:rPr lang="en-US" baseline="30000" dirty="0"/>
              <a:t>th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92A65-3FA6-446E-B619-BE433008E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2AED99-7FB4-404E-8A97-64753DCE42E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438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6960" y="615796"/>
            <a:ext cx="8730079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3600" b="1" dirty="0"/>
              <a:t>Efficiency Example-Pesticide Exposure Assessment in  Cohort Study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327" y="2378794"/>
            <a:ext cx="728695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Total Number in cohort=89,949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Cost of pesticide related microbiome assay=$100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Total cost of exposure analysis=$8,994,900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67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 bwMode="auto">
          <a:xfrm>
            <a:off x="1518361" y="2224700"/>
            <a:ext cx="4241503" cy="30352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518361" y="2224701"/>
            <a:ext cx="4241503" cy="30352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518361" y="4447112"/>
            <a:ext cx="4241503" cy="812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 bwMode="auto">
          <a:xfrm>
            <a:off x="1518361" y="3600543"/>
            <a:ext cx="424150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7"/>
          <p:cNvSpPr/>
          <p:nvPr/>
        </p:nvSpPr>
        <p:spPr>
          <a:xfrm>
            <a:off x="177767" y="291946"/>
            <a:ext cx="8730079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3600" b="1" dirty="0"/>
              <a:t>Efficiency Example- Case-Control Study</a:t>
            </a:r>
          </a:p>
        </p:txBody>
      </p:sp>
      <p:sp>
        <p:nvSpPr>
          <p:cNvPr id="10" name="TextBox 6"/>
          <p:cNvSpPr txBox="1"/>
          <p:nvPr/>
        </p:nvSpPr>
        <p:spPr>
          <a:xfrm>
            <a:off x="1613361" y="2272200"/>
            <a:ext cx="134191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/>
              <a:t>PESTICIDE</a:t>
            </a: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 bwMode="auto">
          <a:xfrm>
            <a:off x="1518361" y="4447112"/>
            <a:ext cx="424150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3218225" y="1521104"/>
            <a:ext cx="2541638" cy="3738809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1" name="TextBox 7"/>
          <p:cNvSpPr txBox="1"/>
          <p:nvPr/>
        </p:nvSpPr>
        <p:spPr>
          <a:xfrm>
            <a:off x="3420759" y="2263882"/>
            <a:ext cx="70372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YES</a:t>
            </a:r>
          </a:p>
        </p:txBody>
      </p:sp>
      <p:sp>
        <p:nvSpPr>
          <p:cNvPr id="12" name="TextBox 8"/>
          <p:cNvSpPr txBox="1"/>
          <p:nvPr/>
        </p:nvSpPr>
        <p:spPr>
          <a:xfrm>
            <a:off x="1832265" y="2944338"/>
            <a:ext cx="1492968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High</a:t>
            </a:r>
          </a:p>
          <a:p>
            <a:endParaRPr lang="en-US" sz="2800" dirty="0"/>
          </a:p>
          <a:p>
            <a:r>
              <a:rPr lang="en-US" sz="2800" dirty="0"/>
              <a:t>Low</a:t>
            </a:r>
          </a:p>
          <a:p>
            <a:endParaRPr lang="en-US" sz="2800" dirty="0"/>
          </a:p>
          <a:p>
            <a:r>
              <a:rPr lang="en-US" sz="2800" dirty="0"/>
              <a:t>Total</a:t>
            </a:r>
          </a:p>
        </p:txBody>
      </p:sp>
      <p:sp>
        <p:nvSpPr>
          <p:cNvPr id="13" name="TextBox 9"/>
          <p:cNvSpPr txBox="1"/>
          <p:nvPr/>
        </p:nvSpPr>
        <p:spPr>
          <a:xfrm>
            <a:off x="3125651" y="2944338"/>
            <a:ext cx="1105713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360</a:t>
            </a:r>
          </a:p>
          <a:p>
            <a:pPr algn="ctr"/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1,079</a:t>
            </a:r>
          </a:p>
          <a:p>
            <a:pPr algn="ctr"/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1,439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1518361" y="5259912"/>
            <a:ext cx="42415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7"/>
          <p:cNvSpPr txBox="1"/>
          <p:nvPr/>
        </p:nvSpPr>
        <p:spPr>
          <a:xfrm>
            <a:off x="4939373" y="2263882"/>
            <a:ext cx="70372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NO</a:t>
            </a:r>
          </a:p>
        </p:txBody>
      </p:sp>
      <p:sp>
        <p:nvSpPr>
          <p:cNvPr id="20" name="TextBox 6"/>
          <p:cNvSpPr txBox="1"/>
          <p:nvPr/>
        </p:nvSpPr>
        <p:spPr>
          <a:xfrm>
            <a:off x="3325233" y="1726936"/>
            <a:ext cx="23178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Parkinson’s Disease</a:t>
            </a:r>
          </a:p>
        </p:txBody>
      </p:sp>
      <p:sp>
        <p:nvSpPr>
          <p:cNvPr id="21" name="TextBox 9"/>
          <p:cNvSpPr txBox="1"/>
          <p:nvPr/>
        </p:nvSpPr>
        <p:spPr>
          <a:xfrm>
            <a:off x="4654151" y="2944338"/>
            <a:ext cx="1105713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432</a:t>
            </a:r>
          </a:p>
          <a:p>
            <a:pPr algn="ctr"/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2,446</a:t>
            </a:r>
          </a:p>
          <a:p>
            <a:pPr algn="ctr"/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2,878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364" y="4401210"/>
            <a:ext cx="1883079" cy="8587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72611" y="6219319"/>
            <a:ext cx="4049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Efficient &amp;  cost effective study design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32690" y="5216818"/>
            <a:ext cx="649163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Cost of pesticide blood assay=$100</a:t>
            </a:r>
          </a:p>
          <a:p>
            <a:r>
              <a:rPr lang="en-US" sz="2400" dirty="0"/>
              <a:t>Total number in study=4,317</a:t>
            </a:r>
          </a:p>
          <a:p>
            <a:r>
              <a:rPr lang="en-US" sz="2400" dirty="0"/>
              <a:t>Total=$431,700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39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47723">
            <a:off x="4099793" y="3538857"/>
            <a:ext cx="4876820" cy="352275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69198" y="1468090"/>
            <a:ext cx="680560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Odds ratio= </a:t>
            </a:r>
          </a:p>
        </p:txBody>
      </p:sp>
      <p:sp>
        <p:nvSpPr>
          <p:cNvPr id="2" name="Rectangle 1"/>
          <p:cNvSpPr/>
          <p:nvPr/>
        </p:nvSpPr>
        <p:spPr>
          <a:xfrm>
            <a:off x="1595504" y="2572297"/>
            <a:ext cx="26066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Odds of exposure for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cases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54290" y="2572297"/>
            <a:ext cx="26066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Odds of exposure for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controls</a:t>
            </a:r>
          </a:p>
        </p:txBody>
      </p:sp>
      <p:sp>
        <p:nvSpPr>
          <p:cNvPr id="9" name="Rectangle 8"/>
          <p:cNvSpPr/>
          <p:nvPr/>
        </p:nvSpPr>
        <p:spPr>
          <a:xfrm>
            <a:off x="4261511" y="2422871"/>
            <a:ext cx="5229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</a:t>
            </a:r>
            <a:endParaRPr lang="en-US" sz="4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46711" y="242641"/>
            <a:ext cx="8997289" cy="1139825"/>
          </a:xfrm>
        </p:spPr>
        <p:txBody>
          <a:bodyPr/>
          <a:lstStyle/>
          <a:p>
            <a:r>
              <a:rPr lang="en-US" sz="4000" dirty="0"/>
              <a:t>Measure of Association commonly used in a Case Control Study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4108" y="3980233"/>
            <a:ext cx="58673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 odds ratio can approximate a risk ratio</a:t>
            </a:r>
          </a:p>
          <a:p>
            <a:r>
              <a:rPr lang="en-US" sz="2400" dirty="0"/>
              <a:t> when the outcome is rare.</a:t>
            </a:r>
          </a:p>
        </p:txBody>
      </p:sp>
    </p:spTree>
    <p:extLst>
      <p:ext uri="{BB962C8B-B14F-4D97-AF65-F5344CB8AC3E}">
        <p14:creationId xmlns:p14="http://schemas.microsoft.com/office/powerpoint/2010/main" val="3145844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2903500" y="1102323"/>
            <a:ext cx="3416300" cy="3005959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23"/>
          <p:cNvSpPr>
            <a:spLocks noChangeShapeType="1"/>
          </p:cNvSpPr>
          <p:nvPr/>
        </p:nvSpPr>
        <p:spPr bwMode="auto">
          <a:xfrm flipH="1">
            <a:off x="4611647" y="1102322"/>
            <a:ext cx="0" cy="300595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24"/>
          <p:cNvSpPr>
            <a:spLocks noChangeShapeType="1"/>
          </p:cNvSpPr>
          <p:nvPr/>
        </p:nvSpPr>
        <p:spPr bwMode="auto">
          <a:xfrm>
            <a:off x="2903503" y="2604999"/>
            <a:ext cx="3416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 rot="16200000">
            <a:off x="2177377" y="1626401"/>
            <a:ext cx="588580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9" name="Rectangle 20"/>
          <p:cNvSpPr>
            <a:spLocks noChangeArrowheads="1"/>
          </p:cNvSpPr>
          <p:nvPr/>
        </p:nvSpPr>
        <p:spPr bwMode="auto">
          <a:xfrm rot="16200000">
            <a:off x="2236423" y="3085938"/>
            <a:ext cx="520313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3026669" y="456806"/>
            <a:ext cx="186590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400" dirty="0"/>
              <a:t>Diseased</a:t>
            </a:r>
          </a:p>
        </p:txBody>
      </p:sp>
      <p:sp>
        <p:nvSpPr>
          <p:cNvPr id="11" name="Rectangle 20"/>
          <p:cNvSpPr>
            <a:spLocks noChangeArrowheads="1"/>
          </p:cNvSpPr>
          <p:nvPr/>
        </p:nvSpPr>
        <p:spPr bwMode="auto">
          <a:xfrm>
            <a:off x="4598273" y="-5664"/>
            <a:ext cx="1865905" cy="8284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2400" dirty="0"/>
              <a:t>Non-Diseased</a:t>
            </a:r>
          </a:p>
        </p:txBody>
      </p:sp>
      <p:sp>
        <p:nvSpPr>
          <p:cNvPr id="17" name="Rectangle 25"/>
          <p:cNvSpPr>
            <a:spLocks noChangeArrowheads="1"/>
          </p:cNvSpPr>
          <p:nvPr/>
        </p:nvSpPr>
        <p:spPr bwMode="auto">
          <a:xfrm>
            <a:off x="3566122" y="1431337"/>
            <a:ext cx="435429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</a:t>
            </a:r>
            <a:endParaRPr lang="en-US" sz="2800" baseline="-25000" dirty="0">
              <a:solidFill>
                <a:schemeClr val="bg1"/>
              </a:solidFill>
            </a:endParaRPr>
          </a:p>
        </p:txBody>
      </p:sp>
      <p:sp>
        <p:nvSpPr>
          <p:cNvPr id="18" name="Rectangle 25"/>
          <p:cNvSpPr>
            <a:spLocks noChangeArrowheads="1"/>
          </p:cNvSpPr>
          <p:nvPr/>
        </p:nvSpPr>
        <p:spPr bwMode="auto">
          <a:xfrm>
            <a:off x="5236882" y="1473681"/>
            <a:ext cx="435428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</a:t>
            </a:r>
            <a:endParaRPr lang="en-US" sz="2800" baseline="-25000" dirty="0">
              <a:solidFill>
                <a:schemeClr val="bg1"/>
              </a:solidFill>
            </a:endParaRPr>
          </a:p>
        </p:txBody>
      </p:sp>
      <p:sp>
        <p:nvSpPr>
          <p:cNvPr id="19" name="Rectangle 25"/>
          <p:cNvSpPr>
            <a:spLocks noChangeArrowheads="1"/>
          </p:cNvSpPr>
          <p:nvPr/>
        </p:nvSpPr>
        <p:spPr bwMode="auto">
          <a:xfrm>
            <a:off x="3581888" y="2925346"/>
            <a:ext cx="401549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</a:t>
            </a:r>
            <a:endParaRPr lang="en-US" sz="2800" baseline="-25000" dirty="0">
              <a:solidFill>
                <a:schemeClr val="bg1"/>
              </a:solidFill>
            </a:endParaRPr>
          </a:p>
        </p:txBody>
      </p:sp>
      <p:sp>
        <p:nvSpPr>
          <p:cNvPr id="20" name="Rectangle 25"/>
          <p:cNvSpPr>
            <a:spLocks noChangeArrowheads="1"/>
          </p:cNvSpPr>
          <p:nvPr/>
        </p:nvSpPr>
        <p:spPr bwMode="auto">
          <a:xfrm>
            <a:off x="5270461" y="2925345"/>
            <a:ext cx="399802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</a:t>
            </a:r>
            <a:endParaRPr lang="en-US" sz="2800" baseline="-250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53816" y="1377777"/>
            <a:ext cx="912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a+b</a:t>
            </a:r>
            <a:r>
              <a:rPr lang="en-US" sz="2400" dirty="0"/>
              <a:t>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53816" y="3007713"/>
            <a:ext cx="894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c+d</a:t>
            </a:r>
            <a:r>
              <a:rPr lang="en-US" sz="2400" dirty="0"/>
              <a:t>)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 flipV="1">
            <a:off x="2317633" y="3183319"/>
            <a:ext cx="0" cy="24384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1178204" y="5447625"/>
            <a:ext cx="695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Risk </a:t>
            </a:r>
            <a:r>
              <a:rPr lang="en-US" sz="1600" dirty="0"/>
              <a:t>unexposed </a:t>
            </a:r>
            <a:r>
              <a:rPr lang="en-US" sz="2400" dirty="0"/>
              <a:t> = 	c/ (Total Unexposed)  =    c/(</a:t>
            </a:r>
            <a:r>
              <a:rPr lang="en-US" sz="2400" dirty="0" err="1"/>
              <a:t>c+d</a:t>
            </a:r>
            <a:r>
              <a:rPr lang="en-US" sz="2400" dirty="0"/>
              <a:t>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812722" y="4762308"/>
            <a:ext cx="67164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Risk </a:t>
            </a:r>
            <a:r>
              <a:rPr lang="en-US" dirty="0" err="1"/>
              <a:t>exp</a:t>
            </a:r>
            <a:r>
              <a:rPr lang="en-US" sz="2400" dirty="0"/>
              <a:t> =    a/(Total Exposed)       =    a/(</a:t>
            </a:r>
            <a:r>
              <a:rPr lang="en-US" sz="2400" dirty="0" err="1"/>
              <a:t>a+b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90850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 bwMode="auto">
          <a:xfrm>
            <a:off x="5173591" y="1860792"/>
            <a:ext cx="2446631" cy="811061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43" name="Rectangle 22"/>
          <p:cNvSpPr>
            <a:spLocks noChangeArrowheads="1"/>
          </p:cNvSpPr>
          <p:nvPr/>
        </p:nvSpPr>
        <p:spPr bwMode="auto">
          <a:xfrm>
            <a:off x="861058" y="2375766"/>
            <a:ext cx="2766763" cy="3005959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Rectangle 62"/>
          <p:cNvSpPr/>
          <p:nvPr/>
        </p:nvSpPr>
        <p:spPr bwMode="auto">
          <a:xfrm>
            <a:off x="2269651" y="3877444"/>
            <a:ext cx="1358170" cy="14804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2269651" y="2398009"/>
            <a:ext cx="1358170" cy="14804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44" name="Line 23"/>
          <p:cNvSpPr>
            <a:spLocks noChangeShapeType="1"/>
          </p:cNvSpPr>
          <p:nvPr/>
        </p:nvSpPr>
        <p:spPr bwMode="auto">
          <a:xfrm flipH="1">
            <a:off x="2269650" y="2375764"/>
            <a:ext cx="0" cy="370078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24"/>
          <p:cNvSpPr>
            <a:spLocks noChangeShapeType="1"/>
          </p:cNvSpPr>
          <p:nvPr/>
        </p:nvSpPr>
        <p:spPr bwMode="auto">
          <a:xfrm>
            <a:off x="861060" y="3878441"/>
            <a:ext cx="3450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20"/>
          <p:cNvSpPr>
            <a:spLocks noChangeArrowheads="1"/>
          </p:cNvSpPr>
          <p:nvPr/>
        </p:nvSpPr>
        <p:spPr bwMode="auto">
          <a:xfrm>
            <a:off x="125003" y="2859039"/>
            <a:ext cx="796159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400" dirty="0"/>
              <a:t>E+</a:t>
            </a:r>
          </a:p>
        </p:txBody>
      </p:sp>
      <p:sp>
        <p:nvSpPr>
          <p:cNvPr id="47" name="Rectangle 20"/>
          <p:cNvSpPr>
            <a:spLocks noChangeArrowheads="1"/>
          </p:cNvSpPr>
          <p:nvPr/>
        </p:nvSpPr>
        <p:spPr bwMode="auto">
          <a:xfrm>
            <a:off x="125003" y="4301790"/>
            <a:ext cx="736058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400" dirty="0"/>
              <a:t>E-</a:t>
            </a:r>
          </a:p>
        </p:txBody>
      </p:sp>
      <p:sp>
        <p:nvSpPr>
          <p:cNvPr id="48" name="Rectangle 20"/>
          <p:cNvSpPr>
            <a:spLocks noChangeArrowheads="1"/>
          </p:cNvSpPr>
          <p:nvPr/>
        </p:nvSpPr>
        <p:spPr bwMode="auto">
          <a:xfrm>
            <a:off x="716204" y="1730248"/>
            <a:ext cx="158498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2400" dirty="0"/>
              <a:t>Case</a:t>
            </a:r>
          </a:p>
        </p:txBody>
      </p:sp>
      <p:sp>
        <p:nvSpPr>
          <p:cNvPr id="49" name="Rectangle 25"/>
          <p:cNvSpPr>
            <a:spLocks noChangeArrowheads="1"/>
          </p:cNvSpPr>
          <p:nvPr/>
        </p:nvSpPr>
        <p:spPr bwMode="auto">
          <a:xfrm>
            <a:off x="1350253" y="2704779"/>
            <a:ext cx="435429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</a:t>
            </a:r>
            <a:endParaRPr lang="en-US" sz="2800" baseline="-25000" dirty="0">
              <a:solidFill>
                <a:schemeClr val="bg1"/>
              </a:solidFill>
            </a:endParaRPr>
          </a:p>
        </p:txBody>
      </p:sp>
      <p:sp>
        <p:nvSpPr>
          <p:cNvPr id="50" name="Rectangle 25"/>
          <p:cNvSpPr>
            <a:spLocks noChangeArrowheads="1"/>
          </p:cNvSpPr>
          <p:nvPr/>
        </p:nvSpPr>
        <p:spPr bwMode="auto">
          <a:xfrm>
            <a:off x="2816055" y="2747123"/>
            <a:ext cx="435428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endParaRPr lang="en-US" sz="2800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1" name="Rectangle 25"/>
          <p:cNvSpPr>
            <a:spLocks noChangeArrowheads="1"/>
          </p:cNvSpPr>
          <p:nvPr/>
        </p:nvSpPr>
        <p:spPr bwMode="auto">
          <a:xfrm>
            <a:off x="1350253" y="4198789"/>
            <a:ext cx="401549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</a:t>
            </a:r>
            <a:endParaRPr lang="en-US" sz="2800" baseline="-25000" dirty="0">
              <a:solidFill>
                <a:schemeClr val="bg1"/>
              </a:solidFill>
            </a:endParaRPr>
          </a:p>
        </p:txBody>
      </p:sp>
      <p:sp>
        <p:nvSpPr>
          <p:cNvPr id="52" name="Rectangle 25"/>
          <p:cNvSpPr>
            <a:spLocks noChangeArrowheads="1"/>
          </p:cNvSpPr>
          <p:nvPr/>
        </p:nvSpPr>
        <p:spPr bwMode="auto">
          <a:xfrm>
            <a:off x="2849634" y="4198787"/>
            <a:ext cx="399802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</a:t>
            </a:r>
            <a:endParaRPr lang="en-US" sz="2800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712265" y="2755940"/>
            <a:ext cx="912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a+b</a:t>
            </a:r>
            <a:r>
              <a:rPr lang="en-US" sz="2400" dirty="0"/>
              <a:t>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712265" y="4196684"/>
            <a:ext cx="894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c+d</a:t>
            </a:r>
            <a:r>
              <a:rPr lang="en-US" sz="2400" dirty="0"/>
              <a:t>)</a:t>
            </a:r>
          </a:p>
        </p:txBody>
      </p:sp>
      <p:sp>
        <p:nvSpPr>
          <p:cNvPr id="55" name="Rectangle 20"/>
          <p:cNvSpPr>
            <a:spLocks noChangeArrowheads="1"/>
          </p:cNvSpPr>
          <p:nvPr/>
        </p:nvSpPr>
        <p:spPr bwMode="auto">
          <a:xfrm>
            <a:off x="2148544" y="1730248"/>
            <a:ext cx="158498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2400" dirty="0"/>
              <a:t>Control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02625" y="5461001"/>
            <a:ext cx="894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a+c</a:t>
            </a:r>
            <a:r>
              <a:rPr lang="en-US" sz="2400" dirty="0"/>
              <a:t>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513778" y="5461001"/>
            <a:ext cx="912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b+d</a:t>
            </a:r>
            <a:r>
              <a:rPr lang="en-US" sz="2400" dirty="0"/>
              <a:t>)</a:t>
            </a:r>
          </a:p>
        </p:txBody>
      </p:sp>
      <p:sp>
        <p:nvSpPr>
          <p:cNvPr id="58" name="Line 24"/>
          <p:cNvSpPr>
            <a:spLocks noChangeShapeType="1"/>
          </p:cNvSpPr>
          <p:nvPr/>
        </p:nvSpPr>
        <p:spPr bwMode="auto">
          <a:xfrm>
            <a:off x="861060" y="5359400"/>
            <a:ext cx="34503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23"/>
          <p:cNvSpPr>
            <a:spLocks noChangeShapeType="1"/>
          </p:cNvSpPr>
          <p:nvPr/>
        </p:nvSpPr>
        <p:spPr bwMode="auto">
          <a:xfrm flipH="1">
            <a:off x="3629867" y="2398008"/>
            <a:ext cx="0" cy="370078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3743483" y="5461001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" y="105107"/>
            <a:ext cx="9143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Odds Ratio</a:t>
            </a:r>
          </a:p>
        </p:txBody>
      </p:sp>
      <p:sp>
        <p:nvSpPr>
          <p:cNvPr id="62" name="Rectangle 42"/>
          <p:cNvSpPr>
            <a:spLocks noChangeArrowheads="1"/>
          </p:cNvSpPr>
          <p:nvPr/>
        </p:nvSpPr>
        <p:spPr bwMode="auto">
          <a:xfrm>
            <a:off x="7956699" y="2234124"/>
            <a:ext cx="723275" cy="573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0" hangingPunct="0"/>
            <a:r>
              <a:rPr lang="en-US" dirty="0"/>
              <a:t> (a/c) </a:t>
            </a:r>
            <a:endParaRPr lang="en-US" sz="2200" b="1" dirty="0">
              <a:solidFill>
                <a:schemeClr val="accent2"/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5173590" y="3012330"/>
            <a:ext cx="2462399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 algn="ctr" eaLnBrk="0" hangingPunct="0"/>
            <a:r>
              <a:rPr lang="en-US" dirty="0"/>
              <a:t>Odds of being</a:t>
            </a:r>
          </a:p>
          <a:p>
            <a:pPr marL="342900" indent="-342900" algn="ctr" eaLnBrk="0" hangingPunct="0"/>
            <a:r>
              <a:rPr lang="en-US" dirty="0"/>
              <a:t>exposed in controls</a:t>
            </a:r>
          </a:p>
        </p:txBody>
      </p:sp>
      <p:sp>
        <p:nvSpPr>
          <p:cNvPr id="4" name="Rectangle 3"/>
          <p:cNvSpPr/>
          <p:nvPr/>
        </p:nvSpPr>
        <p:spPr>
          <a:xfrm>
            <a:off x="7972465" y="2975913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(b/d)</a:t>
            </a:r>
          </a:p>
        </p:txBody>
      </p:sp>
      <p:sp>
        <p:nvSpPr>
          <p:cNvPr id="5" name="Rectangle 4"/>
          <p:cNvSpPr/>
          <p:nvPr/>
        </p:nvSpPr>
        <p:spPr>
          <a:xfrm>
            <a:off x="5536012" y="4617659"/>
            <a:ext cx="28312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 eaLnBrk="0" hangingPunct="0"/>
            <a:r>
              <a:rPr lang="en-US" sz="2800" b="1" dirty="0"/>
              <a:t>OR = (a*d)/(b*c)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89357" y="1860793"/>
            <a:ext cx="24308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Odds of being</a:t>
            </a:r>
          </a:p>
          <a:p>
            <a:pPr algn="ctr"/>
            <a:r>
              <a:rPr lang="en-US" dirty="0"/>
              <a:t>exposed in cases </a:t>
            </a:r>
          </a:p>
        </p:txBody>
      </p:sp>
      <p:cxnSp>
        <p:nvCxnSpPr>
          <p:cNvPr id="64" name="Straight Connector 63"/>
          <p:cNvCxnSpPr/>
          <p:nvPr/>
        </p:nvCxnSpPr>
        <p:spPr bwMode="auto">
          <a:xfrm>
            <a:off x="5189356" y="2827673"/>
            <a:ext cx="244663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Rectangle 65"/>
          <p:cNvSpPr/>
          <p:nvPr/>
        </p:nvSpPr>
        <p:spPr>
          <a:xfrm>
            <a:off x="7667857" y="2508095"/>
            <a:ext cx="4940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= </a:t>
            </a:r>
          </a:p>
        </p:txBody>
      </p:sp>
      <p:cxnSp>
        <p:nvCxnSpPr>
          <p:cNvPr id="67" name="Straight Connector 66"/>
          <p:cNvCxnSpPr/>
          <p:nvPr/>
        </p:nvCxnSpPr>
        <p:spPr bwMode="auto">
          <a:xfrm>
            <a:off x="8070266" y="2848695"/>
            <a:ext cx="59394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621874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22"/>
          <p:cNvSpPr>
            <a:spLocks noChangeArrowheads="1"/>
          </p:cNvSpPr>
          <p:nvPr/>
        </p:nvSpPr>
        <p:spPr bwMode="auto">
          <a:xfrm>
            <a:off x="1229088" y="2375766"/>
            <a:ext cx="1408593" cy="3005959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Rectangle 62"/>
          <p:cNvSpPr/>
          <p:nvPr/>
        </p:nvSpPr>
        <p:spPr bwMode="auto">
          <a:xfrm>
            <a:off x="3184085" y="3877444"/>
            <a:ext cx="1358170" cy="14804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3184085" y="2398009"/>
            <a:ext cx="1358170" cy="14804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44" name="Line 23"/>
          <p:cNvSpPr>
            <a:spLocks noChangeShapeType="1"/>
          </p:cNvSpPr>
          <p:nvPr/>
        </p:nvSpPr>
        <p:spPr bwMode="auto">
          <a:xfrm>
            <a:off x="2637680" y="2375764"/>
            <a:ext cx="1" cy="300595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24"/>
          <p:cNvSpPr>
            <a:spLocks noChangeShapeType="1"/>
          </p:cNvSpPr>
          <p:nvPr/>
        </p:nvSpPr>
        <p:spPr bwMode="auto">
          <a:xfrm>
            <a:off x="1229091" y="3878441"/>
            <a:ext cx="1408590" cy="11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20"/>
          <p:cNvSpPr>
            <a:spLocks noChangeArrowheads="1"/>
          </p:cNvSpPr>
          <p:nvPr/>
        </p:nvSpPr>
        <p:spPr bwMode="auto">
          <a:xfrm>
            <a:off x="493033" y="2859039"/>
            <a:ext cx="796159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400" dirty="0"/>
              <a:t>E+</a:t>
            </a:r>
          </a:p>
        </p:txBody>
      </p:sp>
      <p:sp>
        <p:nvSpPr>
          <p:cNvPr id="47" name="Rectangle 20"/>
          <p:cNvSpPr>
            <a:spLocks noChangeArrowheads="1"/>
          </p:cNvSpPr>
          <p:nvPr/>
        </p:nvSpPr>
        <p:spPr bwMode="auto">
          <a:xfrm>
            <a:off x="493033" y="4301790"/>
            <a:ext cx="736058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400" dirty="0"/>
              <a:t>E-</a:t>
            </a:r>
          </a:p>
        </p:txBody>
      </p:sp>
      <p:sp>
        <p:nvSpPr>
          <p:cNvPr id="48" name="Rectangle 20"/>
          <p:cNvSpPr>
            <a:spLocks noChangeArrowheads="1"/>
          </p:cNvSpPr>
          <p:nvPr/>
        </p:nvSpPr>
        <p:spPr bwMode="auto">
          <a:xfrm>
            <a:off x="1084234" y="1730248"/>
            <a:ext cx="158498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2400" dirty="0"/>
              <a:t>D+</a:t>
            </a:r>
          </a:p>
        </p:txBody>
      </p:sp>
      <p:sp>
        <p:nvSpPr>
          <p:cNvPr id="49" name="Rectangle 25"/>
          <p:cNvSpPr>
            <a:spLocks noChangeArrowheads="1"/>
          </p:cNvSpPr>
          <p:nvPr/>
        </p:nvSpPr>
        <p:spPr bwMode="auto">
          <a:xfrm>
            <a:off x="1718283" y="2704779"/>
            <a:ext cx="435429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</a:t>
            </a:r>
            <a:endParaRPr lang="en-US" sz="2800" baseline="-25000" dirty="0">
              <a:solidFill>
                <a:schemeClr val="bg1"/>
              </a:solidFill>
            </a:endParaRPr>
          </a:p>
        </p:txBody>
      </p:sp>
      <p:sp>
        <p:nvSpPr>
          <p:cNvPr id="50" name="Rectangle 25"/>
          <p:cNvSpPr>
            <a:spLocks noChangeArrowheads="1"/>
          </p:cNvSpPr>
          <p:nvPr/>
        </p:nvSpPr>
        <p:spPr bwMode="auto">
          <a:xfrm>
            <a:off x="3730489" y="2747123"/>
            <a:ext cx="435428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endParaRPr lang="en-US" sz="2800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1" name="Rectangle 25"/>
          <p:cNvSpPr>
            <a:spLocks noChangeArrowheads="1"/>
          </p:cNvSpPr>
          <p:nvPr/>
        </p:nvSpPr>
        <p:spPr bwMode="auto">
          <a:xfrm>
            <a:off x="1718283" y="4198789"/>
            <a:ext cx="401549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</a:t>
            </a:r>
            <a:endParaRPr lang="en-US" sz="2800" baseline="-25000" dirty="0">
              <a:solidFill>
                <a:schemeClr val="bg1"/>
              </a:solidFill>
            </a:endParaRPr>
          </a:p>
        </p:txBody>
      </p:sp>
      <p:sp>
        <p:nvSpPr>
          <p:cNvPr id="52" name="Rectangle 25"/>
          <p:cNvSpPr>
            <a:spLocks noChangeArrowheads="1"/>
          </p:cNvSpPr>
          <p:nvPr/>
        </p:nvSpPr>
        <p:spPr bwMode="auto">
          <a:xfrm>
            <a:off x="3764068" y="4198787"/>
            <a:ext cx="399802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</a:t>
            </a:r>
            <a:endParaRPr lang="en-US" sz="2800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5" name="Rectangle 20"/>
          <p:cNvSpPr>
            <a:spLocks noChangeArrowheads="1"/>
          </p:cNvSpPr>
          <p:nvPr/>
        </p:nvSpPr>
        <p:spPr bwMode="auto">
          <a:xfrm>
            <a:off x="3062977" y="1730248"/>
            <a:ext cx="158498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2400" dirty="0"/>
              <a:t>D-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" y="105107"/>
            <a:ext cx="9143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Odds Ratio</a:t>
            </a:r>
          </a:p>
        </p:txBody>
      </p: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5638800" y="2543657"/>
            <a:ext cx="1600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/>
              <a:t>a + b</a:t>
            </a:r>
          </a:p>
        </p:txBody>
      </p:sp>
      <p:sp>
        <p:nvSpPr>
          <p:cNvPr id="33" name="Text Box 36"/>
          <p:cNvSpPr txBox="1">
            <a:spLocks noChangeArrowheads="1"/>
          </p:cNvSpPr>
          <p:nvPr/>
        </p:nvSpPr>
        <p:spPr bwMode="auto">
          <a:xfrm>
            <a:off x="5638800" y="3966057"/>
            <a:ext cx="1600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/>
              <a:t>c + d</a:t>
            </a:r>
          </a:p>
        </p:txBody>
      </p:sp>
      <p:sp>
        <p:nvSpPr>
          <p:cNvPr id="34" name="Text Box 37"/>
          <p:cNvSpPr txBox="1">
            <a:spLocks noChangeArrowheads="1"/>
          </p:cNvSpPr>
          <p:nvPr/>
        </p:nvSpPr>
        <p:spPr bwMode="auto">
          <a:xfrm>
            <a:off x="7239000" y="2746857"/>
            <a:ext cx="1219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/>
              <a:t>a + b</a:t>
            </a:r>
          </a:p>
        </p:txBody>
      </p:sp>
      <p:sp>
        <p:nvSpPr>
          <p:cNvPr id="35" name="Text Box 38"/>
          <p:cNvSpPr txBox="1">
            <a:spLocks noChangeArrowheads="1"/>
          </p:cNvSpPr>
          <p:nvPr/>
        </p:nvSpPr>
        <p:spPr bwMode="auto">
          <a:xfrm>
            <a:off x="7543800" y="2198639"/>
            <a:ext cx="609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/>
              <a:t>a</a:t>
            </a:r>
          </a:p>
        </p:txBody>
      </p:sp>
      <p:sp>
        <p:nvSpPr>
          <p:cNvPr id="36" name="Line 39"/>
          <p:cNvSpPr>
            <a:spLocks noChangeShapeType="1"/>
          </p:cNvSpPr>
          <p:nvPr/>
        </p:nvSpPr>
        <p:spPr bwMode="auto">
          <a:xfrm>
            <a:off x="7315200" y="2909839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Text Box 40"/>
          <p:cNvSpPr txBox="1">
            <a:spLocks noChangeArrowheads="1"/>
          </p:cNvSpPr>
          <p:nvPr/>
        </p:nvSpPr>
        <p:spPr bwMode="auto">
          <a:xfrm>
            <a:off x="7239000" y="4270857"/>
            <a:ext cx="1219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/>
              <a:t>c + d</a:t>
            </a:r>
          </a:p>
        </p:txBody>
      </p:sp>
      <p:sp>
        <p:nvSpPr>
          <p:cNvPr id="38" name="Text Box 41"/>
          <p:cNvSpPr txBox="1">
            <a:spLocks noChangeArrowheads="1"/>
          </p:cNvSpPr>
          <p:nvPr/>
        </p:nvSpPr>
        <p:spPr bwMode="auto">
          <a:xfrm>
            <a:off x="7543800" y="3722639"/>
            <a:ext cx="609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/>
              <a:t>c</a:t>
            </a:r>
          </a:p>
        </p:txBody>
      </p:sp>
      <p:sp>
        <p:nvSpPr>
          <p:cNvPr id="39" name="Line 42"/>
          <p:cNvSpPr>
            <a:spLocks noChangeShapeType="1"/>
          </p:cNvSpPr>
          <p:nvPr/>
        </p:nvSpPr>
        <p:spPr bwMode="auto">
          <a:xfrm>
            <a:off x="7315200" y="4433839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>
            <a:off x="7315200" y="2401839"/>
            <a:ext cx="914400" cy="1016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44"/>
          <p:cNvSpPr>
            <a:spLocks noChangeShapeType="1"/>
          </p:cNvSpPr>
          <p:nvPr/>
        </p:nvSpPr>
        <p:spPr bwMode="auto">
          <a:xfrm>
            <a:off x="5715000" y="3824239"/>
            <a:ext cx="914400" cy="1016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45"/>
          <p:cNvSpPr>
            <a:spLocks noChangeShapeType="1"/>
          </p:cNvSpPr>
          <p:nvPr/>
        </p:nvSpPr>
        <p:spPr bwMode="auto">
          <a:xfrm>
            <a:off x="7315200" y="3925839"/>
            <a:ext cx="914400" cy="1016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Line 46"/>
          <p:cNvSpPr>
            <a:spLocks noChangeShapeType="1"/>
          </p:cNvSpPr>
          <p:nvPr/>
        </p:nvSpPr>
        <p:spPr bwMode="auto">
          <a:xfrm>
            <a:off x="5715000" y="2401839"/>
            <a:ext cx="914400" cy="1016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Line 47"/>
          <p:cNvSpPr>
            <a:spLocks noChangeShapeType="1"/>
          </p:cNvSpPr>
          <p:nvPr/>
        </p:nvSpPr>
        <p:spPr bwMode="auto">
          <a:xfrm flipH="1">
            <a:off x="5791200" y="2300239"/>
            <a:ext cx="914400" cy="1117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Line 48"/>
          <p:cNvSpPr>
            <a:spLocks noChangeShapeType="1"/>
          </p:cNvSpPr>
          <p:nvPr/>
        </p:nvSpPr>
        <p:spPr bwMode="auto">
          <a:xfrm flipH="1">
            <a:off x="7315200" y="2300239"/>
            <a:ext cx="914400" cy="1117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Line 49"/>
          <p:cNvSpPr>
            <a:spLocks noChangeShapeType="1"/>
          </p:cNvSpPr>
          <p:nvPr/>
        </p:nvSpPr>
        <p:spPr bwMode="auto">
          <a:xfrm flipH="1">
            <a:off x="7315200" y="3824239"/>
            <a:ext cx="914400" cy="1117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Line 50"/>
          <p:cNvSpPr>
            <a:spLocks noChangeShapeType="1"/>
          </p:cNvSpPr>
          <p:nvPr/>
        </p:nvSpPr>
        <p:spPr bwMode="auto">
          <a:xfrm flipH="1">
            <a:off x="5715000" y="3824239"/>
            <a:ext cx="914400" cy="1117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2916621" y="2036316"/>
            <a:ext cx="0" cy="393356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452681" y="6374674"/>
            <a:ext cx="8584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reason you can not directly calculate risks and rates from a case control study</a:t>
            </a:r>
          </a:p>
        </p:txBody>
      </p:sp>
    </p:spTree>
    <p:extLst>
      <p:ext uri="{BB962C8B-B14F-4D97-AF65-F5344CB8AC3E}">
        <p14:creationId xmlns:p14="http://schemas.microsoft.com/office/powerpoint/2010/main" val="211728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 animBg="1"/>
      <p:bldP spid="37" grpId="0"/>
      <p:bldP spid="38" grpId="0"/>
      <p:bldP spid="39" grpId="0" animBg="1"/>
      <p:bldP spid="40" grpId="0" animBg="1"/>
      <p:bldP spid="41" grpId="0" animBg="1"/>
      <p:bldP spid="42" grpId="0" animBg="1"/>
      <p:bldP spid="65" grpId="0" animBg="1"/>
      <p:bldP spid="68" grpId="0" animBg="1"/>
      <p:bldP spid="69" grpId="0" animBg="1"/>
      <p:bldP spid="71" grpId="0" animBg="1"/>
      <p:bldP spid="7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22"/>
          <p:cNvSpPr>
            <a:spLocks noChangeArrowheads="1"/>
          </p:cNvSpPr>
          <p:nvPr/>
        </p:nvSpPr>
        <p:spPr bwMode="auto">
          <a:xfrm>
            <a:off x="1229088" y="2375766"/>
            <a:ext cx="1408593" cy="3005959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Rectangle 62"/>
          <p:cNvSpPr/>
          <p:nvPr/>
        </p:nvSpPr>
        <p:spPr bwMode="auto">
          <a:xfrm>
            <a:off x="3184085" y="3877444"/>
            <a:ext cx="1358170" cy="14804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3184085" y="2398009"/>
            <a:ext cx="1358170" cy="14804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44" name="Line 23"/>
          <p:cNvSpPr>
            <a:spLocks noChangeShapeType="1"/>
          </p:cNvSpPr>
          <p:nvPr/>
        </p:nvSpPr>
        <p:spPr bwMode="auto">
          <a:xfrm>
            <a:off x="2637680" y="2375764"/>
            <a:ext cx="1" cy="300595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24"/>
          <p:cNvSpPr>
            <a:spLocks noChangeShapeType="1"/>
          </p:cNvSpPr>
          <p:nvPr/>
        </p:nvSpPr>
        <p:spPr bwMode="auto">
          <a:xfrm>
            <a:off x="1229091" y="3878441"/>
            <a:ext cx="1408590" cy="11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20"/>
          <p:cNvSpPr>
            <a:spLocks noChangeArrowheads="1"/>
          </p:cNvSpPr>
          <p:nvPr/>
        </p:nvSpPr>
        <p:spPr bwMode="auto">
          <a:xfrm>
            <a:off x="493033" y="2859039"/>
            <a:ext cx="796159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400" dirty="0"/>
              <a:t>E+</a:t>
            </a:r>
          </a:p>
        </p:txBody>
      </p:sp>
      <p:sp>
        <p:nvSpPr>
          <p:cNvPr id="47" name="Rectangle 20"/>
          <p:cNvSpPr>
            <a:spLocks noChangeArrowheads="1"/>
          </p:cNvSpPr>
          <p:nvPr/>
        </p:nvSpPr>
        <p:spPr bwMode="auto">
          <a:xfrm>
            <a:off x="493033" y="4301790"/>
            <a:ext cx="736058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400" dirty="0"/>
              <a:t>E-</a:t>
            </a:r>
          </a:p>
        </p:txBody>
      </p:sp>
      <p:sp>
        <p:nvSpPr>
          <p:cNvPr id="48" name="Rectangle 20"/>
          <p:cNvSpPr>
            <a:spLocks noChangeArrowheads="1"/>
          </p:cNvSpPr>
          <p:nvPr/>
        </p:nvSpPr>
        <p:spPr bwMode="auto">
          <a:xfrm>
            <a:off x="1084234" y="1730248"/>
            <a:ext cx="158498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2400" dirty="0"/>
              <a:t>D+</a:t>
            </a:r>
          </a:p>
        </p:txBody>
      </p:sp>
      <p:sp>
        <p:nvSpPr>
          <p:cNvPr id="49" name="Rectangle 25"/>
          <p:cNvSpPr>
            <a:spLocks noChangeArrowheads="1"/>
          </p:cNvSpPr>
          <p:nvPr/>
        </p:nvSpPr>
        <p:spPr bwMode="auto">
          <a:xfrm>
            <a:off x="1718283" y="2704779"/>
            <a:ext cx="435429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</a:t>
            </a:r>
            <a:endParaRPr lang="en-US" sz="2800" baseline="-25000" dirty="0">
              <a:solidFill>
                <a:schemeClr val="bg1"/>
              </a:solidFill>
            </a:endParaRPr>
          </a:p>
        </p:txBody>
      </p:sp>
      <p:sp>
        <p:nvSpPr>
          <p:cNvPr id="50" name="Rectangle 25"/>
          <p:cNvSpPr>
            <a:spLocks noChangeArrowheads="1"/>
          </p:cNvSpPr>
          <p:nvPr/>
        </p:nvSpPr>
        <p:spPr bwMode="auto">
          <a:xfrm>
            <a:off x="3730489" y="2747123"/>
            <a:ext cx="435428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endParaRPr lang="en-US" sz="2800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1" name="Rectangle 25"/>
          <p:cNvSpPr>
            <a:spLocks noChangeArrowheads="1"/>
          </p:cNvSpPr>
          <p:nvPr/>
        </p:nvSpPr>
        <p:spPr bwMode="auto">
          <a:xfrm>
            <a:off x="1718283" y="4198789"/>
            <a:ext cx="401549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</a:t>
            </a:r>
            <a:endParaRPr lang="en-US" sz="2800" baseline="-25000" dirty="0">
              <a:solidFill>
                <a:schemeClr val="bg1"/>
              </a:solidFill>
            </a:endParaRPr>
          </a:p>
        </p:txBody>
      </p:sp>
      <p:sp>
        <p:nvSpPr>
          <p:cNvPr id="52" name="Rectangle 25"/>
          <p:cNvSpPr>
            <a:spLocks noChangeArrowheads="1"/>
          </p:cNvSpPr>
          <p:nvPr/>
        </p:nvSpPr>
        <p:spPr bwMode="auto">
          <a:xfrm>
            <a:off x="3764068" y="4198787"/>
            <a:ext cx="399802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</a:t>
            </a:r>
            <a:endParaRPr lang="en-US" sz="2800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5" name="Rectangle 20"/>
          <p:cNvSpPr>
            <a:spLocks noChangeArrowheads="1"/>
          </p:cNvSpPr>
          <p:nvPr/>
        </p:nvSpPr>
        <p:spPr bwMode="auto">
          <a:xfrm>
            <a:off x="3062977" y="1730248"/>
            <a:ext cx="158498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2400" dirty="0"/>
              <a:t>D-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" y="105107"/>
            <a:ext cx="9143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Odds Ratio</a:t>
            </a: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2916621" y="2036316"/>
            <a:ext cx="0" cy="393356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434" y="2198639"/>
            <a:ext cx="1151704" cy="3197425"/>
          </a:xfrm>
          <a:prstGeom prst="rect">
            <a:avLst/>
          </a:prstGeom>
        </p:spPr>
      </p:pic>
      <p:sp>
        <p:nvSpPr>
          <p:cNvPr id="5" name="Right Brace 4"/>
          <p:cNvSpPr/>
          <p:nvPr/>
        </p:nvSpPr>
        <p:spPr bwMode="auto">
          <a:xfrm>
            <a:off x="4920993" y="2021015"/>
            <a:ext cx="993227" cy="3712855"/>
          </a:xfrm>
          <a:prstGeom prst="rightBrace">
            <a:avLst>
              <a:gd name="adj1" fmla="val 0"/>
              <a:gd name="adj2" fmla="val 5000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2681" y="6374674"/>
            <a:ext cx="8584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reason you can not directly calculate risks and rates from a case control study</a:t>
            </a:r>
          </a:p>
        </p:txBody>
      </p:sp>
    </p:spTree>
    <p:extLst>
      <p:ext uri="{BB962C8B-B14F-4D97-AF65-F5344CB8AC3E}">
        <p14:creationId xmlns:p14="http://schemas.microsoft.com/office/powerpoint/2010/main" val="17057960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22"/>
          <p:cNvSpPr>
            <a:spLocks noChangeArrowheads="1"/>
          </p:cNvSpPr>
          <p:nvPr/>
        </p:nvSpPr>
        <p:spPr bwMode="auto">
          <a:xfrm>
            <a:off x="1229088" y="2375766"/>
            <a:ext cx="1408593" cy="3005959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Rectangle 62"/>
          <p:cNvSpPr/>
          <p:nvPr/>
        </p:nvSpPr>
        <p:spPr bwMode="auto">
          <a:xfrm>
            <a:off x="3184085" y="3877444"/>
            <a:ext cx="1358170" cy="14804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3184085" y="2398009"/>
            <a:ext cx="1358170" cy="14804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44" name="Line 23"/>
          <p:cNvSpPr>
            <a:spLocks noChangeShapeType="1"/>
          </p:cNvSpPr>
          <p:nvPr/>
        </p:nvSpPr>
        <p:spPr bwMode="auto">
          <a:xfrm>
            <a:off x="2637680" y="2375764"/>
            <a:ext cx="1" cy="300595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24"/>
          <p:cNvSpPr>
            <a:spLocks noChangeShapeType="1"/>
          </p:cNvSpPr>
          <p:nvPr/>
        </p:nvSpPr>
        <p:spPr bwMode="auto">
          <a:xfrm>
            <a:off x="1229091" y="3878441"/>
            <a:ext cx="1408590" cy="11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20"/>
          <p:cNvSpPr>
            <a:spLocks noChangeArrowheads="1"/>
          </p:cNvSpPr>
          <p:nvPr/>
        </p:nvSpPr>
        <p:spPr bwMode="auto">
          <a:xfrm>
            <a:off x="493033" y="2859039"/>
            <a:ext cx="796159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400" dirty="0"/>
              <a:t>E+</a:t>
            </a:r>
          </a:p>
        </p:txBody>
      </p:sp>
      <p:sp>
        <p:nvSpPr>
          <p:cNvPr id="47" name="Rectangle 20"/>
          <p:cNvSpPr>
            <a:spLocks noChangeArrowheads="1"/>
          </p:cNvSpPr>
          <p:nvPr/>
        </p:nvSpPr>
        <p:spPr bwMode="auto">
          <a:xfrm>
            <a:off x="493033" y="4301790"/>
            <a:ext cx="736058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400" dirty="0"/>
              <a:t>E-</a:t>
            </a:r>
          </a:p>
        </p:txBody>
      </p:sp>
      <p:sp>
        <p:nvSpPr>
          <p:cNvPr id="48" name="Rectangle 20"/>
          <p:cNvSpPr>
            <a:spLocks noChangeArrowheads="1"/>
          </p:cNvSpPr>
          <p:nvPr/>
        </p:nvSpPr>
        <p:spPr bwMode="auto">
          <a:xfrm>
            <a:off x="1084234" y="1730248"/>
            <a:ext cx="158498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2400" dirty="0"/>
              <a:t>D+</a:t>
            </a:r>
          </a:p>
        </p:txBody>
      </p:sp>
      <p:sp>
        <p:nvSpPr>
          <p:cNvPr id="49" name="Rectangle 25"/>
          <p:cNvSpPr>
            <a:spLocks noChangeArrowheads="1"/>
          </p:cNvSpPr>
          <p:nvPr/>
        </p:nvSpPr>
        <p:spPr bwMode="auto">
          <a:xfrm>
            <a:off x="1718283" y="2704779"/>
            <a:ext cx="435429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</a:t>
            </a:r>
            <a:endParaRPr lang="en-US" sz="2800" baseline="-25000" dirty="0">
              <a:solidFill>
                <a:schemeClr val="bg1"/>
              </a:solidFill>
            </a:endParaRPr>
          </a:p>
        </p:txBody>
      </p:sp>
      <p:sp>
        <p:nvSpPr>
          <p:cNvPr id="50" name="Rectangle 25"/>
          <p:cNvSpPr>
            <a:spLocks noChangeArrowheads="1"/>
          </p:cNvSpPr>
          <p:nvPr/>
        </p:nvSpPr>
        <p:spPr bwMode="auto">
          <a:xfrm>
            <a:off x="3730489" y="2747123"/>
            <a:ext cx="435428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endParaRPr lang="en-US" sz="2800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1" name="Rectangle 25"/>
          <p:cNvSpPr>
            <a:spLocks noChangeArrowheads="1"/>
          </p:cNvSpPr>
          <p:nvPr/>
        </p:nvSpPr>
        <p:spPr bwMode="auto">
          <a:xfrm>
            <a:off x="1718283" y="4198789"/>
            <a:ext cx="401549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</a:t>
            </a:r>
            <a:endParaRPr lang="en-US" sz="2800" baseline="-25000" dirty="0">
              <a:solidFill>
                <a:schemeClr val="bg1"/>
              </a:solidFill>
            </a:endParaRPr>
          </a:p>
        </p:txBody>
      </p:sp>
      <p:sp>
        <p:nvSpPr>
          <p:cNvPr id="52" name="Rectangle 25"/>
          <p:cNvSpPr>
            <a:spLocks noChangeArrowheads="1"/>
          </p:cNvSpPr>
          <p:nvPr/>
        </p:nvSpPr>
        <p:spPr bwMode="auto">
          <a:xfrm>
            <a:off x="3764068" y="4198787"/>
            <a:ext cx="399802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</a:t>
            </a:r>
            <a:endParaRPr lang="en-US" sz="2800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5" name="Rectangle 20"/>
          <p:cNvSpPr>
            <a:spLocks noChangeArrowheads="1"/>
          </p:cNvSpPr>
          <p:nvPr/>
        </p:nvSpPr>
        <p:spPr bwMode="auto">
          <a:xfrm>
            <a:off x="3062977" y="1730248"/>
            <a:ext cx="158498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2400" dirty="0"/>
              <a:t>D-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" y="105107"/>
            <a:ext cx="9143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Odds Ratio</a:t>
            </a:r>
          </a:p>
        </p:txBody>
      </p: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5638800" y="2543657"/>
            <a:ext cx="1600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/>
              <a:t>a + b</a:t>
            </a:r>
          </a:p>
        </p:txBody>
      </p:sp>
      <p:sp>
        <p:nvSpPr>
          <p:cNvPr id="33" name="Text Box 36"/>
          <p:cNvSpPr txBox="1">
            <a:spLocks noChangeArrowheads="1"/>
          </p:cNvSpPr>
          <p:nvPr/>
        </p:nvSpPr>
        <p:spPr bwMode="auto">
          <a:xfrm>
            <a:off x="5638800" y="3966057"/>
            <a:ext cx="1600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/>
              <a:t>c + d</a:t>
            </a:r>
          </a:p>
        </p:txBody>
      </p:sp>
      <p:sp>
        <p:nvSpPr>
          <p:cNvPr id="34" name="Text Box 37"/>
          <p:cNvSpPr txBox="1">
            <a:spLocks noChangeArrowheads="1"/>
          </p:cNvSpPr>
          <p:nvPr/>
        </p:nvSpPr>
        <p:spPr bwMode="auto">
          <a:xfrm>
            <a:off x="7239000" y="2746857"/>
            <a:ext cx="1219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/>
              <a:t>a + b</a:t>
            </a:r>
          </a:p>
        </p:txBody>
      </p:sp>
      <p:sp>
        <p:nvSpPr>
          <p:cNvPr id="35" name="Text Box 38"/>
          <p:cNvSpPr txBox="1">
            <a:spLocks noChangeArrowheads="1"/>
          </p:cNvSpPr>
          <p:nvPr/>
        </p:nvSpPr>
        <p:spPr bwMode="auto">
          <a:xfrm>
            <a:off x="7543800" y="2198639"/>
            <a:ext cx="609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/>
              <a:t>a</a:t>
            </a:r>
          </a:p>
        </p:txBody>
      </p:sp>
      <p:sp>
        <p:nvSpPr>
          <p:cNvPr id="36" name="Line 39"/>
          <p:cNvSpPr>
            <a:spLocks noChangeShapeType="1"/>
          </p:cNvSpPr>
          <p:nvPr/>
        </p:nvSpPr>
        <p:spPr bwMode="auto">
          <a:xfrm>
            <a:off x="7315200" y="2909839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Text Box 40"/>
          <p:cNvSpPr txBox="1">
            <a:spLocks noChangeArrowheads="1"/>
          </p:cNvSpPr>
          <p:nvPr/>
        </p:nvSpPr>
        <p:spPr bwMode="auto">
          <a:xfrm>
            <a:off x="7239000" y="4270857"/>
            <a:ext cx="1219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/>
              <a:t>c + d</a:t>
            </a:r>
          </a:p>
        </p:txBody>
      </p:sp>
      <p:sp>
        <p:nvSpPr>
          <p:cNvPr id="38" name="Text Box 41"/>
          <p:cNvSpPr txBox="1">
            <a:spLocks noChangeArrowheads="1"/>
          </p:cNvSpPr>
          <p:nvPr/>
        </p:nvSpPr>
        <p:spPr bwMode="auto">
          <a:xfrm>
            <a:off x="7543800" y="3722639"/>
            <a:ext cx="609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/>
              <a:t>c</a:t>
            </a:r>
          </a:p>
        </p:txBody>
      </p:sp>
      <p:sp>
        <p:nvSpPr>
          <p:cNvPr id="39" name="Line 42"/>
          <p:cNvSpPr>
            <a:spLocks noChangeShapeType="1"/>
          </p:cNvSpPr>
          <p:nvPr/>
        </p:nvSpPr>
        <p:spPr bwMode="auto">
          <a:xfrm>
            <a:off x="7315200" y="4433839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>
            <a:off x="7315200" y="2401839"/>
            <a:ext cx="914400" cy="1016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44"/>
          <p:cNvSpPr>
            <a:spLocks noChangeShapeType="1"/>
          </p:cNvSpPr>
          <p:nvPr/>
        </p:nvSpPr>
        <p:spPr bwMode="auto">
          <a:xfrm>
            <a:off x="5715000" y="3824239"/>
            <a:ext cx="914400" cy="1016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45"/>
          <p:cNvSpPr>
            <a:spLocks noChangeShapeType="1"/>
          </p:cNvSpPr>
          <p:nvPr/>
        </p:nvSpPr>
        <p:spPr bwMode="auto">
          <a:xfrm>
            <a:off x="7315200" y="3925839"/>
            <a:ext cx="914400" cy="1016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Line 46"/>
          <p:cNvSpPr>
            <a:spLocks noChangeShapeType="1"/>
          </p:cNvSpPr>
          <p:nvPr/>
        </p:nvSpPr>
        <p:spPr bwMode="auto">
          <a:xfrm>
            <a:off x="5715000" y="2401839"/>
            <a:ext cx="914400" cy="1016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Line 47"/>
          <p:cNvSpPr>
            <a:spLocks noChangeShapeType="1"/>
          </p:cNvSpPr>
          <p:nvPr/>
        </p:nvSpPr>
        <p:spPr bwMode="auto">
          <a:xfrm flipH="1">
            <a:off x="5791200" y="2300239"/>
            <a:ext cx="914400" cy="1117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Line 48"/>
          <p:cNvSpPr>
            <a:spLocks noChangeShapeType="1"/>
          </p:cNvSpPr>
          <p:nvPr/>
        </p:nvSpPr>
        <p:spPr bwMode="auto">
          <a:xfrm flipH="1">
            <a:off x="7315200" y="2300239"/>
            <a:ext cx="914400" cy="1117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Line 49"/>
          <p:cNvSpPr>
            <a:spLocks noChangeShapeType="1"/>
          </p:cNvSpPr>
          <p:nvPr/>
        </p:nvSpPr>
        <p:spPr bwMode="auto">
          <a:xfrm flipH="1">
            <a:off x="7315200" y="3824239"/>
            <a:ext cx="914400" cy="1117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Line 50"/>
          <p:cNvSpPr>
            <a:spLocks noChangeShapeType="1"/>
          </p:cNvSpPr>
          <p:nvPr/>
        </p:nvSpPr>
        <p:spPr bwMode="auto">
          <a:xfrm flipH="1">
            <a:off x="5715000" y="3824239"/>
            <a:ext cx="914400" cy="1117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2916621" y="2036316"/>
            <a:ext cx="0" cy="393356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452681" y="6374674"/>
            <a:ext cx="741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you can not directly calculate risks and rates from a case control study</a:t>
            </a:r>
          </a:p>
        </p:txBody>
      </p:sp>
    </p:spTree>
    <p:extLst>
      <p:ext uri="{BB962C8B-B14F-4D97-AF65-F5344CB8AC3E}">
        <p14:creationId xmlns:p14="http://schemas.microsoft.com/office/powerpoint/2010/main" val="193593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 animBg="1"/>
      <p:bldP spid="37" grpId="0"/>
      <p:bldP spid="38" grpId="0"/>
      <p:bldP spid="39" grpId="0" animBg="1"/>
      <p:bldP spid="40" grpId="0" animBg="1"/>
      <p:bldP spid="41" grpId="0" animBg="1"/>
      <p:bldP spid="42" grpId="0" animBg="1"/>
      <p:bldP spid="65" grpId="0" animBg="1"/>
      <p:bldP spid="68" grpId="0" animBg="1"/>
      <p:bldP spid="69" grpId="0" animBg="1"/>
      <p:bldP spid="71" grpId="0" animBg="1"/>
      <p:bldP spid="7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 bwMode="auto">
          <a:xfrm>
            <a:off x="5173591" y="1860792"/>
            <a:ext cx="2446631" cy="811061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43" name="Rectangle 22"/>
          <p:cNvSpPr>
            <a:spLocks noChangeArrowheads="1"/>
          </p:cNvSpPr>
          <p:nvPr/>
        </p:nvSpPr>
        <p:spPr bwMode="auto">
          <a:xfrm>
            <a:off x="861058" y="2375766"/>
            <a:ext cx="2766763" cy="3005959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Rectangle 62"/>
          <p:cNvSpPr/>
          <p:nvPr/>
        </p:nvSpPr>
        <p:spPr bwMode="auto">
          <a:xfrm>
            <a:off x="2269651" y="3877444"/>
            <a:ext cx="1358170" cy="14804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2269651" y="2398009"/>
            <a:ext cx="1358170" cy="14804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44" name="Line 23"/>
          <p:cNvSpPr>
            <a:spLocks noChangeShapeType="1"/>
          </p:cNvSpPr>
          <p:nvPr/>
        </p:nvSpPr>
        <p:spPr bwMode="auto">
          <a:xfrm flipH="1">
            <a:off x="2269650" y="2375764"/>
            <a:ext cx="0" cy="370078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24"/>
          <p:cNvSpPr>
            <a:spLocks noChangeShapeType="1"/>
          </p:cNvSpPr>
          <p:nvPr/>
        </p:nvSpPr>
        <p:spPr bwMode="auto">
          <a:xfrm>
            <a:off x="861060" y="3878441"/>
            <a:ext cx="3450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20"/>
          <p:cNvSpPr>
            <a:spLocks noChangeArrowheads="1"/>
          </p:cNvSpPr>
          <p:nvPr/>
        </p:nvSpPr>
        <p:spPr bwMode="auto">
          <a:xfrm>
            <a:off x="125003" y="2859039"/>
            <a:ext cx="796159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400" dirty="0"/>
              <a:t>E+</a:t>
            </a:r>
          </a:p>
        </p:txBody>
      </p:sp>
      <p:sp>
        <p:nvSpPr>
          <p:cNvPr id="47" name="Rectangle 20"/>
          <p:cNvSpPr>
            <a:spLocks noChangeArrowheads="1"/>
          </p:cNvSpPr>
          <p:nvPr/>
        </p:nvSpPr>
        <p:spPr bwMode="auto">
          <a:xfrm>
            <a:off x="125003" y="4301790"/>
            <a:ext cx="736058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400" dirty="0"/>
              <a:t>E-</a:t>
            </a:r>
          </a:p>
        </p:txBody>
      </p:sp>
      <p:sp>
        <p:nvSpPr>
          <p:cNvPr id="48" name="Rectangle 20"/>
          <p:cNvSpPr>
            <a:spLocks noChangeArrowheads="1"/>
          </p:cNvSpPr>
          <p:nvPr/>
        </p:nvSpPr>
        <p:spPr bwMode="auto">
          <a:xfrm>
            <a:off x="716204" y="1730248"/>
            <a:ext cx="158498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2400" dirty="0"/>
              <a:t>Case</a:t>
            </a:r>
          </a:p>
        </p:txBody>
      </p:sp>
      <p:sp>
        <p:nvSpPr>
          <p:cNvPr id="49" name="Rectangle 25"/>
          <p:cNvSpPr>
            <a:spLocks noChangeArrowheads="1"/>
          </p:cNvSpPr>
          <p:nvPr/>
        </p:nvSpPr>
        <p:spPr bwMode="auto">
          <a:xfrm>
            <a:off x="1350253" y="2704779"/>
            <a:ext cx="435429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</a:t>
            </a:r>
            <a:endParaRPr lang="en-US" sz="2800" baseline="-25000" dirty="0">
              <a:solidFill>
                <a:schemeClr val="bg1"/>
              </a:solidFill>
            </a:endParaRPr>
          </a:p>
        </p:txBody>
      </p:sp>
      <p:sp>
        <p:nvSpPr>
          <p:cNvPr id="50" name="Rectangle 25"/>
          <p:cNvSpPr>
            <a:spLocks noChangeArrowheads="1"/>
          </p:cNvSpPr>
          <p:nvPr/>
        </p:nvSpPr>
        <p:spPr bwMode="auto">
          <a:xfrm>
            <a:off x="2816055" y="2747123"/>
            <a:ext cx="435428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endParaRPr lang="en-US" sz="2800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1" name="Rectangle 25"/>
          <p:cNvSpPr>
            <a:spLocks noChangeArrowheads="1"/>
          </p:cNvSpPr>
          <p:nvPr/>
        </p:nvSpPr>
        <p:spPr bwMode="auto">
          <a:xfrm>
            <a:off x="1350253" y="4198789"/>
            <a:ext cx="401549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</a:t>
            </a:r>
            <a:endParaRPr lang="en-US" sz="2800" baseline="-25000" dirty="0">
              <a:solidFill>
                <a:schemeClr val="bg1"/>
              </a:solidFill>
            </a:endParaRPr>
          </a:p>
        </p:txBody>
      </p:sp>
      <p:sp>
        <p:nvSpPr>
          <p:cNvPr id="52" name="Rectangle 25"/>
          <p:cNvSpPr>
            <a:spLocks noChangeArrowheads="1"/>
          </p:cNvSpPr>
          <p:nvPr/>
        </p:nvSpPr>
        <p:spPr bwMode="auto">
          <a:xfrm>
            <a:off x="2849634" y="4198787"/>
            <a:ext cx="399802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</a:t>
            </a:r>
            <a:endParaRPr lang="en-US" sz="2800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712265" y="2755940"/>
            <a:ext cx="912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a+b</a:t>
            </a:r>
            <a:r>
              <a:rPr lang="en-US" sz="2400" dirty="0"/>
              <a:t>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712265" y="4196684"/>
            <a:ext cx="894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c+d</a:t>
            </a:r>
            <a:r>
              <a:rPr lang="en-US" sz="2400" dirty="0"/>
              <a:t>)</a:t>
            </a:r>
          </a:p>
        </p:txBody>
      </p:sp>
      <p:sp>
        <p:nvSpPr>
          <p:cNvPr id="55" name="Rectangle 20"/>
          <p:cNvSpPr>
            <a:spLocks noChangeArrowheads="1"/>
          </p:cNvSpPr>
          <p:nvPr/>
        </p:nvSpPr>
        <p:spPr bwMode="auto">
          <a:xfrm>
            <a:off x="2148544" y="1730248"/>
            <a:ext cx="158498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2400" dirty="0"/>
              <a:t>Control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02625" y="5461001"/>
            <a:ext cx="894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a+c</a:t>
            </a:r>
            <a:r>
              <a:rPr lang="en-US" sz="2400" dirty="0"/>
              <a:t>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513778" y="5461001"/>
            <a:ext cx="912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b+d</a:t>
            </a:r>
            <a:r>
              <a:rPr lang="en-US" sz="2400" dirty="0"/>
              <a:t>)</a:t>
            </a:r>
          </a:p>
        </p:txBody>
      </p:sp>
      <p:sp>
        <p:nvSpPr>
          <p:cNvPr id="58" name="Line 24"/>
          <p:cNvSpPr>
            <a:spLocks noChangeShapeType="1"/>
          </p:cNvSpPr>
          <p:nvPr/>
        </p:nvSpPr>
        <p:spPr bwMode="auto">
          <a:xfrm>
            <a:off x="861060" y="5359400"/>
            <a:ext cx="34503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23"/>
          <p:cNvSpPr>
            <a:spLocks noChangeShapeType="1"/>
          </p:cNvSpPr>
          <p:nvPr/>
        </p:nvSpPr>
        <p:spPr bwMode="auto">
          <a:xfrm flipH="1">
            <a:off x="3629867" y="2398008"/>
            <a:ext cx="0" cy="370078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3743483" y="5461001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" y="105107"/>
            <a:ext cx="9143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“Exposure” Odds Ratio</a:t>
            </a:r>
          </a:p>
        </p:txBody>
      </p:sp>
      <p:sp>
        <p:nvSpPr>
          <p:cNvPr id="62" name="Rectangle 42"/>
          <p:cNvSpPr>
            <a:spLocks noChangeArrowheads="1"/>
          </p:cNvSpPr>
          <p:nvPr/>
        </p:nvSpPr>
        <p:spPr bwMode="auto">
          <a:xfrm>
            <a:off x="7956699" y="2234124"/>
            <a:ext cx="723275" cy="573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0" hangingPunct="0"/>
            <a:r>
              <a:rPr lang="en-US" dirty="0"/>
              <a:t> (a/c) </a:t>
            </a:r>
            <a:endParaRPr lang="en-US" sz="2200" b="1" dirty="0">
              <a:solidFill>
                <a:schemeClr val="accent2"/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5173590" y="3012330"/>
            <a:ext cx="2462399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 algn="ctr" eaLnBrk="0" hangingPunct="0"/>
            <a:r>
              <a:rPr lang="en-US" dirty="0"/>
              <a:t>Odds of being</a:t>
            </a:r>
          </a:p>
          <a:p>
            <a:pPr marL="342900" indent="-342900" algn="ctr" eaLnBrk="0" hangingPunct="0"/>
            <a:r>
              <a:rPr lang="en-US" dirty="0"/>
              <a:t>exposed in controls</a:t>
            </a:r>
          </a:p>
        </p:txBody>
      </p:sp>
      <p:sp>
        <p:nvSpPr>
          <p:cNvPr id="4" name="Rectangle 3"/>
          <p:cNvSpPr/>
          <p:nvPr/>
        </p:nvSpPr>
        <p:spPr>
          <a:xfrm>
            <a:off x="7972465" y="2975913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(b/d)</a:t>
            </a:r>
          </a:p>
        </p:txBody>
      </p:sp>
      <p:sp>
        <p:nvSpPr>
          <p:cNvPr id="5" name="Rectangle 4"/>
          <p:cNvSpPr/>
          <p:nvPr/>
        </p:nvSpPr>
        <p:spPr>
          <a:xfrm>
            <a:off x="5536012" y="4617659"/>
            <a:ext cx="28312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 eaLnBrk="0" hangingPunct="0"/>
            <a:r>
              <a:rPr lang="en-US" sz="2800" b="1" dirty="0"/>
              <a:t>OR = (a*d)/(b*c)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89357" y="1860793"/>
            <a:ext cx="24308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Odds of being</a:t>
            </a:r>
          </a:p>
          <a:p>
            <a:pPr algn="ctr"/>
            <a:r>
              <a:rPr lang="en-US" dirty="0"/>
              <a:t>exposed in cases </a:t>
            </a:r>
          </a:p>
        </p:txBody>
      </p:sp>
      <p:cxnSp>
        <p:nvCxnSpPr>
          <p:cNvPr id="64" name="Straight Connector 63"/>
          <p:cNvCxnSpPr/>
          <p:nvPr/>
        </p:nvCxnSpPr>
        <p:spPr bwMode="auto">
          <a:xfrm>
            <a:off x="5189356" y="2827673"/>
            <a:ext cx="244663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Rectangle 65"/>
          <p:cNvSpPr/>
          <p:nvPr/>
        </p:nvSpPr>
        <p:spPr>
          <a:xfrm>
            <a:off x="7667857" y="2508095"/>
            <a:ext cx="4940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= </a:t>
            </a:r>
          </a:p>
        </p:txBody>
      </p:sp>
      <p:cxnSp>
        <p:nvCxnSpPr>
          <p:cNvPr id="67" name="Straight Connector 66"/>
          <p:cNvCxnSpPr/>
          <p:nvPr/>
        </p:nvCxnSpPr>
        <p:spPr bwMode="auto">
          <a:xfrm>
            <a:off x="8070266" y="2848695"/>
            <a:ext cx="59394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02576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 bwMode="auto">
          <a:xfrm>
            <a:off x="5173591" y="1860792"/>
            <a:ext cx="2446631" cy="811061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43" name="Rectangle 22"/>
          <p:cNvSpPr>
            <a:spLocks noChangeArrowheads="1"/>
          </p:cNvSpPr>
          <p:nvPr/>
        </p:nvSpPr>
        <p:spPr bwMode="auto">
          <a:xfrm>
            <a:off x="879025" y="2361834"/>
            <a:ext cx="2766763" cy="3005959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Rectangle 62"/>
          <p:cNvSpPr/>
          <p:nvPr/>
        </p:nvSpPr>
        <p:spPr bwMode="auto">
          <a:xfrm>
            <a:off x="2269651" y="3877444"/>
            <a:ext cx="1358170" cy="14804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902498" y="3895125"/>
            <a:ext cx="1358170" cy="14804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44" name="Line 23"/>
          <p:cNvSpPr>
            <a:spLocks noChangeShapeType="1"/>
          </p:cNvSpPr>
          <p:nvPr/>
        </p:nvSpPr>
        <p:spPr bwMode="auto">
          <a:xfrm flipH="1">
            <a:off x="2269650" y="2375764"/>
            <a:ext cx="0" cy="370078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24"/>
          <p:cNvSpPr>
            <a:spLocks noChangeShapeType="1"/>
          </p:cNvSpPr>
          <p:nvPr/>
        </p:nvSpPr>
        <p:spPr bwMode="auto">
          <a:xfrm>
            <a:off x="861060" y="3878441"/>
            <a:ext cx="3450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20"/>
          <p:cNvSpPr>
            <a:spLocks noChangeArrowheads="1"/>
          </p:cNvSpPr>
          <p:nvPr/>
        </p:nvSpPr>
        <p:spPr bwMode="auto">
          <a:xfrm>
            <a:off x="125003" y="2859039"/>
            <a:ext cx="796159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400" dirty="0"/>
              <a:t>E+</a:t>
            </a:r>
          </a:p>
        </p:txBody>
      </p:sp>
      <p:sp>
        <p:nvSpPr>
          <p:cNvPr id="47" name="Rectangle 20"/>
          <p:cNvSpPr>
            <a:spLocks noChangeArrowheads="1"/>
          </p:cNvSpPr>
          <p:nvPr/>
        </p:nvSpPr>
        <p:spPr bwMode="auto">
          <a:xfrm>
            <a:off x="125003" y="4301790"/>
            <a:ext cx="736058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400" dirty="0"/>
              <a:t>E-</a:t>
            </a:r>
          </a:p>
        </p:txBody>
      </p:sp>
      <p:sp>
        <p:nvSpPr>
          <p:cNvPr id="48" name="Rectangle 20"/>
          <p:cNvSpPr>
            <a:spLocks noChangeArrowheads="1"/>
          </p:cNvSpPr>
          <p:nvPr/>
        </p:nvSpPr>
        <p:spPr bwMode="auto">
          <a:xfrm>
            <a:off x="716204" y="1730248"/>
            <a:ext cx="158498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2400" dirty="0"/>
              <a:t>Case</a:t>
            </a:r>
          </a:p>
        </p:txBody>
      </p:sp>
      <p:sp>
        <p:nvSpPr>
          <p:cNvPr id="49" name="Rectangle 25"/>
          <p:cNvSpPr>
            <a:spLocks noChangeArrowheads="1"/>
          </p:cNvSpPr>
          <p:nvPr/>
        </p:nvSpPr>
        <p:spPr bwMode="auto">
          <a:xfrm>
            <a:off x="1350253" y="2704779"/>
            <a:ext cx="435429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</a:t>
            </a:r>
            <a:endParaRPr lang="en-US" sz="2800" baseline="-25000" dirty="0">
              <a:solidFill>
                <a:schemeClr val="bg1"/>
              </a:solidFill>
            </a:endParaRPr>
          </a:p>
        </p:txBody>
      </p:sp>
      <p:sp>
        <p:nvSpPr>
          <p:cNvPr id="50" name="Rectangle 25"/>
          <p:cNvSpPr>
            <a:spLocks noChangeArrowheads="1"/>
          </p:cNvSpPr>
          <p:nvPr/>
        </p:nvSpPr>
        <p:spPr bwMode="auto">
          <a:xfrm>
            <a:off x="2816055" y="2747123"/>
            <a:ext cx="435428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</a:t>
            </a:r>
            <a:endParaRPr lang="en-US" sz="2800" baseline="-25000" dirty="0">
              <a:solidFill>
                <a:schemeClr val="bg1"/>
              </a:solidFill>
            </a:endParaRPr>
          </a:p>
        </p:txBody>
      </p:sp>
      <p:sp>
        <p:nvSpPr>
          <p:cNvPr id="51" name="Rectangle 25"/>
          <p:cNvSpPr>
            <a:spLocks noChangeArrowheads="1"/>
          </p:cNvSpPr>
          <p:nvPr/>
        </p:nvSpPr>
        <p:spPr bwMode="auto">
          <a:xfrm>
            <a:off x="1350253" y="4198789"/>
            <a:ext cx="401549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800" dirty="0"/>
              <a:t>c</a:t>
            </a:r>
            <a:endParaRPr lang="en-US" sz="2800" baseline="-25000" dirty="0"/>
          </a:p>
        </p:txBody>
      </p:sp>
      <p:sp>
        <p:nvSpPr>
          <p:cNvPr id="52" name="Rectangle 25"/>
          <p:cNvSpPr>
            <a:spLocks noChangeArrowheads="1"/>
          </p:cNvSpPr>
          <p:nvPr/>
        </p:nvSpPr>
        <p:spPr bwMode="auto">
          <a:xfrm>
            <a:off x="2849634" y="4198787"/>
            <a:ext cx="399802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</a:t>
            </a:r>
            <a:endParaRPr lang="en-US" sz="2800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712265" y="2755940"/>
            <a:ext cx="912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a+b</a:t>
            </a:r>
            <a:r>
              <a:rPr lang="en-US" sz="2400" dirty="0"/>
              <a:t>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712265" y="4196684"/>
            <a:ext cx="894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c+d</a:t>
            </a:r>
            <a:r>
              <a:rPr lang="en-US" sz="2400" dirty="0"/>
              <a:t>)</a:t>
            </a:r>
          </a:p>
        </p:txBody>
      </p:sp>
      <p:sp>
        <p:nvSpPr>
          <p:cNvPr id="55" name="Rectangle 20"/>
          <p:cNvSpPr>
            <a:spLocks noChangeArrowheads="1"/>
          </p:cNvSpPr>
          <p:nvPr/>
        </p:nvSpPr>
        <p:spPr bwMode="auto">
          <a:xfrm>
            <a:off x="2148544" y="1730248"/>
            <a:ext cx="158498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2400" dirty="0"/>
              <a:t>Control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02625" y="5461001"/>
            <a:ext cx="894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a+c</a:t>
            </a:r>
            <a:r>
              <a:rPr lang="en-US" sz="2400" dirty="0"/>
              <a:t>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513778" y="5461001"/>
            <a:ext cx="912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b+d</a:t>
            </a:r>
            <a:r>
              <a:rPr lang="en-US" sz="2400" dirty="0"/>
              <a:t>)</a:t>
            </a:r>
          </a:p>
        </p:txBody>
      </p:sp>
      <p:sp>
        <p:nvSpPr>
          <p:cNvPr id="58" name="Line 24"/>
          <p:cNvSpPr>
            <a:spLocks noChangeShapeType="1"/>
          </p:cNvSpPr>
          <p:nvPr/>
        </p:nvSpPr>
        <p:spPr bwMode="auto">
          <a:xfrm>
            <a:off x="861060" y="5359400"/>
            <a:ext cx="34503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23"/>
          <p:cNvSpPr>
            <a:spLocks noChangeShapeType="1"/>
          </p:cNvSpPr>
          <p:nvPr/>
        </p:nvSpPr>
        <p:spPr bwMode="auto">
          <a:xfrm flipH="1">
            <a:off x="3629867" y="2398008"/>
            <a:ext cx="0" cy="370078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3743483" y="5461001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" y="105107"/>
            <a:ext cx="9143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“Disease” Odds Ratio</a:t>
            </a:r>
          </a:p>
        </p:txBody>
      </p:sp>
      <p:sp>
        <p:nvSpPr>
          <p:cNvPr id="62" name="Rectangle 42"/>
          <p:cNvSpPr>
            <a:spLocks noChangeArrowheads="1"/>
          </p:cNvSpPr>
          <p:nvPr/>
        </p:nvSpPr>
        <p:spPr bwMode="auto">
          <a:xfrm>
            <a:off x="7956699" y="2234124"/>
            <a:ext cx="723275" cy="573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0" hangingPunct="0"/>
            <a:r>
              <a:rPr lang="en-US" dirty="0"/>
              <a:t> (a/b) </a:t>
            </a:r>
            <a:endParaRPr lang="en-US" sz="2200" b="1" dirty="0">
              <a:solidFill>
                <a:schemeClr val="accent2"/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5173590" y="3012330"/>
            <a:ext cx="2462399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 algn="ctr" eaLnBrk="0" hangingPunct="0"/>
            <a:r>
              <a:rPr lang="en-US" dirty="0"/>
              <a:t>Odds of being a control among those unexposed</a:t>
            </a:r>
          </a:p>
        </p:txBody>
      </p:sp>
      <p:sp>
        <p:nvSpPr>
          <p:cNvPr id="4" name="Rectangle 3"/>
          <p:cNvSpPr/>
          <p:nvPr/>
        </p:nvSpPr>
        <p:spPr>
          <a:xfrm>
            <a:off x="7972465" y="2975913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(c/d)</a:t>
            </a:r>
          </a:p>
        </p:txBody>
      </p:sp>
      <p:sp>
        <p:nvSpPr>
          <p:cNvPr id="5" name="Rectangle 4"/>
          <p:cNvSpPr/>
          <p:nvPr/>
        </p:nvSpPr>
        <p:spPr>
          <a:xfrm>
            <a:off x="4555500" y="4617659"/>
            <a:ext cx="458849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 eaLnBrk="0" hangingPunct="0"/>
            <a:r>
              <a:rPr lang="en-US" sz="2800" b="1" dirty="0"/>
              <a:t>OR =  a/b  divided by c/d</a:t>
            </a:r>
          </a:p>
          <a:p>
            <a:pPr marL="342900" indent="-342900" algn="ctr" eaLnBrk="0" hangingPunct="0"/>
            <a:r>
              <a:rPr lang="en-US" sz="2800" b="1" dirty="0"/>
              <a:t>=a/b * d/c</a:t>
            </a:r>
          </a:p>
          <a:p>
            <a:pPr marL="342900" indent="-342900" algn="ctr" eaLnBrk="0" hangingPunct="0"/>
            <a:r>
              <a:rPr lang="en-US" sz="2800" b="1" dirty="0"/>
              <a:t>=(a*d)/(b*c)</a:t>
            </a:r>
          </a:p>
          <a:p>
            <a:pPr marL="342900" indent="-342900" algn="ctr" eaLnBrk="0" hangingPunct="0"/>
            <a:endParaRPr lang="en-US" sz="2800" b="1" dirty="0">
              <a:solidFill>
                <a:srgbClr val="FF0000"/>
              </a:solidFill>
            </a:endParaRPr>
          </a:p>
          <a:p>
            <a:pPr marL="342900" indent="-342900" algn="ctr" eaLnBrk="0" hangingPunct="0"/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34901" y="1807714"/>
            <a:ext cx="24308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Odds of being</a:t>
            </a:r>
          </a:p>
          <a:p>
            <a:pPr algn="ctr"/>
            <a:r>
              <a:rPr lang="en-US" dirty="0"/>
              <a:t> a case among exposed</a:t>
            </a:r>
          </a:p>
        </p:txBody>
      </p:sp>
      <p:cxnSp>
        <p:nvCxnSpPr>
          <p:cNvPr id="64" name="Straight Connector 63"/>
          <p:cNvCxnSpPr/>
          <p:nvPr/>
        </p:nvCxnSpPr>
        <p:spPr bwMode="auto">
          <a:xfrm>
            <a:off x="5189356" y="2827673"/>
            <a:ext cx="244663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Rectangle 65"/>
          <p:cNvSpPr/>
          <p:nvPr/>
        </p:nvSpPr>
        <p:spPr>
          <a:xfrm>
            <a:off x="7667857" y="2508095"/>
            <a:ext cx="4940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= </a:t>
            </a:r>
          </a:p>
        </p:txBody>
      </p:sp>
      <p:cxnSp>
        <p:nvCxnSpPr>
          <p:cNvPr id="67" name="Straight Connector 66"/>
          <p:cNvCxnSpPr/>
          <p:nvPr/>
        </p:nvCxnSpPr>
        <p:spPr bwMode="auto">
          <a:xfrm>
            <a:off x="8070266" y="2848695"/>
            <a:ext cx="59394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254610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0A95-F4FF-4C2B-96A3-A827ACDE3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Student question on gun laws, more evidence on what works?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A1EB64-F0EF-49A0-9F5F-23B368D133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2AED99-7FB4-404E-8A97-64753DCE42E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8082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22"/>
          <p:cNvSpPr>
            <a:spLocks noChangeArrowheads="1"/>
          </p:cNvSpPr>
          <p:nvPr/>
        </p:nvSpPr>
        <p:spPr bwMode="auto">
          <a:xfrm>
            <a:off x="773133" y="1637212"/>
            <a:ext cx="2766763" cy="3005959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Rectangle 62"/>
          <p:cNvSpPr/>
          <p:nvPr/>
        </p:nvSpPr>
        <p:spPr bwMode="auto">
          <a:xfrm>
            <a:off x="2181726" y="3138890"/>
            <a:ext cx="1358170" cy="14804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2181726" y="1659455"/>
            <a:ext cx="1358170" cy="14804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44" name="Line 23"/>
          <p:cNvSpPr>
            <a:spLocks noChangeShapeType="1"/>
          </p:cNvSpPr>
          <p:nvPr/>
        </p:nvSpPr>
        <p:spPr bwMode="auto">
          <a:xfrm flipH="1">
            <a:off x="2181725" y="1637210"/>
            <a:ext cx="0" cy="370078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24"/>
          <p:cNvSpPr>
            <a:spLocks noChangeShapeType="1"/>
          </p:cNvSpPr>
          <p:nvPr/>
        </p:nvSpPr>
        <p:spPr bwMode="auto">
          <a:xfrm>
            <a:off x="773135" y="3139887"/>
            <a:ext cx="3450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20"/>
          <p:cNvSpPr>
            <a:spLocks noChangeArrowheads="1"/>
          </p:cNvSpPr>
          <p:nvPr/>
        </p:nvSpPr>
        <p:spPr bwMode="auto">
          <a:xfrm>
            <a:off x="37078" y="2120485"/>
            <a:ext cx="796159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400" dirty="0"/>
              <a:t>E+</a:t>
            </a:r>
          </a:p>
        </p:txBody>
      </p:sp>
      <p:sp>
        <p:nvSpPr>
          <p:cNvPr id="47" name="Rectangle 20"/>
          <p:cNvSpPr>
            <a:spLocks noChangeArrowheads="1"/>
          </p:cNvSpPr>
          <p:nvPr/>
        </p:nvSpPr>
        <p:spPr bwMode="auto">
          <a:xfrm>
            <a:off x="37078" y="3563236"/>
            <a:ext cx="736058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400" dirty="0"/>
              <a:t>E-</a:t>
            </a:r>
          </a:p>
        </p:txBody>
      </p:sp>
      <p:sp>
        <p:nvSpPr>
          <p:cNvPr id="48" name="Rectangle 20"/>
          <p:cNvSpPr>
            <a:spLocks noChangeArrowheads="1"/>
          </p:cNvSpPr>
          <p:nvPr/>
        </p:nvSpPr>
        <p:spPr bwMode="auto">
          <a:xfrm>
            <a:off x="670609" y="1167729"/>
            <a:ext cx="158498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2400" dirty="0"/>
              <a:t>Case</a:t>
            </a:r>
          </a:p>
        </p:txBody>
      </p:sp>
      <p:sp>
        <p:nvSpPr>
          <p:cNvPr id="49" name="Rectangle 25"/>
          <p:cNvSpPr>
            <a:spLocks noChangeArrowheads="1"/>
          </p:cNvSpPr>
          <p:nvPr/>
        </p:nvSpPr>
        <p:spPr bwMode="auto">
          <a:xfrm>
            <a:off x="1262328" y="1966225"/>
            <a:ext cx="435429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</a:t>
            </a:r>
            <a:endParaRPr lang="en-US" sz="2800" baseline="-25000" dirty="0">
              <a:solidFill>
                <a:schemeClr val="bg1"/>
              </a:solidFill>
            </a:endParaRPr>
          </a:p>
        </p:txBody>
      </p:sp>
      <p:sp>
        <p:nvSpPr>
          <p:cNvPr id="50" name="Rectangle 25"/>
          <p:cNvSpPr>
            <a:spLocks noChangeArrowheads="1"/>
          </p:cNvSpPr>
          <p:nvPr/>
        </p:nvSpPr>
        <p:spPr bwMode="auto">
          <a:xfrm>
            <a:off x="2728130" y="2008569"/>
            <a:ext cx="435428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endParaRPr lang="en-US" sz="2800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1" name="Rectangle 25"/>
          <p:cNvSpPr>
            <a:spLocks noChangeArrowheads="1"/>
          </p:cNvSpPr>
          <p:nvPr/>
        </p:nvSpPr>
        <p:spPr bwMode="auto">
          <a:xfrm>
            <a:off x="1262328" y="3460235"/>
            <a:ext cx="401549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</a:t>
            </a:r>
            <a:endParaRPr lang="en-US" sz="2800" baseline="-25000" dirty="0">
              <a:solidFill>
                <a:schemeClr val="bg1"/>
              </a:solidFill>
            </a:endParaRPr>
          </a:p>
        </p:txBody>
      </p:sp>
      <p:sp>
        <p:nvSpPr>
          <p:cNvPr id="52" name="Rectangle 25"/>
          <p:cNvSpPr>
            <a:spLocks noChangeArrowheads="1"/>
          </p:cNvSpPr>
          <p:nvPr/>
        </p:nvSpPr>
        <p:spPr bwMode="auto">
          <a:xfrm>
            <a:off x="2761709" y="3460233"/>
            <a:ext cx="399802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</a:t>
            </a:r>
            <a:endParaRPr lang="en-US" sz="2800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5" name="Rectangle 20"/>
          <p:cNvSpPr>
            <a:spLocks noChangeArrowheads="1"/>
          </p:cNvSpPr>
          <p:nvPr/>
        </p:nvSpPr>
        <p:spPr bwMode="auto">
          <a:xfrm>
            <a:off x="2060619" y="1166989"/>
            <a:ext cx="158498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sz="2400" dirty="0"/>
              <a:t>Control</a:t>
            </a:r>
          </a:p>
        </p:txBody>
      </p:sp>
      <p:sp>
        <p:nvSpPr>
          <p:cNvPr id="58" name="Line 24"/>
          <p:cNvSpPr>
            <a:spLocks noChangeShapeType="1"/>
          </p:cNvSpPr>
          <p:nvPr/>
        </p:nvSpPr>
        <p:spPr bwMode="auto">
          <a:xfrm>
            <a:off x="773135" y="4620846"/>
            <a:ext cx="34503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23"/>
          <p:cNvSpPr>
            <a:spLocks noChangeShapeType="1"/>
          </p:cNvSpPr>
          <p:nvPr/>
        </p:nvSpPr>
        <p:spPr bwMode="auto">
          <a:xfrm flipH="1">
            <a:off x="3541942" y="1659454"/>
            <a:ext cx="0" cy="370078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3655558" y="4722447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73387" y="-108051"/>
            <a:ext cx="99612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EO and DO end up being the same numeric quantity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5662670" y="4301790"/>
            <a:ext cx="28312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 eaLnBrk="0" hangingPunct="0"/>
            <a:r>
              <a:rPr lang="en-US" sz="2800" b="1" dirty="0"/>
              <a:t>OR = (a*d)/(b*c)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5" name="Rectangle 42"/>
          <p:cNvSpPr>
            <a:spLocks noChangeArrowheads="1"/>
          </p:cNvSpPr>
          <p:nvPr/>
        </p:nvSpPr>
        <p:spPr bwMode="auto">
          <a:xfrm>
            <a:off x="6157200" y="2316183"/>
            <a:ext cx="723275" cy="573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0" hangingPunct="0"/>
            <a:r>
              <a:rPr lang="en-US" dirty="0"/>
              <a:t> (a/c) </a:t>
            </a:r>
            <a:endParaRPr lang="en-US" sz="2200" b="1" dirty="0">
              <a:solidFill>
                <a:schemeClr val="accent2"/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en-US" sz="2000" dirty="0"/>
          </a:p>
        </p:txBody>
      </p:sp>
      <p:sp>
        <p:nvSpPr>
          <p:cNvPr id="36" name="Rectangle 35"/>
          <p:cNvSpPr/>
          <p:nvPr/>
        </p:nvSpPr>
        <p:spPr>
          <a:xfrm>
            <a:off x="6172966" y="3057972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(b/d)</a:t>
            </a:r>
          </a:p>
        </p:txBody>
      </p:sp>
      <p:cxnSp>
        <p:nvCxnSpPr>
          <p:cNvPr id="37" name="Straight Connector 36"/>
          <p:cNvCxnSpPr/>
          <p:nvPr/>
        </p:nvCxnSpPr>
        <p:spPr bwMode="auto">
          <a:xfrm>
            <a:off x="6270767" y="2930754"/>
            <a:ext cx="59394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Rectangle 42"/>
          <p:cNvSpPr>
            <a:spLocks noChangeArrowheads="1"/>
          </p:cNvSpPr>
          <p:nvPr/>
        </p:nvSpPr>
        <p:spPr bwMode="auto">
          <a:xfrm>
            <a:off x="7177115" y="2298605"/>
            <a:ext cx="723275" cy="573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0" hangingPunct="0"/>
            <a:r>
              <a:rPr lang="en-US" dirty="0"/>
              <a:t> (a/b) </a:t>
            </a:r>
            <a:endParaRPr lang="en-US" sz="2200" b="1" dirty="0">
              <a:solidFill>
                <a:schemeClr val="accent2"/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en-US" sz="2000" dirty="0"/>
          </a:p>
        </p:txBody>
      </p:sp>
      <p:sp>
        <p:nvSpPr>
          <p:cNvPr id="39" name="Rectangle 38"/>
          <p:cNvSpPr/>
          <p:nvPr/>
        </p:nvSpPr>
        <p:spPr>
          <a:xfrm>
            <a:off x="7192881" y="3040394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(c/d)</a:t>
            </a:r>
          </a:p>
        </p:txBody>
      </p:sp>
      <p:cxnSp>
        <p:nvCxnSpPr>
          <p:cNvPr id="40" name="Straight Connector 39"/>
          <p:cNvCxnSpPr/>
          <p:nvPr/>
        </p:nvCxnSpPr>
        <p:spPr bwMode="auto">
          <a:xfrm>
            <a:off x="7290682" y="2913176"/>
            <a:ext cx="59394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ectangle 6"/>
          <p:cNvSpPr/>
          <p:nvPr/>
        </p:nvSpPr>
        <p:spPr>
          <a:xfrm>
            <a:off x="6896181" y="2630109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=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3387" y="5657396"/>
            <a:ext cx="86244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Bottom line-this allows you to interpret odds ratio as those who were exposed had [OR] times the odds of [outcome] compared to those who were unexposed</a:t>
            </a:r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34134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33553" y="590398"/>
            <a:ext cx="82768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3600" dirty="0"/>
              <a:t>Key Steps for Case Control Study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2291258" y="1886346"/>
            <a:ext cx="35570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Define and select </a:t>
            </a:r>
            <a:r>
              <a:rPr lang="en-US" sz="2400" b="1" dirty="0">
                <a:solidFill>
                  <a:srgbClr val="5C8CBB"/>
                </a:solidFill>
              </a:rPr>
              <a:t>cases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524001" y="1816099"/>
            <a:ext cx="600075" cy="8001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normalizeH="0" baseline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Arial" pitchFamily="-65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26893" y="1844871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1524001" y="3164801"/>
            <a:ext cx="600075" cy="8001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normalizeH="0" baseline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Arial" pitchFamily="-65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26893" y="319357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1524001" y="4485601"/>
            <a:ext cx="600075" cy="800100"/>
          </a:xfrm>
          <a:prstGeom prst="ellipse">
            <a:avLst/>
          </a:prstGeom>
          <a:solidFill>
            <a:srgbClr val="56A0D3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normalizeH="0" baseline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Arial" pitchFamily="-65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26893" y="451437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91257" y="3275646"/>
            <a:ext cx="39095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Define and select </a:t>
            </a:r>
            <a:r>
              <a:rPr lang="en-US" sz="2400" b="1" dirty="0">
                <a:solidFill>
                  <a:srgbClr val="5C8CBB"/>
                </a:solidFill>
              </a:rPr>
              <a:t>controls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91257" y="4545646"/>
            <a:ext cx="45095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2400" b="1" dirty="0">
                <a:solidFill>
                  <a:srgbClr val="5C8CBB"/>
                </a:solidFill>
              </a:rPr>
              <a:t>Compare</a:t>
            </a:r>
            <a:r>
              <a:rPr lang="en-US" sz="2400" b="1" dirty="0"/>
              <a:t> </a:t>
            </a:r>
            <a:r>
              <a:rPr lang="en-US" sz="2400" dirty="0"/>
              <a:t>exposure prevalence</a:t>
            </a:r>
          </a:p>
        </p:txBody>
      </p:sp>
    </p:spTree>
    <p:extLst>
      <p:ext uri="{BB962C8B-B14F-4D97-AF65-F5344CB8AC3E}">
        <p14:creationId xmlns:p14="http://schemas.microsoft.com/office/powerpoint/2010/main" val="42254555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11069_lor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 flipH="1">
            <a:off x="3995602" y="1709604"/>
            <a:ext cx="6858000" cy="343879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7803" y="450698"/>
            <a:ext cx="48051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Key Steps for Case Control Study</a:t>
            </a:r>
          </a:p>
        </p:txBody>
      </p:sp>
      <p:sp>
        <p:nvSpPr>
          <p:cNvPr id="8" name="Rectangle 7"/>
          <p:cNvSpPr/>
          <p:nvPr/>
        </p:nvSpPr>
        <p:spPr>
          <a:xfrm>
            <a:off x="915061" y="1467641"/>
            <a:ext cx="35570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Define and select </a:t>
            </a:r>
            <a:r>
              <a:rPr lang="en-US" sz="2400" b="1" dirty="0">
                <a:solidFill>
                  <a:srgbClr val="5C8CBB"/>
                </a:solidFill>
              </a:rPr>
              <a:t>cases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147804" y="1397394"/>
            <a:ext cx="600075" cy="8001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normalizeH="0" baseline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Arial" pitchFamily="-65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0696" y="1426165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19836" y="2006600"/>
            <a:ext cx="35570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0"/>
              </a:spcBef>
              <a:buClr>
                <a:srgbClr val="5C8CBB"/>
              </a:buClr>
              <a:buFont typeface="Arial" panose="020B0604020202020204" pitchFamily="34" charset="0"/>
              <a:buChar char="•"/>
            </a:pPr>
            <a:r>
              <a:rPr lang="en-US" dirty="0"/>
              <a:t>Determine diagnostic criteria</a:t>
            </a:r>
            <a:endParaRPr lang="en-US" b="1" dirty="0">
              <a:solidFill>
                <a:srgbClr val="5C8CBB"/>
              </a:solidFill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147804" y="3330295"/>
            <a:ext cx="600075" cy="8001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normalizeH="0" baseline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Arial" pitchFamily="-65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0696" y="335906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2" name="Oval 21"/>
          <p:cNvSpPr/>
          <p:nvPr/>
        </p:nvSpPr>
        <p:spPr bwMode="auto">
          <a:xfrm>
            <a:off x="147804" y="5019395"/>
            <a:ext cx="600075" cy="8001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normalizeH="0" baseline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Arial" pitchFamily="-65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0696" y="504816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15060" y="3441141"/>
            <a:ext cx="39095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Define and select 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controls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15060" y="5079441"/>
            <a:ext cx="45095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Compare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exposure prevalence</a:t>
            </a:r>
          </a:p>
        </p:txBody>
      </p:sp>
    </p:spTree>
    <p:extLst>
      <p:ext uri="{BB962C8B-B14F-4D97-AF65-F5344CB8AC3E}">
        <p14:creationId xmlns:p14="http://schemas.microsoft.com/office/powerpoint/2010/main" val="7959007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7803" y="450698"/>
            <a:ext cx="48051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Key Steps for Case Control Study</a:t>
            </a:r>
          </a:p>
        </p:txBody>
      </p:sp>
      <p:sp>
        <p:nvSpPr>
          <p:cNvPr id="8" name="Rectangle 7"/>
          <p:cNvSpPr/>
          <p:nvPr/>
        </p:nvSpPr>
        <p:spPr>
          <a:xfrm>
            <a:off x="915061" y="1467641"/>
            <a:ext cx="35570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Define and select </a:t>
            </a:r>
            <a:r>
              <a:rPr lang="en-US" sz="2400" b="1" dirty="0">
                <a:solidFill>
                  <a:srgbClr val="5C8CBB"/>
                </a:solidFill>
              </a:rPr>
              <a:t>cases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147804" y="1397394"/>
            <a:ext cx="600075" cy="8001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normalizeH="0" baseline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Arial" pitchFamily="-65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0696" y="1426165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147804" y="3330295"/>
            <a:ext cx="600075" cy="8001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normalizeH="0" baseline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Arial" pitchFamily="-65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0696" y="335906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147804" y="5019395"/>
            <a:ext cx="600075" cy="8001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normalizeH="0" baseline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Arial" pitchFamily="-65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0696" y="504816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15060" y="3441141"/>
            <a:ext cx="39095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Define and select 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controls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15060" y="5079441"/>
            <a:ext cx="45095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Compare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exposure prevalence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19836" y="2006601"/>
            <a:ext cx="35570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0"/>
              </a:spcBef>
              <a:buClr>
                <a:srgbClr val="5C8CBB"/>
              </a:buClr>
              <a:buFont typeface="Arial" panose="020B0604020202020204" pitchFamily="34" charset="0"/>
              <a:buChar char="•"/>
            </a:pPr>
            <a:r>
              <a:rPr lang="en-US" dirty="0"/>
              <a:t>Determine diagnostic criteria</a:t>
            </a:r>
          </a:p>
          <a:p>
            <a:pPr marL="285750" indent="-285750">
              <a:spcBef>
                <a:spcPts val="0"/>
              </a:spcBef>
              <a:buClr>
                <a:srgbClr val="5C8CBB"/>
              </a:buClr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Incident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cases are preferable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3957954" y="1811654"/>
            <a:ext cx="7003105" cy="336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0491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2AED99-7FB4-404E-8A97-64753DCE42EC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2AED99-7FB4-404E-8A97-64753DCE42EC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782760"/>
              </p:ext>
            </p:extLst>
          </p:nvPr>
        </p:nvGraphicFramePr>
        <p:xfrm>
          <a:off x="491836" y="401319"/>
          <a:ext cx="8194964" cy="6132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8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2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95119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Ways</a:t>
                      </a:r>
                      <a:r>
                        <a:rPr lang="en-US" sz="3200" baseline="0" dirty="0"/>
                        <a:t> to Select Cases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Ways to Select Controls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7435">
                <a:tc>
                  <a:txBody>
                    <a:bodyPr/>
                    <a:lstStyle/>
                    <a:p>
                      <a:r>
                        <a:rPr lang="en-US" sz="3200" dirty="0"/>
                        <a:t>Population 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750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7435">
                <a:tc>
                  <a:txBody>
                    <a:bodyPr/>
                    <a:lstStyle/>
                    <a:p>
                      <a:r>
                        <a:rPr lang="en-US" sz="3200" dirty="0"/>
                        <a:t>Hospital 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750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511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Convenience Controls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46091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Selection: </a:t>
            </a:r>
            <a:br>
              <a:rPr lang="en-US"/>
            </a:br>
            <a:r>
              <a:rPr lang="en-US"/>
              <a:t>Population-Based</a:t>
            </a:r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 specific geographic region is chosen as a source population with certain restriction criteria (age, SES, race, etc.)</a:t>
            </a:r>
          </a:p>
          <a:p>
            <a:r>
              <a:rPr lang="en-US" sz="3200" dirty="0"/>
              <a:t> </a:t>
            </a:r>
          </a:p>
          <a:p>
            <a:r>
              <a:rPr lang="en-US" sz="3200" dirty="0"/>
              <a:t>Cases can be identified via a number of sources</a:t>
            </a:r>
          </a:p>
          <a:p>
            <a:pPr lvl="1"/>
            <a:r>
              <a:rPr lang="en-US" sz="2000" dirty="0"/>
              <a:t>Disease Registries</a:t>
            </a:r>
          </a:p>
          <a:p>
            <a:pPr lvl="1"/>
            <a:r>
              <a:rPr lang="en-US" sz="2000" dirty="0"/>
              <a:t>Surveillance databases</a:t>
            </a:r>
          </a:p>
          <a:p>
            <a:pPr lvl="1"/>
            <a:r>
              <a:rPr lang="en-US" sz="2000" dirty="0"/>
              <a:t>Hospital -Medical records</a:t>
            </a:r>
          </a:p>
          <a:p>
            <a:pPr lvl="1"/>
            <a:r>
              <a:rPr lang="en-US" sz="2000" dirty="0"/>
              <a:t>Within an existing cohort study</a:t>
            </a:r>
          </a:p>
          <a:p>
            <a:pPr lvl="1"/>
            <a:r>
              <a:rPr lang="en-US" sz="2000" dirty="0"/>
              <a:t>Managed care group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42AED99-7FB4-404E-8A97-64753DCE42EC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379003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select controls?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is to ensure that </a:t>
            </a:r>
            <a:r>
              <a:rPr lang="en-US" b="1" dirty="0"/>
              <a:t>controls represent the source population from which the cases arose</a:t>
            </a:r>
            <a:r>
              <a:rPr lang="en-US" dirty="0"/>
              <a:t>.</a:t>
            </a:r>
          </a:p>
          <a:p>
            <a:endParaRPr lang="en-US" sz="3200" dirty="0"/>
          </a:p>
          <a:p>
            <a:r>
              <a:rPr lang="en-US" dirty="0"/>
              <a:t>If a member of the control group actually got the disease under study WOULD he/she end up as a case in your study?  </a:t>
            </a:r>
          </a:p>
          <a:p>
            <a:pPr lvl="1"/>
            <a:r>
              <a:rPr lang="en-US" dirty="0"/>
              <a:t>Answer should be YES. </a:t>
            </a:r>
          </a:p>
          <a:p>
            <a:endParaRPr lang="en-US" sz="18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42AED99-7FB4-404E-8A97-64753DCE42EC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Selection: </a:t>
            </a:r>
            <a:br>
              <a:rPr lang="en-US"/>
            </a:br>
            <a:r>
              <a:rPr lang="en-US"/>
              <a:t>Population-Based</a:t>
            </a:r>
            <a:endParaRPr lang="en-US" dirty="0"/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>
          <a:xfrm>
            <a:off x="191193" y="947939"/>
            <a:ext cx="8686800" cy="5245042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Best way to ensure that the distribution of exposures among controls is representative of exposure levels in the source population.</a:t>
            </a:r>
          </a:p>
          <a:p>
            <a:endParaRPr lang="en-US" sz="2400" dirty="0"/>
          </a:p>
          <a:p>
            <a:r>
              <a:rPr lang="en-US" sz="2400" dirty="0"/>
              <a:t>How do we find controls in the population?</a:t>
            </a:r>
          </a:p>
          <a:p>
            <a:pPr lvl="1"/>
            <a:r>
              <a:rPr lang="en-US" sz="2000" dirty="0"/>
              <a:t>Dept. of Transportation lists (driver’s license)</a:t>
            </a:r>
          </a:p>
          <a:p>
            <a:pPr lvl="1"/>
            <a:r>
              <a:rPr lang="en-US" sz="2000" dirty="0"/>
              <a:t>Government aid rosters (Medicare, Medicaid, Social Security)</a:t>
            </a:r>
          </a:p>
          <a:p>
            <a:pPr lvl="1"/>
            <a:r>
              <a:rPr lang="en-US" sz="2000" dirty="0"/>
              <a:t>Tax lists, voting lists, telephone directories</a:t>
            </a:r>
          </a:p>
          <a:p>
            <a:pPr lvl="1"/>
            <a:r>
              <a:rPr lang="en-US" sz="2000" dirty="0"/>
              <a:t>Recruitment advertising – usually with monetary incentive</a:t>
            </a:r>
          </a:p>
          <a:p>
            <a:pPr lvl="1"/>
            <a:r>
              <a:rPr lang="en-US" sz="2000" dirty="0"/>
              <a:t>Random digit dialing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400" dirty="0"/>
              <a:t>What problems might you have with any of these data sources? </a:t>
            </a:r>
          </a:p>
          <a:p>
            <a:pPr lvl="1"/>
            <a:endParaRPr lang="en-US" sz="20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42AED99-7FB4-404E-8A97-64753DCE42EC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sz="half" idx="4294967295"/>
          </p:nvPr>
        </p:nvSpPr>
        <p:spPr>
          <a:xfrm>
            <a:off x="152400" y="1524000"/>
            <a:ext cx="4343400" cy="4910138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  <a:buFont typeface="Wingdings" pitchFamily="-84" charset="2"/>
              <a:buNone/>
            </a:pPr>
            <a:r>
              <a:rPr lang="en-US" sz="2200" b="1" u="sng"/>
              <a:t>Advantages</a:t>
            </a:r>
          </a:p>
          <a:p>
            <a:pPr eaLnBrk="1" hangingPunct="1">
              <a:lnSpc>
                <a:spcPct val="80000"/>
              </a:lnSpc>
            </a:pPr>
            <a:r>
              <a:rPr lang="en-US" sz="2200"/>
              <a:t>All advantages and disadvantages of using population-based cases apply to using population-based controls.</a:t>
            </a:r>
          </a:p>
          <a:p>
            <a:pPr eaLnBrk="1" hangingPunct="1">
              <a:lnSpc>
                <a:spcPct val="80000"/>
              </a:lnSpc>
            </a:pPr>
            <a:endParaRPr lang="en-US" sz="2200"/>
          </a:p>
          <a:p>
            <a:pPr eaLnBrk="1" hangingPunct="1">
              <a:lnSpc>
                <a:spcPct val="80000"/>
              </a:lnSpc>
            </a:pPr>
            <a:r>
              <a:rPr lang="en-US" sz="2200"/>
              <a:t>Most importantly, you are usually more confident that your controls and cases come from the same source population.</a:t>
            </a:r>
          </a:p>
          <a:p>
            <a:pPr eaLnBrk="1" hangingPunct="1">
              <a:lnSpc>
                <a:spcPct val="80000"/>
              </a:lnSpc>
            </a:pPr>
            <a:endParaRPr lang="en-US" sz="2200"/>
          </a:p>
          <a:p>
            <a:pPr eaLnBrk="1" hangingPunct="1">
              <a:lnSpc>
                <a:spcPct val="80000"/>
              </a:lnSpc>
            </a:pPr>
            <a:endParaRPr lang="en-US" sz="2200"/>
          </a:p>
          <a:p>
            <a:pPr algn="ctr" eaLnBrk="1" hangingPunct="1">
              <a:lnSpc>
                <a:spcPct val="80000"/>
              </a:lnSpc>
              <a:buFont typeface="Wingdings" pitchFamily="-84" charset="2"/>
              <a:buNone/>
            </a:pPr>
            <a:endParaRPr lang="en-US" sz="2200" b="1" u="sng"/>
          </a:p>
          <a:p>
            <a:pPr eaLnBrk="1" hangingPunct="1">
              <a:lnSpc>
                <a:spcPct val="80000"/>
              </a:lnSpc>
              <a:buFont typeface="Wingdings" pitchFamily="-84" charset="2"/>
              <a:buNone/>
            </a:pPr>
            <a:endParaRPr lang="en-US" sz="2200"/>
          </a:p>
          <a:p>
            <a:pPr eaLnBrk="1" hangingPunct="1">
              <a:lnSpc>
                <a:spcPct val="80000"/>
              </a:lnSpc>
            </a:pPr>
            <a:endParaRPr lang="en-US" sz="2200"/>
          </a:p>
          <a:p>
            <a:pPr eaLnBrk="1" hangingPunct="1">
              <a:lnSpc>
                <a:spcPct val="80000"/>
              </a:lnSpc>
            </a:pPr>
            <a:endParaRPr lang="en-US" sz="2200"/>
          </a:p>
          <a:p>
            <a:pPr eaLnBrk="1" hangingPunct="1">
              <a:lnSpc>
                <a:spcPct val="80000"/>
              </a:lnSpc>
            </a:pPr>
            <a:endParaRPr lang="en-US" sz="2200"/>
          </a:p>
        </p:txBody>
      </p:sp>
      <p:sp>
        <p:nvSpPr>
          <p:cNvPr id="58372" name="Rectangle 4"/>
          <p:cNvSpPr>
            <a:spLocks noGrp="1" noChangeArrowheads="1"/>
          </p:cNvSpPr>
          <p:nvPr>
            <p:ph sz="half" idx="4294967295"/>
          </p:nvPr>
        </p:nvSpPr>
        <p:spPr>
          <a:xfrm>
            <a:off x="4648200" y="1524000"/>
            <a:ext cx="4495800" cy="4910138"/>
          </a:xfrm>
        </p:spPr>
        <p:txBody>
          <a:bodyPr/>
          <a:lstStyle/>
          <a:p>
            <a:pPr marL="419100" indent="-419100" algn="ctr" eaLnBrk="1" hangingPunct="1">
              <a:lnSpc>
                <a:spcPct val="80000"/>
              </a:lnSpc>
              <a:buFont typeface="Wingdings" pitchFamily="-84" charset="2"/>
              <a:buNone/>
            </a:pPr>
            <a:r>
              <a:rPr lang="en-US" sz="2200" b="1" u="sng" dirty="0"/>
              <a:t>Disadvantages</a:t>
            </a:r>
          </a:p>
          <a:p>
            <a:pPr marL="419100" indent="-419100">
              <a:lnSpc>
                <a:spcPct val="80000"/>
              </a:lnSpc>
            </a:pPr>
            <a:r>
              <a:rPr lang="en-US" sz="2200" dirty="0"/>
              <a:t>May remember exposures differently than cases (recall bias)</a:t>
            </a:r>
          </a:p>
          <a:p>
            <a:pPr marL="419100" indent="-419100">
              <a:lnSpc>
                <a:spcPct val="80000"/>
              </a:lnSpc>
            </a:pPr>
            <a:endParaRPr lang="en-US" sz="1800" dirty="0"/>
          </a:p>
          <a:p>
            <a:pPr marL="419100" indent="-419100" eaLnBrk="1" hangingPunct="1">
              <a:lnSpc>
                <a:spcPct val="80000"/>
              </a:lnSpc>
            </a:pPr>
            <a:r>
              <a:rPr lang="en-US" sz="2200" dirty="0"/>
              <a:t>Population-based controls may be less likely to participate</a:t>
            </a:r>
          </a:p>
          <a:p>
            <a:pPr marL="419100" indent="-419100" eaLnBrk="1" hangingPunct="1">
              <a:lnSpc>
                <a:spcPct val="80000"/>
              </a:lnSpc>
            </a:pPr>
            <a:endParaRPr lang="en-US" sz="1800" dirty="0"/>
          </a:p>
          <a:p>
            <a:pPr marL="419100" indent="-419100" eaLnBrk="1" hangingPunct="1">
              <a:lnSpc>
                <a:spcPct val="80000"/>
              </a:lnSpc>
            </a:pPr>
            <a:r>
              <a:rPr lang="en-US" sz="2200" dirty="0"/>
              <a:t>Using population-based controls may increase $ (offering monetary compensation for participation).</a:t>
            </a:r>
          </a:p>
          <a:p>
            <a:pPr marL="419100" indent="-419100" eaLnBrk="1" hangingPunct="1">
              <a:lnSpc>
                <a:spcPct val="80000"/>
              </a:lnSpc>
            </a:pPr>
            <a:endParaRPr lang="en-US" sz="1800" dirty="0"/>
          </a:p>
          <a:p>
            <a:pPr marL="419100" indent="-419100" eaLnBrk="1" hangingPunct="1">
              <a:lnSpc>
                <a:spcPct val="80000"/>
              </a:lnSpc>
            </a:pPr>
            <a:r>
              <a:rPr lang="en-US" sz="2200" dirty="0"/>
              <a:t>Population-based control selection may miss certain strata of the population.</a:t>
            </a:r>
          </a:p>
          <a:p>
            <a:pPr marL="725488" lvl="1" indent="-381000" eaLnBrk="1" hangingPunct="1">
              <a:lnSpc>
                <a:spcPct val="80000"/>
              </a:lnSpc>
            </a:pPr>
            <a:r>
              <a:rPr lang="en-US" sz="2200" dirty="0">
                <a:ea typeface="ＭＳ Ｐゴシック" pitchFamily="-84" charset="-128"/>
              </a:rPr>
              <a:t>E.g. random digit dialing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Selection: </a:t>
            </a:r>
            <a:br>
              <a:rPr lang="en-US" dirty="0"/>
            </a:br>
            <a:r>
              <a:rPr lang="en-US" dirty="0"/>
              <a:t>Population-Based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42AED99-7FB4-404E-8A97-64753DCE42EC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sz="half" idx="4294967295"/>
          </p:nvPr>
        </p:nvSpPr>
        <p:spPr>
          <a:xfrm>
            <a:off x="152400" y="1643063"/>
            <a:ext cx="4191000" cy="4910137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pitchFamily="-84" charset="2"/>
              <a:buNone/>
            </a:pPr>
            <a:r>
              <a:rPr lang="en-US" sz="2200" b="1" u="sng"/>
              <a:t>Advantages</a:t>
            </a:r>
            <a:endParaRPr lang="en-US" sz="2200"/>
          </a:p>
          <a:p>
            <a:pPr eaLnBrk="1" hangingPunct="1">
              <a:lnSpc>
                <a:spcPct val="90000"/>
              </a:lnSpc>
            </a:pPr>
            <a:r>
              <a:rPr lang="en-US" sz="2200"/>
              <a:t>All advantages and disadvantages of using hospital-based cases apply to using hospital-based controls.</a:t>
            </a:r>
          </a:p>
          <a:p>
            <a:pPr eaLnBrk="1" hangingPunct="1">
              <a:lnSpc>
                <a:spcPct val="90000"/>
              </a:lnSpc>
            </a:pPr>
            <a:endParaRPr lang="en-US" sz="2200"/>
          </a:p>
          <a:p>
            <a:pPr eaLnBrk="1" hangingPunct="1">
              <a:lnSpc>
                <a:spcPct val="90000"/>
              </a:lnSpc>
            </a:pPr>
            <a:r>
              <a:rPr lang="en-US" sz="2200"/>
              <a:t>Most importantly, you can usually assume that whatever selection factors influenced a case’s decision to use a certain medical facility will also be operating on the controls.</a:t>
            </a:r>
          </a:p>
          <a:p>
            <a:pPr eaLnBrk="1" hangingPunct="1">
              <a:lnSpc>
                <a:spcPct val="90000"/>
              </a:lnSpc>
            </a:pPr>
            <a:endParaRPr lang="en-US" sz="2200"/>
          </a:p>
          <a:p>
            <a:pPr eaLnBrk="1" hangingPunct="1">
              <a:lnSpc>
                <a:spcPct val="90000"/>
              </a:lnSpc>
            </a:pPr>
            <a:endParaRPr lang="en-US" sz="2200"/>
          </a:p>
          <a:p>
            <a:pPr algn="ctr" eaLnBrk="1" hangingPunct="1">
              <a:lnSpc>
                <a:spcPct val="90000"/>
              </a:lnSpc>
              <a:buFont typeface="Wingdings" pitchFamily="-84" charset="2"/>
              <a:buNone/>
            </a:pPr>
            <a:endParaRPr lang="en-US" sz="2200" b="1" u="sng"/>
          </a:p>
          <a:p>
            <a:pPr eaLnBrk="1" hangingPunct="1">
              <a:lnSpc>
                <a:spcPct val="90000"/>
              </a:lnSpc>
              <a:buFont typeface="Wingdings" pitchFamily="-84" charset="2"/>
              <a:buNone/>
            </a:pPr>
            <a:endParaRPr lang="en-US" sz="2200"/>
          </a:p>
          <a:p>
            <a:pPr eaLnBrk="1" hangingPunct="1">
              <a:lnSpc>
                <a:spcPct val="90000"/>
              </a:lnSpc>
            </a:pPr>
            <a:endParaRPr lang="en-US" sz="2200"/>
          </a:p>
          <a:p>
            <a:pPr eaLnBrk="1" hangingPunct="1">
              <a:lnSpc>
                <a:spcPct val="90000"/>
              </a:lnSpc>
            </a:pPr>
            <a:endParaRPr lang="en-US" sz="2200"/>
          </a:p>
          <a:p>
            <a:pPr eaLnBrk="1" hangingPunct="1">
              <a:lnSpc>
                <a:spcPct val="90000"/>
              </a:lnSpc>
            </a:pPr>
            <a:endParaRPr lang="en-US" sz="2200"/>
          </a:p>
        </p:txBody>
      </p:sp>
      <p:sp>
        <p:nvSpPr>
          <p:cNvPr id="62468" name="Rectangle 4"/>
          <p:cNvSpPr>
            <a:spLocks noGrp="1" noChangeArrowheads="1"/>
          </p:cNvSpPr>
          <p:nvPr>
            <p:ph sz="half" idx="4294967295"/>
          </p:nvPr>
        </p:nvSpPr>
        <p:spPr>
          <a:xfrm>
            <a:off x="4572000" y="1643063"/>
            <a:ext cx="4267200" cy="4910137"/>
          </a:xfrm>
        </p:spPr>
        <p:txBody>
          <a:bodyPr/>
          <a:lstStyle/>
          <a:p>
            <a:pPr marL="419100" indent="-419100" algn="ctr" eaLnBrk="1" hangingPunct="1">
              <a:lnSpc>
                <a:spcPct val="90000"/>
              </a:lnSpc>
              <a:buFont typeface="Wingdings" pitchFamily="-84" charset="2"/>
              <a:buNone/>
            </a:pPr>
            <a:r>
              <a:rPr lang="en-US" sz="2200" b="1" u="sng" dirty="0"/>
              <a:t>Disadvantages</a:t>
            </a:r>
            <a:endParaRPr lang="en-US" sz="2200" dirty="0"/>
          </a:p>
          <a:p>
            <a:pPr marL="419100" indent="-419100" eaLnBrk="1" hangingPunct="1">
              <a:lnSpc>
                <a:spcPct val="90000"/>
              </a:lnSpc>
            </a:pPr>
            <a:r>
              <a:rPr lang="en-US" sz="2200" dirty="0"/>
              <a:t>Difficult to define the source population for hospital-based controls.</a:t>
            </a:r>
          </a:p>
          <a:p>
            <a:pPr marL="419100" indent="-419100" eaLnBrk="1" hangingPunct="1">
              <a:lnSpc>
                <a:spcPct val="90000"/>
              </a:lnSpc>
            </a:pPr>
            <a:endParaRPr lang="en-US" sz="2200" dirty="0"/>
          </a:p>
          <a:p>
            <a:pPr marL="419100" indent="-419100" eaLnBrk="1" hangingPunct="1">
              <a:lnSpc>
                <a:spcPct val="90000"/>
              </a:lnSpc>
            </a:pPr>
            <a:r>
              <a:rPr lang="en-US" sz="2200" dirty="0"/>
              <a:t>Hospital-based controls may not be representative of the true exposure rates in the target population. </a:t>
            </a:r>
          </a:p>
          <a:p>
            <a:pPr marL="419100" indent="-419100" eaLnBrk="1" hangingPunct="1">
              <a:lnSpc>
                <a:spcPct val="90000"/>
              </a:lnSpc>
            </a:pPr>
            <a:endParaRPr lang="en-US" sz="2200" dirty="0"/>
          </a:p>
          <a:p>
            <a:pPr marL="419100" indent="-419100" eaLnBrk="1" hangingPunct="1">
              <a:lnSpc>
                <a:spcPct val="90000"/>
              </a:lnSpc>
            </a:pPr>
            <a:r>
              <a:rPr lang="en-US" sz="2200" b="1" dirty="0">
                <a:solidFill>
                  <a:srgbClr val="0070C0"/>
                </a:solidFill>
              </a:rPr>
              <a:t> </a:t>
            </a:r>
            <a:endParaRPr lang="en-US" sz="2200" i="1" dirty="0"/>
          </a:p>
          <a:p>
            <a:pPr marL="419100" indent="-419100" eaLnBrk="1" hangingPunct="1">
              <a:lnSpc>
                <a:spcPct val="90000"/>
              </a:lnSpc>
            </a:pPr>
            <a:endParaRPr lang="en-US" sz="2200" dirty="0"/>
          </a:p>
          <a:p>
            <a:pPr marL="419100" indent="-419100" eaLnBrk="1" hangingPunct="1">
              <a:lnSpc>
                <a:spcPct val="90000"/>
              </a:lnSpc>
            </a:pPr>
            <a:endParaRPr lang="en-US" sz="2200" dirty="0"/>
          </a:p>
          <a:p>
            <a:pPr marL="725488" lvl="1" indent="-381000" eaLnBrk="1" hangingPunct="1">
              <a:lnSpc>
                <a:spcPct val="90000"/>
              </a:lnSpc>
              <a:buFontTx/>
              <a:buNone/>
            </a:pPr>
            <a:endParaRPr lang="en-US" sz="2000" dirty="0">
              <a:ea typeface="ＭＳ Ｐゴシック" pitchFamily="-84" charset="-128"/>
            </a:endParaRPr>
          </a:p>
          <a:p>
            <a:pPr marL="419100" indent="-419100" eaLnBrk="1" hangingPunct="1">
              <a:lnSpc>
                <a:spcPct val="90000"/>
              </a:lnSpc>
              <a:buFont typeface="Wingdings" pitchFamily="-84" charset="2"/>
              <a:buNone/>
            </a:pPr>
            <a:endParaRPr lang="en-US" sz="2200" dirty="0"/>
          </a:p>
          <a:p>
            <a:pPr marL="419100" indent="-419100" eaLnBrk="1" hangingPunct="1">
              <a:lnSpc>
                <a:spcPct val="90000"/>
              </a:lnSpc>
            </a:pPr>
            <a:endParaRPr lang="en-US" sz="2200" dirty="0"/>
          </a:p>
          <a:p>
            <a:pPr marL="419100" indent="-419100" eaLnBrk="1" hangingPunct="1">
              <a:lnSpc>
                <a:spcPct val="90000"/>
              </a:lnSpc>
            </a:pPr>
            <a:endParaRPr lang="en-US" sz="2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Selection: </a:t>
            </a:r>
            <a:br>
              <a:rPr lang="en-US" dirty="0"/>
            </a:br>
            <a:r>
              <a:rPr lang="en-US" dirty="0"/>
              <a:t>Hospital-Based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42AED99-7FB4-404E-8A97-64753DCE42EC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2D3C15-D038-4783-8241-C280620B2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2AED99-7FB4-404E-8A97-64753DCE42E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8ACA63-7AC2-4B74-9274-1494CDBFD4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2AED99-7FB4-404E-8A97-64753DCE42E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E64649-0F98-4587-A24C-B2A8E7BE35C5}"/>
              </a:ext>
            </a:extLst>
          </p:cNvPr>
          <p:cNvSpPr txBox="1">
            <a:spLocks/>
          </p:cNvSpPr>
          <p:nvPr/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+mj-ea"/>
                <a:cs typeface="Cambri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-65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-65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-65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-65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-6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-6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-6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-65" charset="0"/>
              </a:defRPr>
            </a:lvl9pPr>
          </a:lstStyle>
          <a:p>
            <a:pPr defTabSz="914400"/>
            <a:r>
              <a:rPr lang="en-US" kern="0" dirty="0"/>
              <a:t>Gun Laws. An Evidence Based Approach. </a:t>
            </a:r>
            <a:r>
              <a:rPr lang="en-US" sz="2400" kern="0" dirty="0" err="1"/>
              <a:t>Kalesan</a:t>
            </a:r>
            <a:r>
              <a:rPr lang="en-US" sz="2400" kern="0" dirty="0"/>
              <a:t> et al. 2016 Lancet</a:t>
            </a:r>
            <a:endParaRPr lang="en-US" kern="0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C027AF5F-D0CC-4F52-B288-8E311E079069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2AED99-7FB4-404E-8A97-64753DCE42E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83DEFA-53A3-4D97-B161-886EC53A7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869642"/>
            <a:ext cx="8520545" cy="498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5022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case control studies vs. “regular” case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Nested case control-conducted within an </a:t>
            </a:r>
            <a:r>
              <a:rPr lang="en-US" u="sng" dirty="0"/>
              <a:t>existing</a:t>
            </a:r>
            <a:r>
              <a:rPr lang="en-US" dirty="0"/>
              <a:t> cohort.</a:t>
            </a:r>
          </a:p>
          <a:p>
            <a:endParaRPr lang="en-US" dirty="0"/>
          </a:p>
          <a:p>
            <a:r>
              <a:rPr lang="en-US" dirty="0"/>
              <a:t>Source population for controls is already defined.</a:t>
            </a:r>
          </a:p>
          <a:p>
            <a:endParaRPr lang="en-US" dirty="0"/>
          </a:p>
          <a:p>
            <a:r>
              <a:rPr lang="en-US" dirty="0"/>
              <a:t>In a regular case control, the source population is not already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2AED99-7FB4-404E-8A97-64753DCE42EC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3715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 bwMode="auto">
          <a:xfrm>
            <a:off x="143180" y="3320967"/>
            <a:ext cx="600075" cy="8001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normalizeH="0" baseline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Arial" pitchFamily="-65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7803" y="450698"/>
            <a:ext cx="48051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Key Steps for Case Control Study</a:t>
            </a:r>
          </a:p>
        </p:txBody>
      </p:sp>
      <p:sp>
        <p:nvSpPr>
          <p:cNvPr id="8" name="Rectangle 7"/>
          <p:cNvSpPr/>
          <p:nvPr/>
        </p:nvSpPr>
        <p:spPr>
          <a:xfrm>
            <a:off x="915061" y="1467641"/>
            <a:ext cx="35570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Define and select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cases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147804" y="1397394"/>
            <a:ext cx="600075" cy="8001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normalizeH="0" baseline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Arial" pitchFamily="-65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0696" y="1426165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0696" y="335906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147804" y="5019395"/>
            <a:ext cx="600075" cy="8001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normalizeH="0" baseline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Arial" pitchFamily="-65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0696" y="504816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15060" y="3441141"/>
            <a:ext cx="39095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Define and select </a:t>
            </a:r>
            <a:r>
              <a:rPr lang="en-US" sz="2400" b="1" dirty="0">
                <a:solidFill>
                  <a:srgbClr val="5C8CBB"/>
                </a:solidFill>
              </a:rPr>
              <a:t>controls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15060" y="5079441"/>
            <a:ext cx="45095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Compare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exposure prevalence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19836" y="2006601"/>
            <a:ext cx="35570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Determine diagnostic criteria</a:t>
            </a:r>
          </a:p>
          <a:p>
            <a:pPr marL="285750" indent="-285750"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Incident cases are preferable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6858941" y="493819"/>
            <a:ext cx="1501281" cy="1822840"/>
            <a:chOff x="6599306" y="2743200"/>
            <a:chExt cx="2544694" cy="2317306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9306" y="3306463"/>
              <a:ext cx="654758" cy="1173624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823" y="3886882"/>
              <a:ext cx="654758" cy="1173624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823" y="2743200"/>
              <a:ext cx="654758" cy="1173624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4296" y="3306463"/>
              <a:ext cx="654758" cy="1173624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1769" y="2743200"/>
              <a:ext cx="654758" cy="1173624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1769" y="3886882"/>
              <a:ext cx="654758" cy="1173624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9242" y="3306463"/>
              <a:ext cx="654758" cy="1173624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/>
        </p:nvGrpSpPr>
        <p:grpSpPr>
          <a:xfrm>
            <a:off x="6809097" y="2769693"/>
            <a:ext cx="1501281" cy="1822840"/>
            <a:chOff x="6599306" y="2743200"/>
            <a:chExt cx="2544694" cy="2317306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9306" y="3306463"/>
              <a:ext cx="654758" cy="1173624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823" y="3886882"/>
              <a:ext cx="654758" cy="1173624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823" y="2743200"/>
              <a:ext cx="654758" cy="1173624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4296" y="3306463"/>
              <a:ext cx="654758" cy="1173624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1769" y="2743200"/>
              <a:ext cx="654758" cy="1173624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1769" y="3886882"/>
              <a:ext cx="654758" cy="1173624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9242" y="3306463"/>
              <a:ext cx="654758" cy="1173624"/>
            </a:xfrm>
            <a:prstGeom prst="rect">
              <a:avLst/>
            </a:prstGeom>
          </p:spPr>
        </p:pic>
      </p:grpSp>
      <p:grpSp>
        <p:nvGrpSpPr>
          <p:cNvPr id="44" name="Group 43"/>
          <p:cNvGrpSpPr/>
          <p:nvPr/>
        </p:nvGrpSpPr>
        <p:grpSpPr>
          <a:xfrm>
            <a:off x="6809097" y="4966401"/>
            <a:ext cx="1501281" cy="1822840"/>
            <a:chOff x="6599306" y="2743200"/>
            <a:chExt cx="2544694" cy="2317306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9306" y="3306463"/>
              <a:ext cx="654758" cy="1173624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823" y="3886882"/>
              <a:ext cx="654758" cy="1173624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823" y="2743200"/>
              <a:ext cx="654758" cy="1173624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4296" y="3306463"/>
              <a:ext cx="654758" cy="1173624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1769" y="2743200"/>
              <a:ext cx="654758" cy="1173624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1769" y="3886882"/>
              <a:ext cx="654758" cy="1173624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9242" y="3306463"/>
              <a:ext cx="654758" cy="117362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6822755" y="156976"/>
            <a:ext cx="1763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79709"/>
                </a:solidFill>
              </a:rPr>
              <a:t>Control Group 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822755" y="2431467"/>
            <a:ext cx="1763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79709"/>
                </a:solidFill>
              </a:rPr>
              <a:t>Control Group 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822755" y="4653467"/>
            <a:ext cx="1859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79709"/>
                </a:solidFill>
              </a:rPr>
              <a:t>Control Group 3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019835" y="3937001"/>
            <a:ext cx="5802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0"/>
              </a:spcBef>
              <a:buClr>
                <a:srgbClr val="5C8CBB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Multiple controls per case (statistical power)</a:t>
            </a:r>
          </a:p>
          <a:p>
            <a:pPr marL="285750" indent="-285750">
              <a:spcBef>
                <a:spcPts val="0"/>
              </a:spcBef>
              <a:buClr>
                <a:srgbClr val="5C8CBB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Multiple control groups </a:t>
            </a:r>
            <a:r>
              <a:rPr lang="en-US" dirty="0">
                <a:solidFill>
                  <a:srgbClr val="5C8CBB"/>
                </a:solidFill>
              </a:rPr>
              <a:t>(consistency = credibility)</a:t>
            </a:r>
          </a:p>
        </p:txBody>
      </p:sp>
    </p:spTree>
    <p:extLst>
      <p:ext uri="{BB962C8B-B14F-4D97-AF65-F5344CB8AC3E}">
        <p14:creationId xmlns:p14="http://schemas.microsoft.com/office/powerpoint/2010/main" val="34745192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490661"/>
            <a:ext cx="8229600" cy="5230813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sz="2200" b="1" dirty="0"/>
              <a:t>Should we use more than one control group (multiple TYPES of controls)?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ea typeface="ＭＳ Ｐゴシック" pitchFamily="-84" charset="-128"/>
              </a:rPr>
              <a:t>If researchers suspect that one control group will have certain deficiencies that another does not, then by comparing cases to more than one control group, we can get a better idea of the true magnitude of the exposure’s effect.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2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b="1" dirty="0"/>
              <a:t>How many controls do we enroll for each case? (matching)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ea typeface="ＭＳ Ｐゴシック" pitchFamily="-84" charset="-128"/>
              </a:rPr>
              <a:t>Using &gt; 1 control for each case increases the statistical power of the study (the probability that you will find an association, if one exists).  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ea typeface="ＭＳ Ｐゴシック" pitchFamily="-84" charset="-128"/>
              </a:rPr>
              <a:t>Selecting the case-to-control ratio is a balance between statistical power and precision, and cost of enrolling more persons in the study</a:t>
            </a:r>
          </a:p>
          <a:p>
            <a:pPr lvl="2" eaLnBrk="1" hangingPunct="1">
              <a:lnSpc>
                <a:spcPct val="80000"/>
              </a:lnSpc>
            </a:pPr>
            <a:endParaRPr lang="en-US" sz="2200" dirty="0">
              <a:ea typeface="ＭＳ Ｐゴシック" pitchFamily="-84" charset="-128"/>
            </a:endParaRPr>
          </a:p>
          <a:p>
            <a:pPr lvl="1">
              <a:lnSpc>
                <a:spcPct val="80000"/>
              </a:lnSpc>
              <a:buFont typeface="Wingdings" pitchFamily="-84" charset="2"/>
              <a:buNone/>
            </a:pPr>
            <a:endParaRPr lang="en-US" sz="2600" dirty="0">
              <a:ea typeface="ＭＳ Ｐゴシック" pitchFamily="-84" charset="-128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controls? </a:t>
            </a:r>
            <a:br>
              <a:rPr lang="en-US" dirty="0"/>
            </a:br>
            <a:r>
              <a:rPr lang="en-US" dirty="0"/>
              <a:t>What kind?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42AED99-7FB4-404E-8A97-64753DCE42EC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0760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587374" y="284854"/>
            <a:ext cx="152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Control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60008" y="298725"/>
            <a:ext cx="152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Case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373" y="1054405"/>
            <a:ext cx="1528512" cy="20551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008" y="1054405"/>
            <a:ext cx="1528512" cy="20551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008" y="3819183"/>
            <a:ext cx="1528512" cy="20551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373" y="3819183"/>
            <a:ext cx="1528512" cy="205514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734554" y="3109547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5-year old boy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557651" y="3109547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5-year old boy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617409" y="5867400"/>
            <a:ext cx="190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10-year old girl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98787" y="5867400"/>
            <a:ext cx="170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10-year old girl</a:t>
            </a:r>
          </a:p>
        </p:txBody>
      </p:sp>
      <p:sp>
        <p:nvSpPr>
          <p:cNvPr id="16" name="Down Arrow 15"/>
          <p:cNvSpPr/>
          <p:nvPr/>
        </p:nvSpPr>
        <p:spPr bwMode="auto">
          <a:xfrm rot="16200000">
            <a:off x="4121723" y="1589632"/>
            <a:ext cx="650321" cy="984685"/>
          </a:xfrm>
          <a:prstGeom prst="downArrow">
            <a:avLst/>
          </a:prstGeom>
          <a:solidFill>
            <a:srgbClr val="5C8CB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33" name="Down Arrow 32"/>
          <p:cNvSpPr/>
          <p:nvPr/>
        </p:nvSpPr>
        <p:spPr bwMode="auto">
          <a:xfrm rot="16200000">
            <a:off x="4121723" y="4481019"/>
            <a:ext cx="650321" cy="984685"/>
          </a:xfrm>
          <a:prstGeom prst="downArrow">
            <a:avLst/>
          </a:prstGeom>
          <a:solidFill>
            <a:srgbClr val="5C8CB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3015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sampling from nested case control studies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2AED99-7FB4-404E-8A97-64753DCE42EC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2AED99-7FB4-404E-8A97-64753DCE42EC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2820" y="1723563"/>
            <a:ext cx="782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Survivor Sampling-controls sampled from survivors at end of follow up time.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4348" y="2768153"/>
            <a:ext cx="5468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Sampling-controls sampled from population at</a:t>
            </a:r>
          </a:p>
          <a:p>
            <a:r>
              <a:rPr lang="en-US" dirty="0"/>
              <a:t> risk when follow up begins (case cohort)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4348" y="4507578"/>
            <a:ext cx="7327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Risk Set Sampling-controls sampled from population at risk as cases </a:t>
            </a:r>
          </a:p>
          <a:p>
            <a:r>
              <a:rPr lang="en-US" dirty="0"/>
              <a:t>are diagnosed, rare disease assumption not needed</a:t>
            </a:r>
          </a:p>
        </p:txBody>
      </p:sp>
    </p:spTree>
    <p:extLst>
      <p:ext uri="{BB962C8B-B14F-4D97-AF65-F5344CB8AC3E}">
        <p14:creationId xmlns:p14="http://schemas.microsoft.com/office/powerpoint/2010/main" val="42312695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1-</a:t>
            </a:r>
            <a:br>
              <a:rPr lang="en-US" dirty="0"/>
            </a:br>
            <a:r>
              <a:rPr lang="en-US" dirty="0"/>
              <a:t>“Expecting? let’s renovate!”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2AED99-7FB4-404E-8A97-64753DCE42EC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042AED99-7FB4-404E-8A97-64753DCE42EC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1026" name="Picture 2" descr="http://mokkan.com/images/2013/06/kids-rooms-cream-polkadot-and-girrafe-wall-sticker-baby-nursery-room-design-with-colorful-striped-lounge-chair-24-beautiful-baby-nursery-room-design-idea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450" y="4302401"/>
            <a:ext cx="4273550" cy="2555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encrypted-tbn3.gstatic.com/images?q=tbn:ANd9GcSVZRZMwmsKSHl1dg9c4FXO3xuWXP8PhtbSyyNNABUR4zmxY5v01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600200"/>
            <a:ext cx="4714875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getbetterhealth.com/wp-content/uploads/2011/03/Pregnant-woman-painting.jpg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146" y="1600200"/>
            <a:ext cx="2853358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3507" y="4749800"/>
            <a:ext cx="43630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/>
            </a:br>
            <a:r>
              <a:rPr lang="en-US" dirty="0"/>
              <a:t>“Exposure to household painting and floor treatments,</a:t>
            </a:r>
            <a:br>
              <a:rPr lang="en-US" dirty="0"/>
            </a:br>
            <a:r>
              <a:rPr lang="en-US" dirty="0"/>
              <a:t>and parental occupational paint exposure and risk of childhood brain tumors: results from an Australian case–control study”</a:t>
            </a:r>
          </a:p>
        </p:txBody>
      </p:sp>
    </p:spTree>
    <p:extLst>
      <p:ext uri="{BB962C8B-B14F-4D97-AF65-F5344CB8AC3E}">
        <p14:creationId xmlns:p14="http://schemas.microsoft.com/office/powerpoint/2010/main" val="42716360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612" y="277813"/>
            <a:ext cx="8229600" cy="1139825"/>
          </a:xfrm>
        </p:spPr>
        <p:txBody>
          <a:bodyPr/>
          <a:lstStyle/>
          <a:p>
            <a:r>
              <a:rPr lang="en-US" dirty="0"/>
              <a:t>Example 2-Vaccines and Autism (covered in lab)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564170"/>
            <a:ext cx="2133600" cy="365125"/>
          </a:xfrm>
        </p:spPr>
        <p:txBody>
          <a:bodyPr/>
          <a:lstStyle/>
          <a:p>
            <a:fld id="{042AED99-7FB4-404E-8A97-64753DCE42EC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1026" name="Picture 2" descr="https://encrypted-tbn3.gstatic.com/images?q=tbn:ANd9GcRYGTOFXy2OdNa1xdTyBQDKZC9hI4kWcvbr4TqhfFhnoruby_O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058085"/>
            <a:ext cx="3574473" cy="225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ild receiving vaccination.">
            <a:hlinkClick r:id="rId3" tooltip="Vaccines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429" y="1676474"/>
            <a:ext cx="3727417" cy="241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thetimes.co.uk/tto/multimedia/archive/00399/15924658_vaccine_399405c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76" y="1676474"/>
            <a:ext cx="3630436" cy="241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1525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7816"/>
            <a:ext cx="8686800" cy="1139825"/>
          </a:xfrm>
        </p:spPr>
        <p:txBody>
          <a:bodyPr/>
          <a:lstStyle/>
          <a:p>
            <a:r>
              <a:rPr lang="en-US" sz="3500" dirty="0"/>
              <a:t>Summary: Case-Control Studies</a:t>
            </a:r>
          </a:p>
        </p:txBody>
      </p:sp>
      <p:sp>
        <p:nvSpPr>
          <p:cNvPr id="37891" name="Rectangle 4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3799114" cy="473330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-84" charset="2"/>
              <a:buNone/>
            </a:pPr>
            <a:r>
              <a:rPr lang="en-US" sz="2200" b="1" u="sng" dirty="0"/>
              <a:t>Advantages</a:t>
            </a:r>
          </a:p>
          <a:p>
            <a:pPr eaLnBrk="1" hangingPunct="1">
              <a:lnSpc>
                <a:spcPct val="80000"/>
              </a:lnSpc>
              <a:buFont typeface="Wingdings" pitchFamily="-84" charset="2"/>
              <a:buNone/>
            </a:pPr>
            <a:endParaRPr lang="en-US" sz="2100" b="1" u="sng" dirty="0"/>
          </a:p>
          <a:p>
            <a:pPr eaLnBrk="1" hangingPunct="1">
              <a:lnSpc>
                <a:spcPct val="80000"/>
              </a:lnSpc>
            </a:pPr>
            <a:r>
              <a:rPr lang="en-US" sz="2100" dirty="0"/>
              <a:t>Good for rare outcomes</a:t>
            </a:r>
          </a:p>
          <a:p>
            <a:pPr eaLnBrk="1" hangingPunct="1">
              <a:lnSpc>
                <a:spcPct val="80000"/>
              </a:lnSpc>
            </a:pPr>
            <a:r>
              <a:rPr lang="en-US" sz="2100" dirty="0"/>
              <a:t>Takes less time than cohort</a:t>
            </a:r>
          </a:p>
          <a:p>
            <a:pPr eaLnBrk="1" hangingPunct="1">
              <a:lnSpc>
                <a:spcPct val="80000"/>
              </a:lnSpc>
            </a:pPr>
            <a:r>
              <a:rPr lang="en-US" sz="2100" dirty="0"/>
              <a:t>Use fewer resources and $</a:t>
            </a:r>
          </a:p>
          <a:p>
            <a:pPr eaLnBrk="1" hangingPunct="1">
              <a:lnSpc>
                <a:spcPct val="80000"/>
              </a:lnSpc>
            </a:pPr>
            <a:r>
              <a:rPr lang="en-US" sz="2100" dirty="0"/>
              <a:t>Can examine multiple exposures</a:t>
            </a:r>
          </a:p>
          <a:p>
            <a:pPr eaLnBrk="1" hangingPunct="1">
              <a:lnSpc>
                <a:spcPct val="80000"/>
              </a:lnSpc>
            </a:pPr>
            <a:r>
              <a:rPr lang="en-US" sz="2100" dirty="0"/>
              <a:t>Likely to be replicable in other populations</a:t>
            </a:r>
          </a:p>
          <a:p>
            <a:pPr eaLnBrk="1" hangingPunct="1">
              <a:lnSpc>
                <a:spcPct val="80000"/>
              </a:lnSpc>
            </a:pPr>
            <a:r>
              <a:rPr lang="en-US" sz="2100" dirty="0"/>
              <a:t>If sampled accurately, odds ratio provides estimate of risk ratio</a:t>
            </a:r>
          </a:p>
          <a:p>
            <a:pPr eaLnBrk="1" hangingPunct="1">
              <a:lnSpc>
                <a:spcPct val="80000"/>
              </a:lnSpc>
            </a:pPr>
            <a:endParaRPr lang="en-US" sz="2200" dirty="0"/>
          </a:p>
          <a:p>
            <a:pPr eaLnBrk="1" hangingPunct="1">
              <a:lnSpc>
                <a:spcPct val="80000"/>
              </a:lnSpc>
              <a:buFont typeface="Wingdings" pitchFamily="-84" charset="2"/>
              <a:buNone/>
            </a:pPr>
            <a:endParaRPr lang="en-US" sz="2200" dirty="0"/>
          </a:p>
        </p:txBody>
      </p:sp>
      <p:sp>
        <p:nvSpPr>
          <p:cNvPr id="37892" name="Rectangle 5"/>
          <p:cNvSpPr>
            <a:spLocks noGrp="1" noChangeArrowheads="1"/>
          </p:cNvSpPr>
          <p:nvPr>
            <p:ph sz="half" idx="4294967295"/>
          </p:nvPr>
        </p:nvSpPr>
        <p:spPr>
          <a:xfrm>
            <a:off x="4595751" y="1600200"/>
            <a:ext cx="4548249" cy="596834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-84" charset="2"/>
              <a:buNone/>
            </a:pPr>
            <a:r>
              <a:rPr lang="en-US" sz="2200" b="1" u="sng" dirty="0"/>
              <a:t>Disadvantages</a:t>
            </a:r>
          </a:p>
          <a:p>
            <a:pPr eaLnBrk="1" hangingPunct="1">
              <a:lnSpc>
                <a:spcPct val="80000"/>
              </a:lnSpc>
              <a:buFont typeface="Wingdings" pitchFamily="-84" charset="2"/>
              <a:buNone/>
            </a:pPr>
            <a:endParaRPr lang="en-US" sz="2200" b="1" u="sng" dirty="0"/>
          </a:p>
          <a:p>
            <a:pPr eaLnBrk="1" hangingPunct="1">
              <a:lnSpc>
                <a:spcPct val="80000"/>
              </a:lnSpc>
              <a:buFont typeface="Wingdings" pitchFamily="-84" charset="2"/>
              <a:buNone/>
            </a:pPr>
            <a:endParaRPr lang="en-US" sz="600" dirty="0"/>
          </a:p>
          <a:p>
            <a:pPr eaLnBrk="1" hangingPunct="1">
              <a:lnSpc>
                <a:spcPct val="80000"/>
              </a:lnSpc>
            </a:pPr>
            <a:r>
              <a:rPr lang="en-US" sz="2100" dirty="0"/>
              <a:t>Some possible biases in selection of subjects, measurement of exposures, and analysis</a:t>
            </a:r>
          </a:p>
          <a:p>
            <a:pPr eaLnBrk="1" hangingPunct="1">
              <a:lnSpc>
                <a:spcPct val="80000"/>
              </a:lnSpc>
            </a:pPr>
            <a:r>
              <a:rPr lang="en-US" sz="2100" dirty="0"/>
              <a:t>No direct estimate of risk or rate ratio,  </a:t>
            </a:r>
          </a:p>
          <a:p>
            <a:pPr eaLnBrk="1" hangingPunct="1">
              <a:lnSpc>
                <a:spcPct val="80000"/>
              </a:lnSpc>
            </a:pPr>
            <a:r>
              <a:rPr lang="en-US" sz="2100" dirty="0"/>
              <a:t>Not good for rare exposures</a:t>
            </a:r>
          </a:p>
          <a:p>
            <a:pPr eaLnBrk="1" hangingPunct="1">
              <a:lnSpc>
                <a:spcPct val="80000"/>
              </a:lnSpc>
            </a:pPr>
            <a:r>
              <a:rPr lang="en-US" sz="2100" dirty="0"/>
              <a:t>Sometimes time sequence between exposure and outcome is uncertain</a:t>
            </a:r>
          </a:p>
          <a:p>
            <a:pPr eaLnBrk="1" hangingPunct="1">
              <a:lnSpc>
                <a:spcPct val="80000"/>
              </a:lnSpc>
              <a:buFont typeface="Wingdings" pitchFamily="-84" charset="2"/>
              <a:buNone/>
            </a:pPr>
            <a:endParaRPr lang="en-US" sz="2200" dirty="0"/>
          </a:p>
        </p:txBody>
      </p:sp>
      <p:sp>
        <p:nvSpPr>
          <p:cNvPr id="2" name="TextBox 1"/>
          <p:cNvSpPr txBox="1"/>
          <p:nvPr/>
        </p:nvSpPr>
        <p:spPr>
          <a:xfrm>
            <a:off x="457201" y="5915901"/>
            <a:ext cx="8510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If properly performed </a:t>
            </a:r>
            <a:r>
              <a:rPr lang="en-US" u="sng"/>
              <a:t>(such as </a:t>
            </a:r>
            <a:r>
              <a:rPr lang="en-US" u="sng" dirty="0"/>
              <a:t>appropriate sampling)</a:t>
            </a:r>
            <a:r>
              <a:rPr lang="en-US" dirty="0"/>
              <a:t>, case-control studies provide information that mirrors what could be learned from a cohort study, usually at considerably less cost and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962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95%CI “Borderline” Interpretation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417638"/>
            <a:ext cx="8950569" cy="453072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95%CIs </a:t>
            </a:r>
          </a:p>
          <a:p>
            <a:pPr lvl="2"/>
            <a:r>
              <a:rPr lang="en-US" dirty="0"/>
              <a:t>“Borderline” significant if one bound of 95%CI is very close (equal or below) the null value.</a:t>
            </a:r>
          </a:p>
          <a:p>
            <a:pPr lvl="3"/>
            <a:r>
              <a:rPr lang="en-US" dirty="0"/>
              <a:t>Ratio measure 95%CI (0.97, 2.3)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2AED99-7FB4-404E-8A97-64753DCE42E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923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Study Designs: </a:t>
            </a:r>
            <a:br>
              <a:rPr lang="en-US" dirty="0"/>
            </a:br>
            <a:r>
              <a:rPr lang="en-US" dirty="0"/>
              <a:t>Case Control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EPID600</a:t>
            </a:r>
          </a:p>
          <a:p>
            <a:r>
              <a:rPr lang="en-US" dirty="0"/>
              <a:t>Prof. Yeatts</a:t>
            </a:r>
          </a:p>
          <a:p>
            <a:r>
              <a:rPr lang="en-US" dirty="0"/>
              <a:t>February 12, 2019</a:t>
            </a:r>
          </a:p>
        </p:txBody>
      </p:sp>
    </p:spTree>
    <p:extLst>
      <p:ext uri="{BB962C8B-B14F-4D97-AF65-F5344CB8AC3E}">
        <p14:creationId xmlns:p14="http://schemas.microsoft.com/office/powerpoint/2010/main" val="102280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30725"/>
          </a:xfrm>
        </p:spPr>
        <p:txBody>
          <a:bodyPr/>
          <a:lstStyle/>
          <a:p>
            <a:pPr lvl="0">
              <a:buClr>
                <a:schemeClr val="tx1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Explain the importance of epidemiology for informing scientific, ethical, economic and political discussion of health issues.</a:t>
            </a:r>
          </a:p>
          <a:p>
            <a:pPr lvl="0">
              <a:buClr>
                <a:schemeClr val="tx1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Describe a public health problem in terms of person, place, and time.</a:t>
            </a:r>
          </a:p>
          <a:p>
            <a:pPr lvl="0">
              <a:buClr>
                <a:schemeClr val="tx1"/>
              </a:buClr>
              <a:buFont typeface="+mj-lt"/>
              <a:buAutoNum type="arabicPeriod"/>
            </a:pPr>
            <a:r>
              <a:rPr lang="en-US" sz="1800" dirty="0"/>
              <a:t>Apply the basic terminology and definitions of epidemiology.</a:t>
            </a:r>
            <a:r>
              <a:rPr lang="en-US" sz="1800" dirty="0">
                <a:solidFill>
                  <a:schemeClr val="bg1"/>
                </a:solidFill>
              </a:rPr>
              <a:t>	</a:t>
            </a:r>
          </a:p>
          <a:p>
            <a:pPr lvl="0">
              <a:buClr>
                <a:schemeClr val="tx1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Calculate basic epidemiology measures.</a:t>
            </a:r>
          </a:p>
          <a:p>
            <a:pPr lvl="0">
              <a:buClr>
                <a:schemeClr val="tx1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Identify key sources of data for epidemiologic purposes.</a:t>
            </a:r>
          </a:p>
          <a:p>
            <a:pPr lvl="0">
              <a:buClr>
                <a:schemeClr val="tx1"/>
              </a:buClr>
              <a:buFont typeface="+mj-lt"/>
              <a:buAutoNum type="arabicPeriod"/>
            </a:pPr>
            <a:r>
              <a:rPr lang="en-US" sz="1800" dirty="0"/>
              <a:t>Evaluate the strengths and limitations of epidemiologic reports.</a:t>
            </a:r>
          </a:p>
          <a:p>
            <a:pPr lvl="0">
              <a:buClr>
                <a:schemeClr val="tx1"/>
              </a:buClr>
              <a:buFont typeface="+mj-lt"/>
              <a:buAutoNum type="arabicPeriod"/>
            </a:pPr>
            <a:r>
              <a:rPr lang="en-US" sz="1800" dirty="0"/>
              <a:t>Comprehend basic ethical and legal principles pertaining to the collection, maintenance, use and dissemination of epidemiologic data.</a:t>
            </a:r>
          </a:p>
          <a:p>
            <a:pPr lvl="0">
              <a:buClr>
                <a:schemeClr val="tx1"/>
              </a:buClr>
              <a:buFont typeface="+mj-lt"/>
              <a:buAutoNum type="arabicPeriod"/>
            </a:pPr>
            <a:r>
              <a:rPr lang="en-US" sz="1800" dirty="0"/>
              <a:t>Draw appropriate inferences from epidemiologic data.</a:t>
            </a:r>
          </a:p>
          <a:p>
            <a:pPr lvl="0">
              <a:buClr>
                <a:schemeClr val="tx1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Identify the principles and limitations of public health screening programs.	</a:t>
            </a:r>
          </a:p>
          <a:p>
            <a:pPr lvl="0">
              <a:buClr>
                <a:schemeClr val="tx1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Communicate epidemiologic information to lay and professional audiences.</a:t>
            </a:r>
          </a:p>
          <a:p>
            <a:pPr lvl="0">
              <a:buClr>
                <a:schemeClr val="tx1"/>
              </a:buClr>
              <a:buFont typeface="+mj-lt"/>
              <a:buAutoNum type="arabicPeriod"/>
            </a:pPr>
            <a:r>
              <a:rPr lang="en-US" sz="1800" dirty="0"/>
              <a:t>Apply concepts, methods, and tools of public health data collection, analysis and interpretation, and the evidence-based reasoning and informatics approaches that are essential to public health practice. </a:t>
            </a:r>
          </a:p>
          <a:p>
            <a:pPr marL="0" indent="0">
              <a:buClr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2AED99-7FB4-404E-8A97-64753DCE42E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987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074" y="1621631"/>
            <a:ext cx="8686800" cy="453072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•List the characteristics of case control studies.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• Differentiate between case control studies and cohort studies.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•Identify the advantages and disadvantages of case control studies.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•Explain, calculate, and interpret odds ratios.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•Explain the relation of controls in a case-control study to the study base (source population) for the cases.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•Distinguish between hospital-based and population-based controls in a case control study, and identify their advantages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• Explain why matching is used in case control studies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2AED99-7FB4-404E-8A97-64753DCE42E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381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identify the study design in a published study?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91995"/>
            <a:ext cx="8229600" cy="4530725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/>
              <a:t>Ask these 2 questions:</a:t>
            </a:r>
          </a:p>
          <a:p>
            <a:pPr lvl="1"/>
            <a:r>
              <a:rPr lang="en-US" dirty="0"/>
              <a:t>When were the exposure and outcome  measured? (from </a:t>
            </a:r>
            <a:r>
              <a:rPr lang="en-US" i="1" dirty="0"/>
              <a:t>investigator perspective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Exposure before outcome?</a:t>
            </a:r>
          </a:p>
          <a:p>
            <a:pPr lvl="2"/>
            <a:r>
              <a:rPr lang="en-US" dirty="0"/>
              <a:t>Outcome before exposure?</a:t>
            </a:r>
          </a:p>
          <a:p>
            <a:pPr lvl="2"/>
            <a:r>
              <a:rPr lang="en-US" dirty="0"/>
              <a:t>Exposure and outcome at same time?</a:t>
            </a:r>
          </a:p>
          <a:p>
            <a:pPr lvl="1"/>
            <a:r>
              <a:rPr lang="en-US" dirty="0"/>
              <a:t>What was the unit of analysis?</a:t>
            </a:r>
          </a:p>
          <a:p>
            <a:pPr lvl="2"/>
            <a:r>
              <a:rPr lang="en-US" dirty="0"/>
              <a:t>Group or individual?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Left Arrow 3"/>
          <p:cNvSpPr/>
          <p:nvPr/>
        </p:nvSpPr>
        <p:spPr bwMode="auto">
          <a:xfrm>
            <a:off x="5793784" y="4187428"/>
            <a:ext cx="945396" cy="526943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6" name="Left Arrow 5"/>
          <p:cNvSpPr/>
          <p:nvPr/>
        </p:nvSpPr>
        <p:spPr bwMode="auto">
          <a:xfrm>
            <a:off x="4572000" y="5859248"/>
            <a:ext cx="945396" cy="526943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61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Epid 600 Slide Template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Epid 600 Slide Template.potx</Template>
  <TotalTime>6640</TotalTime>
  <Words>2388</Words>
  <Application>Microsoft Office PowerPoint</Application>
  <PresentationFormat>On-screen Show (4:3)</PresentationFormat>
  <Paragraphs>558</Paragraphs>
  <Slides>47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Arial Narrow</vt:lpstr>
      <vt:lpstr>Calibri</vt:lpstr>
      <vt:lpstr>Times New Roman</vt:lpstr>
      <vt:lpstr>Wingdings</vt:lpstr>
      <vt:lpstr>Epid 600 Slide Template</vt:lpstr>
      <vt:lpstr>Upcoming assignments</vt:lpstr>
      <vt:lpstr>Exam 2</vt:lpstr>
      <vt:lpstr>Student question on gun laws, more evidence on what works?</vt:lpstr>
      <vt:lpstr>PowerPoint Presentation</vt:lpstr>
      <vt:lpstr>95%CI “Borderline” Interpretation</vt:lpstr>
      <vt:lpstr> Study Designs:  Case Control</vt:lpstr>
      <vt:lpstr>Course Objectives</vt:lpstr>
      <vt:lpstr>Class objectives</vt:lpstr>
      <vt:lpstr>How do you identify the study design in a published study? </vt:lpstr>
      <vt:lpstr>PowerPoint Presentation</vt:lpstr>
      <vt:lpstr>PowerPoint Presentation</vt:lpstr>
      <vt:lpstr>PowerPoint Presentation</vt:lpstr>
      <vt:lpstr>Caveat on term “control group”</vt:lpstr>
      <vt:lpstr>Case Series/Case Reports</vt:lpstr>
      <vt:lpstr>PowerPoint Presentation</vt:lpstr>
      <vt:lpstr>Case Series/Case Reports</vt:lpstr>
      <vt:lpstr>Case Series Examples</vt:lpstr>
      <vt:lpstr>PowerPoint Presentation</vt:lpstr>
      <vt:lpstr>PowerPoint Presentation</vt:lpstr>
      <vt:lpstr>PowerPoint Presentation</vt:lpstr>
      <vt:lpstr>PowerPoint Presentation</vt:lpstr>
      <vt:lpstr>Measure of Association commonly used in a Case Control Study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Case Selection:  Population-Based</vt:lpstr>
      <vt:lpstr>How do you select controls?</vt:lpstr>
      <vt:lpstr>Control Selection:  Population-Based</vt:lpstr>
      <vt:lpstr>Control Selection:  Population-Based</vt:lpstr>
      <vt:lpstr>Control Selection:  Hospital-Based</vt:lpstr>
      <vt:lpstr>Nested case control studies vs. “regular” case control</vt:lpstr>
      <vt:lpstr>PowerPoint Presentation</vt:lpstr>
      <vt:lpstr>How many controls?  What kind?</vt:lpstr>
      <vt:lpstr>PowerPoint Presentation</vt:lpstr>
      <vt:lpstr>Control sampling from nested case control studies</vt:lpstr>
      <vt:lpstr>Example 1- “Expecting? let’s renovate!”</vt:lpstr>
      <vt:lpstr>Example 2-Vaccines and Autism (covered in lab)</vt:lpstr>
      <vt:lpstr>Summary: Case-Control Studies</vt:lpstr>
    </vt:vector>
  </TitlesOfParts>
  <Company>The University of North Carolina at Chapel Hill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1 and range</dc:title>
  <dc:creator>kyeatts</dc:creator>
  <cp:lastModifiedBy>Yeatts, Karin</cp:lastModifiedBy>
  <cp:revision>202</cp:revision>
  <cp:lastPrinted>2014-09-22T21:45:30Z</cp:lastPrinted>
  <dcterms:created xsi:type="dcterms:W3CDTF">2013-07-22T08:55:50Z</dcterms:created>
  <dcterms:modified xsi:type="dcterms:W3CDTF">2019-02-12T19:49:51Z</dcterms:modified>
</cp:coreProperties>
</file>