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729DFB-6B31-4F0F-998F-2759A9D3C9A3}">
  <a:tblStyle styleId="{45729DFB-6B31-4F0F-998F-2759A9D3C9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919ac5e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919ac5e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919ac5ee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919ac5e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919ac5e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919ac5e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28de741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28de741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919ac5e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919ac5e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28de741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28de741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919ac5e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6919ac5e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2dd1d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82dd1d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919ac5e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919ac5e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2f0147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2f0147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lot in the data set,  only given: </a:t>
            </a:r>
            <a:r>
              <a:rPr lang="en"/>
              <a:t>home/away, favorite, underdog, pts (spread), favpts, undpts,  year, 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Created: </a:t>
            </a:r>
            <a:r>
              <a:rPr lang="en"/>
              <a:t>ptdiff = favpts - undpts, spreadcover, spread error = ptdiff-spread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919ac5e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919ac5e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919ac5e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919ac5e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9f421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9f421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919ac5e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919ac5e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919ac5e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919ac5e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2dcc9b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2dcc9b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919ac5e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919ac5e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Betting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Jace Gilbert, Tyree Darnell and Michael Steffan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Variability Between Seasons for Teams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12" y="2032650"/>
            <a:ext cx="3599513" cy="26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725" y="2032662"/>
            <a:ext cx="3610975" cy="267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4735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 a ‘no cover’ result simply returns a bet, we chose to define a successful bet as correctly choosing the cover team, or a no cover.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Also, given the inconclusive distributions of spreadcovers across different factors, it made sense to look at </a:t>
            </a:r>
            <a:r>
              <a:rPr lang="en" u="sng"/>
              <a:t>individual models</a:t>
            </a:r>
            <a:r>
              <a:rPr lang="en"/>
              <a:t> as opposed to collective 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given the complexity of factors that change from season to season, it is more </a:t>
            </a:r>
            <a:r>
              <a:rPr lang="en"/>
              <a:t>appropriate</a:t>
            </a:r>
            <a:r>
              <a:rPr lang="en"/>
              <a:t> to look at an in-season model.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580825"/>
            <a:ext cx="2817026" cy="22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900" y="2977176"/>
            <a:ext cx="2817026" cy="17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In Season Logistic Model</a:t>
            </a:r>
            <a:endParaRPr/>
          </a:p>
        </p:txBody>
      </p:sp>
      <p:sp>
        <p:nvSpPr>
          <p:cNvPr id="219" name="Google Shape;219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</a:t>
            </a:r>
            <a:r>
              <a:rPr baseline="-25000" i="1" lang="en"/>
              <a:t>ij </a:t>
            </a:r>
            <a:r>
              <a:rPr lang="en"/>
              <a:t> is the probability that team </a:t>
            </a:r>
            <a:r>
              <a:rPr i="1" lang="en"/>
              <a:t>i</a:t>
            </a:r>
            <a:r>
              <a:rPr lang="en"/>
              <a:t> covers the spread in week </a:t>
            </a:r>
            <a:r>
              <a:rPr i="1" lang="en"/>
              <a:t>j</a:t>
            </a:r>
            <a:r>
              <a:rPr lang="en"/>
              <a:t>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Predictors are the difference of the team and their opponent average victory margins, and the weekly spread for that game.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individual and updated logistical models.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information provided in previous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predictions in Week 11 to provide sufficient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Week’s models would be updated (ie, Week 12 model with new Week 11 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competing team models for game predictions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225" y="1307850"/>
            <a:ext cx="2584175" cy="1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 we bet on each week?</a:t>
            </a:r>
            <a:br>
              <a:rPr lang="en"/>
            </a:br>
            <a:r>
              <a:rPr lang="en" sz="1400"/>
              <a:t>Week 12 1989 season</a:t>
            </a:r>
            <a:endParaRPr sz="1400"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204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1)Choose the top  6 teams with highest probability to cover the spread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2) If two teams face each other in top 6, choose highest probability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1259288"/>
            <a:ext cx="17526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725" y="2869025"/>
            <a:ext cx="1695450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5"/>
          <p:cNvCxnSpPr>
            <a:stCxn id="228" idx="1"/>
          </p:cNvCxnSpPr>
          <p:nvPr/>
        </p:nvCxnSpPr>
        <p:spPr>
          <a:xfrm>
            <a:off x="3486150" y="2064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/>
          <p:nvPr/>
        </p:nvSpPr>
        <p:spPr>
          <a:xfrm>
            <a:off x="3559350" y="1524000"/>
            <a:ext cx="1650825" cy="200525"/>
          </a:xfrm>
          <a:prstGeom prst="flowChartProcess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3587925" y="2171450"/>
            <a:ext cx="1650825" cy="250650"/>
          </a:xfrm>
          <a:prstGeom prst="flowChartProcess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Model Perform in 1989?</a:t>
            </a:r>
            <a:br>
              <a:rPr lang="en"/>
            </a:br>
            <a:r>
              <a:rPr lang="en" sz="1400"/>
              <a:t>Week 14 1989 Season</a:t>
            </a:r>
            <a:endParaRPr sz="1400"/>
          </a:p>
        </p:txBody>
      </p:sp>
      <p:graphicFrame>
        <p:nvGraphicFramePr>
          <p:cNvPr id="238" name="Google Shape;238;p26"/>
          <p:cNvGraphicFramePr/>
          <p:nvPr/>
        </p:nvGraphicFramePr>
        <p:xfrm>
          <a:off x="730650" y="142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{45729DFB-6B31-4F0F-998F-2759A9D3C9A3}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Team 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Opponent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Spread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Probability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Covered?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SEA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 +10.0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Win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BUF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+ 6.0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CLE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IND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CLE -1.0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Loss (OT)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CHI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 + 6.5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Did not bet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MIN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43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ATL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MIN -12.0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Did not bet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438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do?</a:t>
            </a:r>
            <a:endParaRPr/>
          </a:p>
        </p:txBody>
      </p:sp>
      <p:graphicFrame>
        <p:nvGraphicFramePr>
          <p:cNvPr id="244" name="Google Shape;244;p27"/>
          <p:cNvGraphicFramePr/>
          <p:nvPr/>
        </p:nvGraphicFramePr>
        <p:xfrm>
          <a:off x="1438550" y="13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{45729DFB-6B31-4F0F-998F-2759A9D3C9A3}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Record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Net $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2-4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-$220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1-5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-$440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2-4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-$220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14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5-1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+$400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5-1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+$400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16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5-1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+$400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Weeks 11-16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20-16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+$320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of Assumptions?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rule of thumb to help ensure stability of a logistic model is to have at least 10 events per explanatory variable. So, there is some concern since each model will have between 10*</a:t>
            </a:r>
            <a:r>
              <a:rPr i="1" lang="en"/>
              <a:t>P</a:t>
            </a:r>
            <a:r>
              <a:rPr baseline="-25000" i="1" lang="en"/>
              <a:t>ij </a:t>
            </a:r>
            <a:r>
              <a:rPr lang="en"/>
              <a:t>/2</a:t>
            </a:r>
            <a:r>
              <a:rPr baseline="-25000" i="1" lang="en"/>
              <a:t> </a:t>
            </a:r>
            <a:r>
              <a:rPr lang="en"/>
              <a:t> and 15*</a:t>
            </a:r>
            <a:r>
              <a:rPr i="1" lang="en"/>
              <a:t>P</a:t>
            </a:r>
            <a:r>
              <a:rPr baseline="-25000" i="1" lang="en"/>
              <a:t>ij </a:t>
            </a:r>
            <a:r>
              <a:rPr lang="en"/>
              <a:t>/2</a:t>
            </a:r>
            <a:r>
              <a:rPr baseline="-25000" i="1" lang="en"/>
              <a:t> </a:t>
            </a:r>
            <a:r>
              <a:rPr lang="en"/>
              <a:t> per predictor.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concern of </a:t>
            </a:r>
            <a:r>
              <a:rPr lang="en"/>
              <a:t>collinearity</a:t>
            </a:r>
            <a:r>
              <a:rPr lang="en"/>
              <a:t> was also addressed as the VIF was less than 10 in our models.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Linearly Independent covariates?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150" y="2046443"/>
            <a:ext cx="1782325" cy="23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100" y="1567550"/>
            <a:ext cx="1023290" cy="5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 Continued/Distribution of Consecutive Games</a:t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24" y="1567550"/>
            <a:ext cx="4151845" cy="16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675" y="3336697"/>
            <a:ext cx="3484336" cy="14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1231600" y="1567550"/>
            <a:ext cx="324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‘Momentum’ is </a:t>
            </a:r>
            <a:r>
              <a:rPr lang="en"/>
              <a:t>anecdotally</a:t>
            </a:r>
            <a:r>
              <a:rPr lang="en"/>
              <a:t> used to describe a</a:t>
            </a:r>
            <a:r>
              <a:rPr lang="en"/>
              <a:t> t</a:t>
            </a:r>
            <a:r>
              <a:rPr lang="en"/>
              <a:t>eam’s success in </a:t>
            </a:r>
            <a:r>
              <a:rPr lang="en"/>
              <a:t>consecutive</a:t>
            </a:r>
            <a:r>
              <a:rPr lang="en"/>
              <a:t> games. Yet, most of the research has found the distribution of sporting streaks are not significantly different than the distribution of expected streaks.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5223905" y="1567550"/>
            <a:ext cx="311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Looking through the distribution of spread covers of the following game, given the previous spread cover for each team, our results for 1989 were not significant.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Considerations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with the model, more sophisticated and detailed data would provide more accurate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Metrics such as DVOA (defense-adjusted value over average) have demonstrated consistent success of predictions by over 60% per week.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terms of adding predictors, most research has insisted on keeping the model simple with only 1-2 predictors.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25" y="1567549"/>
            <a:ext cx="3511275" cy="1314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70" name="Google Shape;2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487" y="2263225"/>
            <a:ext cx="3008301" cy="2116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71" name="Google Shape;2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947" y="3289475"/>
            <a:ext cx="2861701" cy="1569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-12321" r="0" t="-12321"/>
          <a:stretch/>
        </p:blipFill>
        <p:spPr>
          <a:xfrm>
            <a:off x="4768000" y="1231650"/>
            <a:ext cx="3996649" cy="3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75" y="1565150"/>
            <a:ext cx="2983929" cy="83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325" y="2272475"/>
            <a:ext cx="3236046" cy="83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175" y="2998325"/>
            <a:ext cx="3178790" cy="83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9451" y="3703800"/>
            <a:ext cx="3178800" cy="7468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Betting Spreads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649950" y="1307850"/>
            <a:ext cx="424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‘spread’ is a chosen number that separates possibilities of betting into 2 bets: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a </a:t>
            </a:r>
            <a:r>
              <a:rPr lang="en" sz="1400" u="sng"/>
              <a:t>favorite to cover the spread</a:t>
            </a:r>
            <a:r>
              <a:rPr lang="en" sz="1400"/>
              <a:t>, they must beat the underdog by more than the spread.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an </a:t>
            </a:r>
            <a:r>
              <a:rPr lang="en" sz="1400" u="sng"/>
              <a:t>underdog to cover the spread</a:t>
            </a:r>
            <a:r>
              <a:rPr lang="en" sz="1400"/>
              <a:t>, they must lose to the favorite by less than the spread, tie, or win.</a:t>
            </a:r>
            <a:endParaRPr sz="14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302" y="1921425"/>
            <a:ext cx="3762675" cy="19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Spread for the Bookmakers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(yr 1989 only through week 10)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68800" y="12629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ideal spread for a bookmaker splits the odds of either team covering into a 50-50 chance.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spread that is ‘not covered’ gets your money back. This occurs when the favorite wins by exactly the spread amount.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488" y="1307854"/>
            <a:ext cx="2393225" cy="11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875" y="2455007"/>
            <a:ext cx="2393225" cy="253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Vigorish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4032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Vigorish is  the amount charged by the  bookmaker, for taking a bet from a gambler  (ie:  Bettor must risk $11 to win $10)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average, this ensures profitability for the house regardless of the outcome of the bet (unless it's a push)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493319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success rate of 52.38% is required for a bettor  to break even,  due to the 10% vigorish.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was a consideration when evaluating our model.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Plots of Spread Error for Weeks 1-10 for 1989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4807" l="0" r="0" t="0"/>
          <a:stretch/>
        </p:blipFill>
        <p:spPr>
          <a:xfrm>
            <a:off x="3535575" y="1390750"/>
            <a:ext cx="5233374" cy="34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097274" y="1567550"/>
            <a:ext cx="224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violin plots demonstrate the variability and density of the spread errors  over the first 10 weeks of the 1989 season. (Game Difference - Spread)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helps demonstrate both the small range of the majority of errors from the spreads, but also the variability of the errors week to week.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Don’t Collectively Explain Covering for Each Team (1989-1991)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700" y="3405573"/>
            <a:ext cx="2696489" cy="16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900" y="1737900"/>
            <a:ext cx="2610976" cy="15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737901"/>
            <a:ext cx="2871251" cy="1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In-Division Rivalry (years 1989-1991)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850" y="1567550"/>
            <a:ext cx="4560550" cy="27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1297500" y="1567550"/>
            <a:ext cx="227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In-division games are known to be more-</a:t>
            </a:r>
            <a:r>
              <a:rPr lang="en"/>
              <a:t>competitive</a:t>
            </a:r>
            <a:r>
              <a:rPr lang="en"/>
              <a:t> as they are placed twice a year and serve as tie-breakers.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Unfortunately, there doesn’t appear to be any difference between how teams cover between in-division and out of division games.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Games Covered by Favorite in 1989 (wk 1-10), 1990 and 1991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613425" y="1567550"/>
            <a:ext cx="305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Looking through the data, it became immediately obvious that even though the bookmakers were seemingly choosing reasonable spreads on average for the season, that there was </a:t>
            </a:r>
            <a:r>
              <a:rPr lang="en" sz="1400"/>
              <a:t>significant</a:t>
            </a:r>
            <a:r>
              <a:rPr lang="en" sz="1400"/>
              <a:t> </a:t>
            </a:r>
            <a:r>
              <a:rPr lang="en" sz="1400"/>
              <a:t>variability week to week.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50" y="1548100"/>
            <a:ext cx="2209424" cy="16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575" y="2268975"/>
            <a:ext cx="2225151" cy="161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475" y="3400403"/>
            <a:ext cx="2133704" cy="16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