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8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3/26/2014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PROC REPORT:  Introduction</a:t>
            </a:r>
            <a:endParaRPr lang="en-US" dirty="0"/>
          </a:p>
        </p:txBody>
      </p:sp>
      <p:sp>
        <p:nvSpPr>
          <p:cNvPr id="3" name="Subtitle 2"/>
          <p:cNvSpPr>
            <a:spLocks noGrp="1"/>
          </p:cNvSpPr>
          <p:nvPr>
            <p:ph type="subTitle" idx="1"/>
          </p:nvPr>
        </p:nvSpPr>
        <p:spPr/>
        <p:txBody>
          <a:bodyPr/>
          <a:lstStyle/>
          <a:p>
            <a:r>
              <a:rPr lang="en-US" dirty="0" smtClean="0"/>
              <a:t>BIOS 613, spring 2014</a:t>
            </a:r>
            <a:endParaRPr lang="en-US" dirty="0"/>
          </a:p>
        </p:txBody>
      </p:sp>
    </p:spTree>
    <p:extLst>
      <p:ext uri="{BB962C8B-B14F-4D97-AF65-F5344CB8AC3E}">
        <p14:creationId xmlns:p14="http://schemas.microsoft.com/office/powerpoint/2010/main" val="100292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roles:  ORDER</a:t>
            </a:r>
            <a:endParaRPr lang="en-US" dirty="0"/>
          </a:p>
        </p:txBody>
      </p:sp>
      <p:sp>
        <p:nvSpPr>
          <p:cNvPr id="3" name="Content Placeholder 2"/>
          <p:cNvSpPr>
            <a:spLocks noGrp="1"/>
          </p:cNvSpPr>
          <p:nvPr>
            <p:ph idx="1"/>
          </p:nvPr>
        </p:nvSpPr>
        <p:spPr/>
        <p:txBody>
          <a:bodyPr/>
          <a:lstStyle/>
          <a:p>
            <a:r>
              <a:rPr lang="en-US" dirty="0" smtClean="0"/>
              <a:t>ORDER variables can be used to control the order of rows in a report.</a:t>
            </a:r>
          </a:p>
          <a:p>
            <a:r>
              <a:rPr lang="en-US" dirty="0" smtClean="0"/>
              <a:t>A report with one or more ORDER variables displays a row for every observation in the data set.</a:t>
            </a:r>
          </a:p>
          <a:p>
            <a:endParaRPr lang="en-US" dirty="0"/>
          </a:p>
          <a:p>
            <a:r>
              <a:rPr lang="en-US" dirty="0" smtClean="0"/>
              <a:t>If you want to use the values of an ORDER variable to control the row order but you do not want to actually shows those values, you can use the NOPRINT option on the DEFINE statement for the ORDER variable.</a:t>
            </a:r>
            <a:endParaRPr lang="en-US" dirty="0"/>
          </a:p>
        </p:txBody>
      </p:sp>
    </p:spTree>
    <p:extLst>
      <p:ext uri="{BB962C8B-B14F-4D97-AF65-F5344CB8AC3E}">
        <p14:creationId xmlns:p14="http://schemas.microsoft.com/office/powerpoint/2010/main" val="3755901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roles:  GROUP</a:t>
            </a:r>
            <a:endParaRPr lang="en-US" dirty="0"/>
          </a:p>
        </p:txBody>
      </p:sp>
      <p:sp>
        <p:nvSpPr>
          <p:cNvPr id="3" name="Content Placeholder 2"/>
          <p:cNvSpPr>
            <a:spLocks noGrp="1"/>
          </p:cNvSpPr>
          <p:nvPr>
            <p:ph idx="1"/>
          </p:nvPr>
        </p:nvSpPr>
        <p:spPr/>
        <p:txBody>
          <a:bodyPr/>
          <a:lstStyle/>
          <a:p>
            <a:r>
              <a:rPr lang="en-US" dirty="0" smtClean="0"/>
              <a:t>GROUP variables act like CLASS variables in PROC TABULATE in the row dimension:  they cause data to be consolidated into groups defined by the combinations of all unique (formatted) values of the GROUP variables.</a:t>
            </a:r>
          </a:p>
          <a:p>
            <a:r>
              <a:rPr lang="en-US" dirty="0" smtClean="0"/>
              <a:t>Each of these unique combinations becomes one row in the report.</a:t>
            </a:r>
            <a:endParaRPr lang="en-US" dirty="0"/>
          </a:p>
        </p:txBody>
      </p:sp>
    </p:spTree>
    <p:extLst>
      <p:ext uri="{BB962C8B-B14F-4D97-AF65-F5344CB8AC3E}">
        <p14:creationId xmlns:p14="http://schemas.microsoft.com/office/powerpoint/2010/main" val="90114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roles:  ACROSS</a:t>
            </a:r>
            <a:endParaRPr lang="en-US" dirty="0"/>
          </a:p>
        </p:txBody>
      </p:sp>
      <p:sp>
        <p:nvSpPr>
          <p:cNvPr id="3" name="Content Placeholder 2"/>
          <p:cNvSpPr>
            <a:spLocks noGrp="1"/>
          </p:cNvSpPr>
          <p:nvPr>
            <p:ph idx="1"/>
          </p:nvPr>
        </p:nvSpPr>
        <p:spPr/>
        <p:txBody>
          <a:bodyPr/>
          <a:lstStyle/>
          <a:p>
            <a:r>
              <a:rPr lang="en-US" dirty="0" smtClean="0"/>
              <a:t>An ACROSS variable is like having one of PROC TABULATE’s CLASS  variables in the column dimension:  each value of an ACROSS variable creates a column in the report.</a:t>
            </a:r>
          </a:p>
          <a:p>
            <a:endParaRPr lang="en-US" dirty="0"/>
          </a:p>
          <a:p>
            <a:r>
              <a:rPr lang="en-US" dirty="0" smtClean="0"/>
              <a:t>Thus, having both GROUP and ACROSS variables could create a cross-tabulation.</a:t>
            </a:r>
            <a:endParaRPr lang="en-US" dirty="0"/>
          </a:p>
        </p:txBody>
      </p:sp>
    </p:spTree>
    <p:extLst>
      <p:ext uri="{BB962C8B-B14F-4D97-AF65-F5344CB8AC3E}">
        <p14:creationId xmlns:p14="http://schemas.microsoft.com/office/powerpoint/2010/main" val="543386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roles:  ANALYSIS</a:t>
            </a:r>
            <a:endParaRPr lang="en-US" dirty="0"/>
          </a:p>
        </p:txBody>
      </p:sp>
      <p:sp>
        <p:nvSpPr>
          <p:cNvPr id="3" name="Content Placeholder 2"/>
          <p:cNvSpPr>
            <a:spLocks noGrp="1"/>
          </p:cNvSpPr>
          <p:nvPr>
            <p:ph idx="1"/>
          </p:nvPr>
        </p:nvSpPr>
        <p:spPr/>
        <p:txBody>
          <a:bodyPr/>
          <a:lstStyle/>
          <a:p>
            <a:r>
              <a:rPr lang="en-US" dirty="0" smtClean="0"/>
              <a:t>An ANALYSIS variable is a numeric variable that is used to calculate a statistic for all observations represented by a cell in the report.</a:t>
            </a:r>
          </a:p>
          <a:p>
            <a:r>
              <a:rPr lang="en-US" dirty="0" smtClean="0"/>
              <a:t>[Which observations a cell represents is determined by the report’s ORDER, GROUP, and ACROSS variables.]</a:t>
            </a:r>
          </a:p>
          <a:p>
            <a:r>
              <a:rPr lang="en-US" dirty="0" smtClean="0"/>
              <a:t>You associate a statistic with an analysis variable in either the COLUMN statement or in the variable’s DEFINE statement.</a:t>
            </a:r>
          </a:p>
          <a:p>
            <a:r>
              <a:rPr lang="en-US" dirty="0" smtClean="0"/>
              <a:t>By default, numeric variables are treated as ANALYSIS variables with the statistic SUM.</a:t>
            </a:r>
            <a:endParaRPr lang="en-US" dirty="0"/>
          </a:p>
        </p:txBody>
      </p:sp>
    </p:spTree>
    <p:extLst>
      <p:ext uri="{BB962C8B-B14F-4D97-AF65-F5344CB8AC3E}">
        <p14:creationId xmlns:p14="http://schemas.microsoft.com/office/powerpoint/2010/main" val="200176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roles:  COMPUTED</a:t>
            </a:r>
            <a:endParaRPr lang="en-US" dirty="0"/>
          </a:p>
        </p:txBody>
      </p:sp>
      <p:sp>
        <p:nvSpPr>
          <p:cNvPr id="3" name="Content Placeholder 2"/>
          <p:cNvSpPr>
            <a:spLocks noGrp="1"/>
          </p:cNvSpPr>
          <p:nvPr>
            <p:ph idx="1"/>
          </p:nvPr>
        </p:nvSpPr>
        <p:spPr/>
        <p:txBody>
          <a:bodyPr/>
          <a:lstStyle/>
          <a:p>
            <a:r>
              <a:rPr lang="en-US" dirty="0" smtClean="0"/>
              <a:t>COMPUTED variables are not found in the input data set but are defined for the report.</a:t>
            </a:r>
          </a:p>
          <a:p>
            <a:r>
              <a:rPr lang="en-US" dirty="0" smtClean="0"/>
              <a:t>You add a computed variable by</a:t>
            </a:r>
          </a:p>
          <a:p>
            <a:pPr lvl="1"/>
            <a:r>
              <a:rPr lang="en-US" dirty="0" smtClean="0"/>
              <a:t>Listing the computed variable in the COLUMN statement,</a:t>
            </a:r>
          </a:p>
          <a:p>
            <a:pPr lvl="1"/>
            <a:r>
              <a:rPr lang="en-US" dirty="0" smtClean="0"/>
              <a:t>Defining the variable’s usage as COMPUTED in its DEFINE statement, and</a:t>
            </a:r>
          </a:p>
          <a:p>
            <a:pPr lvl="1"/>
            <a:r>
              <a:rPr lang="en-US" dirty="0" smtClean="0"/>
              <a:t>Using a COMPUTE block to compute the values of the variable.</a:t>
            </a:r>
            <a:endParaRPr lang="en-US" dirty="0"/>
          </a:p>
        </p:txBody>
      </p:sp>
    </p:spTree>
    <p:extLst>
      <p:ext uri="{BB962C8B-B14F-4D97-AF65-F5344CB8AC3E}">
        <p14:creationId xmlns:p14="http://schemas.microsoft.com/office/powerpoint/2010/main" val="4096578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 REPORT vs. </a:t>
            </a:r>
            <a:br>
              <a:rPr lang="en-US" dirty="0" smtClean="0"/>
            </a:br>
            <a:r>
              <a:rPr lang="en-US" dirty="0" smtClean="0"/>
              <a:t>PROC PRINT &amp; PROC TABULATE</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PROC PRINT:  simple listings</a:t>
            </a:r>
          </a:p>
          <a:p>
            <a:r>
              <a:rPr lang="en-US" dirty="0" smtClean="0"/>
              <a:t>PROC TABULATE:  rectangular summaries</a:t>
            </a:r>
          </a:p>
          <a:p>
            <a:endParaRPr lang="en-US" dirty="0"/>
          </a:p>
          <a:p>
            <a:r>
              <a:rPr lang="en-US" dirty="0" smtClean="0"/>
              <a:t>PROC REPORT is more flexible but also more complicated, with an internal logic that is not always obvious</a:t>
            </a:r>
          </a:p>
          <a:p>
            <a:endParaRPr lang="en-US" dirty="0" smtClean="0"/>
          </a:p>
          <a:p>
            <a:r>
              <a:rPr lang="en-US" dirty="0" smtClean="0"/>
              <a:t>PROC REPORT </a:t>
            </a:r>
            <a:r>
              <a:rPr lang="en-US" u="sng" dirty="0" smtClean="0"/>
              <a:t>can</a:t>
            </a:r>
            <a:r>
              <a:rPr lang="en-US" dirty="0" smtClean="0"/>
              <a:t> summarize, but it is more often used for displaying prepared data sets</a:t>
            </a:r>
            <a:endParaRPr lang="en-US" dirty="0"/>
          </a:p>
        </p:txBody>
      </p:sp>
    </p:spTree>
    <p:extLst>
      <p:ext uri="{BB962C8B-B14F-4D97-AF65-F5344CB8AC3E}">
        <p14:creationId xmlns:p14="http://schemas.microsoft.com/office/powerpoint/2010/main" val="169202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syntax</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PROC REPORT DATA=&lt; &gt; NOWD;</a:t>
            </a:r>
          </a:p>
          <a:p>
            <a:pPr marL="0" indent="0">
              <a:buNone/>
            </a:pPr>
            <a:r>
              <a:rPr lang="en-US" b="1" dirty="0"/>
              <a:t>	</a:t>
            </a:r>
            <a:r>
              <a:rPr lang="en-US" b="1" dirty="0" smtClean="0"/>
              <a:t>COLUMNS col1 col2 col3 …;</a:t>
            </a:r>
          </a:p>
          <a:p>
            <a:pPr marL="0" indent="0">
              <a:buNone/>
            </a:pPr>
            <a:r>
              <a:rPr lang="en-US" b="1" dirty="0"/>
              <a:t>	</a:t>
            </a:r>
            <a:r>
              <a:rPr lang="en-US" b="1" dirty="0" smtClean="0"/>
              <a:t>DEFINE col1 / &lt;usage&gt; &lt;attributes&gt; &lt;options&gt;;</a:t>
            </a:r>
          </a:p>
          <a:p>
            <a:pPr marL="0" indent="0">
              <a:buNone/>
            </a:pPr>
            <a:r>
              <a:rPr lang="en-US" b="1" dirty="0"/>
              <a:t>	</a:t>
            </a:r>
            <a:r>
              <a:rPr lang="en-US" b="1" dirty="0" smtClean="0"/>
              <a:t>DEFINE col2 / &lt;usage&gt; &lt;attributes&gt; &lt;options&gt;;</a:t>
            </a:r>
          </a:p>
          <a:p>
            <a:pPr marL="0" indent="0">
              <a:buNone/>
            </a:pPr>
            <a:endParaRPr lang="en-US" dirty="0"/>
          </a:p>
          <a:p>
            <a:pPr marL="0" indent="0">
              <a:buNone/>
            </a:pPr>
            <a:r>
              <a:rPr lang="en-US" dirty="0" smtClean="0"/>
              <a:t>	COMPUTE report-item;   &lt;- one of the columns</a:t>
            </a:r>
          </a:p>
          <a:p>
            <a:pPr marL="0" indent="0">
              <a:buNone/>
            </a:pPr>
            <a:r>
              <a:rPr lang="en-US" dirty="0"/>
              <a:t>	</a:t>
            </a:r>
            <a:r>
              <a:rPr lang="en-US" dirty="0" smtClean="0"/>
              <a:t>	appropriate statements ;</a:t>
            </a:r>
          </a:p>
          <a:p>
            <a:pPr marL="0" indent="0">
              <a:buNone/>
            </a:pPr>
            <a:r>
              <a:rPr lang="en-US" dirty="0"/>
              <a:t>	</a:t>
            </a:r>
            <a:r>
              <a:rPr lang="en-US" dirty="0" smtClean="0"/>
              <a:t>ENDCOMP;</a:t>
            </a:r>
          </a:p>
          <a:p>
            <a:pPr marL="0" indent="0">
              <a:buNone/>
            </a:pPr>
            <a:endParaRPr lang="en-US" dirty="0"/>
          </a:p>
          <a:p>
            <a:pPr marL="0" indent="0">
              <a:buNone/>
            </a:pPr>
            <a:r>
              <a:rPr lang="en-US" dirty="0" smtClean="0"/>
              <a:t>	BREAK location break-variable &lt;/options&gt;;</a:t>
            </a:r>
          </a:p>
          <a:p>
            <a:pPr marL="0" indent="0">
              <a:buNone/>
            </a:pPr>
            <a:r>
              <a:rPr lang="en-US" dirty="0"/>
              <a:t>	</a:t>
            </a:r>
            <a:r>
              <a:rPr lang="en-US" dirty="0" smtClean="0"/>
              <a:t>RBREAK location &lt;/options&gt;;</a:t>
            </a:r>
          </a:p>
          <a:p>
            <a:pPr marL="0" indent="0">
              <a:buNone/>
            </a:pPr>
            <a:r>
              <a:rPr lang="en-US" b="1" dirty="0" smtClean="0"/>
              <a:t>RUN;</a:t>
            </a:r>
            <a:endParaRPr lang="en-US" b="1" dirty="0"/>
          </a:p>
        </p:txBody>
      </p:sp>
    </p:spTree>
    <p:extLst>
      <p:ext uri="{BB962C8B-B14F-4D97-AF65-F5344CB8AC3E}">
        <p14:creationId xmlns:p14="http://schemas.microsoft.com/office/powerpoint/2010/main" val="4113720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You should </a:t>
            </a:r>
            <a:r>
              <a:rPr lang="en-US" u="sng" dirty="0" smtClean="0"/>
              <a:t>ALWAYS</a:t>
            </a:r>
            <a:r>
              <a:rPr lang="en-US" dirty="0" smtClean="0"/>
              <a:t> use NOWD (or NOWINDOWS) on the PROC REPORT statement to prevent the procedure from bringing up a special report window that you don’t want to use.  </a:t>
            </a:r>
          </a:p>
          <a:p>
            <a:pPr marL="0" indent="0">
              <a:buNone/>
            </a:pPr>
            <a:endParaRPr lang="en-US" dirty="0"/>
          </a:p>
        </p:txBody>
      </p:sp>
    </p:spTree>
    <p:extLst>
      <p:ext uri="{BB962C8B-B14F-4D97-AF65-F5344CB8AC3E}">
        <p14:creationId xmlns:p14="http://schemas.microsoft.com/office/powerpoint/2010/main" val="107461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COLUMNS </a:t>
            </a:r>
            <a:endParaRPr lang="en-US" dirty="0"/>
          </a:p>
        </p:txBody>
      </p:sp>
      <p:sp>
        <p:nvSpPr>
          <p:cNvPr id="3" name="Content Placeholder 2"/>
          <p:cNvSpPr>
            <a:spLocks noGrp="1"/>
          </p:cNvSpPr>
          <p:nvPr>
            <p:ph idx="1"/>
          </p:nvPr>
        </p:nvSpPr>
        <p:spPr/>
        <p:txBody>
          <a:bodyPr/>
          <a:lstStyle/>
          <a:p>
            <a:pPr marL="0" indent="0">
              <a:buNone/>
            </a:pPr>
            <a:r>
              <a:rPr lang="en-US" dirty="0" smtClean="0"/>
              <a:t>COLUMNS column-specifications;</a:t>
            </a:r>
          </a:p>
          <a:p>
            <a:pPr marL="0" indent="0">
              <a:buNone/>
            </a:pPr>
            <a:r>
              <a:rPr lang="en-US" dirty="0" smtClean="0"/>
              <a:t>	or in other words,</a:t>
            </a:r>
            <a:endParaRPr lang="en-US" dirty="0"/>
          </a:p>
          <a:p>
            <a:pPr marL="0" indent="0">
              <a:buNone/>
            </a:pPr>
            <a:r>
              <a:rPr lang="en-US" dirty="0" smtClean="0"/>
              <a:t>COLUMNS col1 col2 col3 …;</a:t>
            </a:r>
          </a:p>
          <a:p>
            <a:endParaRPr lang="en-US" dirty="0"/>
          </a:p>
          <a:p>
            <a:r>
              <a:rPr lang="en-US" dirty="0" smtClean="0"/>
              <a:t>Lists the items to appear as the report columns</a:t>
            </a:r>
          </a:p>
          <a:p>
            <a:r>
              <a:rPr lang="en-US" dirty="0" smtClean="0"/>
              <a:t>Controls the arrangement of those columns</a:t>
            </a:r>
          </a:p>
          <a:p>
            <a:r>
              <a:rPr lang="en-US" dirty="0" smtClean="0"/>
              <a:t>Can define headings that span multiple columns</a:t>
            </a:r>
          </a:p>
          <a:p>
            <a:endParaRPr lang="en-US" dirty="0"/>
          </a:p>
          <a:p>
            <a:r>
              <a:rPr lang="en-US" dirty="0" smtClean="0"/>
              <a:t>Items listed here can be variables that are in the input data set, statistics to be calculated by PROC REPORT, or variables that you want PROC REPORT to calculate.</a:t>
            </a:r>
          </a:p>
          <a:p>
            <a:endParaRPr lang="en-US" dirty="0"/>
          </a:p>
        </p:txBody>
      </p:sp>
    </p:spTree>
    <p:extLst>
      <p:ext uri="{BB962C8B-B14F-4D97-AF65-F5344CB8AC3E}">
        <p14:creationId xmlns:p14="http://schemas.microsoft.com/office/powerpoint/2010/main" val="316197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a:t>
            </a:r>
            <a:endParaRPr lang="en-US" dirty="0"/>
          </a:p>
        </p:txBody>
      </p:sp>
      <p:sp>
        <p:nvSpPr>
          <p:cNvPr id="3" name="Content Placeholder 2"/>
          <p:cNvSpPr>
            <a:spLocks noGrp="1"/>
          </p:cNvSpPr>
          <p:nvPr>
            <p:ph idx="1"/>
          </p:nvPr>
        </p:nvSpPr>
        <p:spPr/>
        <p:txBody>
          <a:bodyPr/>
          <a:lstStyle/>
          <a:p>
            <a:pPr marL="0" indent="0">
              <a:buNone/>
            </a:pPr>
            <a:r>
              <a:rPr lang="en-US" dirty="0" smtClean="0"/>
              <a:t>Each DEFINE statement provides details about one of the items listed in the COLUMNS statement.</a:t>
            </a:r>
          </a:p>
          <a:p>
            <a:pPr marL="0" indent="0">
              <a:buNone/>
            </a:pPr>
            <a:endParaRPr lang="en-US" dirty="0"/>
          </a:p>
          <a:p>
            <a:r>
              <a:rPr lang="en-US" dirty="0" smtClean="0"/>
              <a:t>How the item should be treated (its role in the report)</a:t>
            </a:r>
          </a:p>
          <a:p>
            <a:r>
              <a:rPr lang="en-US" dirty="0" smtClean="0"/>
              <a:t>The text of its column heading (like a label)</a:t>
            </a:r>
          </a:p>
          <a:p>
            <a:pPr lvl="1"/>
            <a:r>
              <a:rPr lang="en-US" dirty="0" smtClean="0"/>
              <a:t>You can try inserting the default split character / into the heading text, but I find this does not always work for the RTF destination.</a:t>
            </a:r>
          </a:p>
          <a:p>
            <a:r>
              <a:rPr lang="en-US" dirty="0" smtClean="0"/>
              <a:t>The format to be used to display values</a:t>
            </a:r>
          </a:p>
          <a:p>
            <a:r>
              <a:rPr lang="en-US" dirty="0" smtClean="0"/>
              <a:t>How to deal with missing values</a:t>
            </a:r>
          </a:p>
          <a:p>
            <a:r>
              <a:rPr lang="en-US" dirty="0" smtClean="0"/>
              <a:t>STYLE characteristics to be applied to the item</a:t>
            </a:r>
          </a:p>
          <a:p>
            <a:pPr marL="0" indent="0">
              <a:buNone/>
            </a:pPr>
            <a:endParaRPr lang="en-US" dirty="0" smtClean="0"/>
          </a:p>
          <a:p>
            <a:endParaRPr lang="en-US" dirty="0"/>
          </a:p>
        </p:txBody>
      </p:sp>
    </p:spTree>
    <p:extLst>
      <p:ext uri="{BB962C8B-B14F-4D97-AF65-F5344CB8AC3E}">
        <p14:creationId xmlns:p14="http://schemas.microsoft.com/office/powerpoint/2010/main" val="262989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the report layout (1)</a:t>
            </a:r>
            <a:endParaRPr lang="en-US" dirty="0"/>
          </a:p>
        </p:txBody>
      </p:sp>
      <p:sp>
        <p:nvSpPr>
          <p:cNvPr id="3" name="Content Placeholder 2"/>
          <p:cNvSpPr>
            <a:spLocks noGrp="1"/>
          </p:cNvSpPr>
          <p:nvPr>
            <p:ph idx="1"/>
          </p:nvPr>
        </p:nvSpPr>
        <p:spPr/>
        <p:txBody>
          <a:bodyPr/>
          <a:lstStyle/>
          <a:p>
            <a:r>
              <a:rPr lang="en-US" dirty="0" smtClean="0"/>
              <a:t>Before describing roles that variables might play in a report, let’s talk about report planning.</a:t>
            </a:r>
          </a:p>
          <a:p>
            <a:r>
              <a:rPr lang="en-US" dirty="0" smtClean="0"/>
              <a:t>When designing a report, consider what you want to display in the columns of a report, in what order the columns should appear, what each row of a report should represent (one observation or a group?), and in what order the rows should appear.</a:t>
            </a:r>
          </a:p>
          <a:p>
            <a:r>
              <a:rPr lang="en-US" dirty="0" smtClean="0"/>
              <a:t>A table specification or report shell ideally shows everything about a report except for the cell values:  all column headings, all row labels, all titles and footnotes, and other notes as necessary to describe what should be in the cells of the report.</a:t>
            </a:r>
            <a:endParaRPr lang="en-US" dirty="0"/>
          </a:p>
        </p:txBody>
      </p:sp>
    </p:spTree>
    <p:extLst>
      <p:ext uri="{BB962C8B-B14F-4D97-AF65-F5344CB8AC3E}">
        <p14:creationId xmlns:p14="http://schemas.microsoft.com/office/powerpoint/2010/main" val="268299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the report layout (2)</a:t>
            </a:r>
            <a:endParaRPr lang="en-US" dirty="0"/>
          </a:p>
        </p:txBody>
      </p:sp>
      <p:sp>
        <p:nvSpPr>
          <p:cNvPr id="3" name="Content Placeholder 2"/>
          <p:cNvSpPr>
            <a:spLocks noGrp="1"/>
          </p:cNvSpPr>
          <p:nvPr>
            <p:ph idx="1"/>
          </p:nvPr>
        </p:nvSpPr>
        <p:spPr/>
        <p:txBody>
          <a:bodyPr/>
          <a:lstStyle/>
          <a:p>
            <a:r>
              <a:rPr lang="en-US" dirty="0" smtClean="0"/>
              <a:t>In particular, the notes should describe the numerator and denominator of any percentages to be displayed in the report.</a:t>
            </a:r>
          </a:p>
          <a:p>
            <a:r>
              <a:rPr lang="en-US" dirty="0" smtClean="0"/>
              <a:t>The notes should also describe the correct origin for any p-values to be displayed in the report.</a:t>
            </a:r>
          </a:p>
          <a:p>
            <a:endParaRPr lang="en-US" dirty="0"/>
          </a:p>
          <a:p>
            <a:r>
              <a:rPr lang="en-US" dirty="0" smtClean="0"/>
              <a:t>Once you have the report layout in mind, you can plan the COLUMN and DEFINE statements needed to produce it.</a:t>
            </a:r>
            <a:endParaRPr lang="en-US" dirty="0"/>
          </a:p>
        </p:txBody>
      </p:sp>
    </p:spTree>
    <p:extLst>
      <p:ext uri="{BB962C8B-B14F-4D97-AF65-F5344CB8AC3E}">
        <p14:creationId xmlns:p14="http://schemas.microsoft.com/office/powerpoint/2010/main" val="293857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roles:  DISPLAY</a:t>
            </a:r>
            <a:endParaRPr lang="en-US" dirty="0"/>
          </a:p>
        </p:txBody>
      </p:sp>
      <p:sp>
        <p:nvSpPr>
          <p:cNvPr id="3" name="Content Placeholder 2"/>
          <p:cNvSpPr>
            <a:spLocks noGrp="1"/>
          </p:cNvSpPr>
          <p:nvPr>
            <p:ph idx="1"/>
          </p:nvPr>
        </p:nvSpPr>
        <p:spPr/>
        <p:txBody>
          <a:bodyPr/>
          <a:lstStyle/>
          <a:p>
            <a:r>
              <a:rPr lang="en-US" dirty="0" smtClean="0"/>
              <a:t>The values (possibly formatted) of DISPLAY variables are simply listed.  </a:t>
            </a:r>
          </a:p>
          <a:p>
            <a:r>
              <a:rPr lang="en-US" dirty="0" smtClean="0"/>
              <a:t>A report that has one or more DISPLAY variables has a row for every observation in the data set.</a:t>
            </a:r>
          </a:p>
          <a:p>
            <a:r>
              <a:rPr lang="en-US" dirty="0" smtClean="0"/>
              <a:t>DISPLAY is the default role for character variables.</a:t>
            </a:r>
            <a:endParaRPr lang="en-US" dirty="0"/>
          </a:p>
        </p:txBody>
      </p:sp>
    </p:spTree>
    <p:extLst>
      <p:ext uri="{BB962C8B-B14F-4D97-AF65-F5344CB8AC3E}">
        <p14:creationId xmlns:p14="http://schemas.microsoft.com/office/powerpoint/2010/main" val="3356239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33</TotalTime>
  <Words>754</Words>
  <Application>Microsoft Office PowerPoint</Application>
  <PresentationFormat>On-screen Show (4:3)</PresentationFormat>
  <Paragraphs>81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PROC REPORT:  Introduction</vt:lpstr>
      <vt:lpstr>PROC REPORT vs.  PROC PRINT &amp; PROC TABULATE</vt:lpstr>
      <vt:lpstr>Basic syntax</vt:lpstr>
      <vt:lpstr>NOWD</vt:lpstr>
      <vt:lpstr>COLUMNS </vt:lpstr>
      <vt:lpstr>DEFINE</vt:lpstr>
      <vt:lpstr>Planning the report layout (1)</vt:lpstr>
      <vt:lpstr>Planning the report layout (2)</vt:lpstr>
      <vt:lpstr>DEFINE roles:  DISPLAY</vt:lpstr>
      <vt:lpstr>DEFINE roles:  ORDER</vt:lpstr>
      <vt:lpstr>DEFINE roles:  GROUP</vt:lpstr>
      <vt:lpstr>DEFINE roles:  ACROSS</vt:lpstr>
      <vt:lpstr>DEFINE roles:  ANALYSIS</vt:lpstr>
      <vt:lpstr>DEFINE roles:  COMPUTED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 REPORT:  Introduction</dc:title>
  <dc:creator>ucckjr</dc:creator>
  <cp:lastModifiedBy>ucckjr</cp:lastModifiedBy>
  <cp:revision>14</cp:revision>
  <dcterms:created xsi:type="dcterms:W3CDTF">2006-08-16T00:00:00Z</dcterms:created>
  <dcterms:modified xsi:type="dcterms:W3CDTF">2014-03-26T18:32:17Z</dcterms:modified>
</cp:coreProperties>
</file>