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Century Schoolbook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929CF9-E4D4-411E-B3BB-78F6812350FD}">
  <a:tblStyle styleId="{BF929CF9-E4D4-411E-B3BB-78F6812350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enturySchoolbook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CenturySchoolbook-italic.fntdata"/><Relationship Id="rId27" Type="http://schemas.openxmlformats.org/officeDocument/2006/relationships/font" Target="fonts/CenturySchoolbook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Schoolboo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subtitle can reflect our findings; match the description to the interventions we believe are most pertinent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d52ca2b04_1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d52ca2b04_1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b0fdb81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b0fdb81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cutoff number to explain how we filtered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c47fc41d5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c47fc41d5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back to the details on the slides when going through these bullet points.  1 - (slide 6, read off top 5 statistically significant hospitals), 2 - (slide 5), 3- (Maria Hamilton, individual / UC Davis Health System, UC Irvine…, Regents UCDPGB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c47fc41d5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c47fc41d5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d52ca2b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d52ca2b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Shows the rate of readmissions within 30 days for hospitals with more than 10 readmissions, and the subsection that were readmitted within the same day.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to mention the 0000000000 Facility. → Data integrity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acc0e8e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acc0e8e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want to show here? Any insights?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younger patients to encourage them to choose a PCP.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groups to reach out to make yearly appointment?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of patients that do not have a PCP  =18%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c47fc41d5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c47fc41d5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c47fc41d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c47fc41d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this graph and the next one, recently, people are going back to the hospital rather than their PCP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acc0e8e8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acc0e8e8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30% average rate for PCP visit within 7 days.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Bubble size is the count of hospital encounters.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is a drop off in both hospital encounter count and percentage of pcp visits towards the later parts of the dataset.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Filtered out months with 10 or less hospital encounters.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c47fc41d5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c47fc41d5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d52ca2b04_1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d52ca2b04_1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d52ca2b04_1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d52ca2b04_1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Most PCP service providers with many hospital admissions are above the overall average for 7PCPR 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Maria P Hamilton seems to need help in this area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c47fc41d5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c47fc41d5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Most PCP groups with &gt;10 hospital admissions are above the overall average of 7PCPR 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Regents UCDPBG seems to need help in this area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b0fdb813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b0fdb81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675275"/>
            <a:ext cx="8222100" cy="13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Reducing Readmissions &amp; Increasing PCP Visits After Discharge </a:t>
            </a:r>
            <a:endParaRPr sz="380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23553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Improving Discharge Planning &amp; Quality of Clinical Care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335650" y="3217800"/>
            <a:ext cx="4472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An Analysis by GreatCare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/>
          <p:nvPr/>
        </p:nvSpPr>
        <p:spPr>
          <a:xfrm>
            <a:off x="57150" y="153150"/>
            <a:ext cx="2844300" cy="496200"/>
          </a:xfrm>
          <a:prstGeom prst="chevron">
            <a:avLst>
              <a:gd fmla="val 50000" name="adj"/>
            </a:avLst>
          </a:prstGeom>
          <a:solidFill>
            <a:srgbClr val="76A5A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3120425" y="153150"/>
            <a:ext cx="2844300" cy="496200"/>
          </a:xfrm>
          <a:prstGeom prst="chevron">
            <a:avLst>
              <a:gd fmla="val 50000" name="adj"/>
            </a:avLst>
          </a:prstGeom>
          <a:solidFill>
            <a:srgbClr val="A2C4C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Further Segmentation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6183700" y="153150"/>
            <a:ext cx="2844300" cy="496200"/>
          </a:xfrm>
          <a:prstGeom prst="chevron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59" name="Google Shape;159;p22"/>
          <p:cNvGraphicFramePr/>
          <p:nvPr/>
        </p:nvGraphicFramePr>
        <p:xfrm>
          <a:off x="105963" y="989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{BF929CF9-E4D4-411E-B3BB-78F6812350FD}</a:tableStyleId>
              </a:tblPr>
              <a:tblGrid>
                <a:gridCol w="1048925"/>
                <a:gridCol w="1703375"/>
                <a:gridCol w="1400350"/>
                <a:gridCol w="1603875"/>
                <a:gridCol w="1707825"/>
                <a:gridCol w="1467700"/>
              </a:tblGrid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Plan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Average Age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Member Count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% GC Members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% GC Hosp Events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% 30RR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Bronze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34.1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254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.4%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.4%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.4%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Silver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36.2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25,568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00"/>
                          </a:highlight>
                        </a:rPr>
                        <a:t>41.6%</a:t>
                      </a:r>
                      <a:endParaRPr sz="1100">
                        <a:solidFill>
                          <a:schemeClr val="dk2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00"/>
                          </a:highlight>
                        </a:rPr>
                        <a:t>40.32%</a:t>
                      </a:r>
                      <a:endParaRPr sz="1100">
                        <a:solidFill>
                          <a:schemeClr val="dk2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00"/>
                          </a:highlight>
                        </a:rPr>
                        <a:t>39.1%</a:t>
                      </a:r>
                      <a:endParaRPr sz="1100">
                        <a:solidFill>
                          <a:schemeClr val="dk2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Gold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36.4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29,470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dk2"/>
                          </a:solidFill>
                          <a:highlight>
                            <a:srgbClr val="FFFF00"/>
                          </a:highlight>
                        </a:rPr>
                        <a:t>47.9%</a:t>
                      </a:r>
                      <a:endParaRPr sz="1100" u="sng">
                        <a:solidFill>
                          <a:schemeClr val="dk2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dk2"/>
                          </a:solidFill>
                          <a:highlight>
                            <a:srgbClr val="FFFF00"/>
                          </a:highlight>
                        </a:rPr>
                        <a:t>50.76%</a:t>
                      </a:r>
                      <a:endParaRPr sz="1100" u="sng">
                        <a:solidFill>
                          <a:schemeClr val="dk2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dk2"/>
                          </a:solidFill>
                          <a:highlight>
                            <a:srgbClr val="FFFF00"/>
                          </a:highlight>
                        </a:rPr>
                        <a:t>53.8%</a:t>
                      </a:r>
                      <a:endParaRPr sz="1100" u="sng">
                        <a:solidFill>
                          <a:schemeClr val="dk2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MA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36.2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6,069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9.8%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8.24%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6.1%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Medicaid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34.2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158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.25%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.27%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.4%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22"/>
          <p:cNvSpPr txBox="1"/>
          <p:nvPr/>
        </p:nvSpPr>
        <p:spPr>
          <a:xfrm>
            <a:off x="2893400" y="649350"/>
            <a:ext cx="31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HEALTH CARE PLAN DETAILS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37875" y="3437175"/>
            <a:ext cx="8501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Gold and Silver hold the majority of GreatCare members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Age average didn’t vary much by plan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Percentages start to climb for Gold patients when looking at 30RR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57150" y="16362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76A5A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3120425" y="16362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A2C4C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Further Segmentation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6183700" y="16362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560400" y="3222575"/>
            <a:ext cx="802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% = Count of Diagnosis Code in 30RR \ Total Number of GC Members with Diagnosis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Five diagnoses among patients falling into 30RR that disproportionately favor the Gold Plan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1295125" y="749450"/>
            <a:ext cx="646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HEALTH CARE PLAN DETAILS: DIAGNOSES &amp; COMORBIDITIES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1" name="Google Shape;171;p23"/>
          <p:cNvGraphicFramePr/>
          <p:nvPr/>
        </p:nvGraphicFramePr>
        <p:xfrm>
          <a:off x="76550" y="130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{BF929CF9-E4D4-411E-B3BB-78F6812350FD}</a:tableStyleId>
              </a:tblPr>
              <a:tblGrid>
                <a:gridCol w="847000"/>
                <a:gridCol w="2644250"/>
                <a:gridCol w="912925"/>
                <a:gridCol w="1927000"/>
                <a:gridCol w="1432350"/>
                <a:gridCol w="11685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Plan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Ischemic Heart Disease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Anemia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Kidney Disease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Hypertension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Diabetes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Silver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3.41%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5.69%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7.77%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2.39%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2.9%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Gold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8.46%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11.11%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15.53%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4.87%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4.91%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>
            <a:off x="57150" y="18777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76A5A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3120425" y="18777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A2C4C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6183700" y="18777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Deliverable/Intervention List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57150" y="730600"/>
            <a:ext cx="8970900" cy="3935400"/>
          </a:xfrm>
          <a:prstGeom prst="rect">
            <a:avLst/>
          </a:prstGeom>
          <a:noFill/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To support the Transitional Care Managers, potential interventions include: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Placing more of them at the top 10 hospitals above the average 30RR, especially those that are statistically significant.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Paying attention to the actions of the attending providers with the most patients falling into 30RR, implementing more training to correct shortcomings/oversights/mistakes.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Improving communication between individual and group PCPs </a:t>
            </a:r>
            <a:r>
              <a:rPr lang="en" sz="1300">
                <a:solidFill>
                  <a:schemeClr val="dk2"/>
                </a:solidFill>
              </a:rPr>
              <a:t>that are lagging below the average 7PCPR and </a:t>
            </a:r>
            <a:r>
              <a:rPr lang="en" sz="1300">
                <a:solidFill>
                  <a:schemeClr val="dk2"/>
                </a:solidFill>
              </a:rPr>
              <a:t>these TCMs.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Providing e</a:t>
            </a:r>
            <a:r>
              <a:rPr lang="en" sz="1300">
                <a:solidFill>
                  <a:schemeClr val="dk2"/>
                </a:solidFill>
              </a:rPr>
              <a:t>xtra, more specialized care for patients with diagnoses occurring the most among unavoidable readmissions. Implementing preventive measures to ward off conditions resulting from initial diagnoses.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To develop the most effective interventions, data suggests exploring further: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More recently, hospital readmission rates seem to be increasing, while early PCP visits seem to be decreasing. Why is this?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Many individual providers seem to be performing above average. What can we learn from their practices?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 patients with the Gold plan trend higher towards specific diagnoses. What can we focus on to tailor it to address these and create a more comprehensive plan?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422550" y="1419050"/>
            <a:ext cx="82989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U.S. Centers for Medicare &amp; Medicaid Services (2021). National Plan and Provider Enumeration System (NPPES). NPI (National Provider Identifier) Registry &lt;retrieved from https://npiregistry.cms.hhs.gov/registry/help-api&gt;</a:t>
            </a:r>
            <a:endParaRPr sz="120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Ursa Health (2021). Great Care Members CSV data.</a:t>
            </a:r>
            <a:endParaRPr sz="120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Ursa Health (2021). Hospital Inpatient CSV data.</a:t>
            </a:r>
            <a:endParaRPr sz="120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Ursa Health (2021). Primary Care CSV data.</a:t>
            </a:r>
            <a:endParaRPr sz="120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076500" y="428625"/>
            <a:ext cx="2991000" cy="717600"/>
          </a:xfrm>
          <a:prstGeom prst="horizontalScroll">
            <a:avLst>
              <a:gd fmla="val 12500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References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/>
          <p:nvPr/>
        </p:nvSpPr>
        <p:spPr>
          <a:xfrm>
            <a:off x="57150" y="19122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76A5A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3120425" y="19122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A2C4C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Further Segmentation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6183700" y="19122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74750" y="3583550"/>
            <a:ext cx="8496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List of 10 hospitals furthest above the average 30-day readmission rate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Only hospitals with at least 10 patient admissions are included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California Rehabilitation Institute: 11 Readmissions / 10 were same-day / 7/10 by 3 attendants  / 9/10 nervous system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Dignity Health: 4 Readmissions / 3/4 circulatory system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1279075" y="1623400"/>
            <a:ext cx="391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991800"/>
            <a:ext cx="8690700" cy="25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2483525" y="647150"/>
            <a:ext cx="411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30RR (%) BY HOSPITAL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to </a:t>
            </a:r>
            <a:r>
              <a:rPr lang="en"/>
              <a:t>Note:</a:t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57150" y="34362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76A5A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3120425" y="34362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A2C4C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Further Segmentation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6183700" y="34362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1727550" y="1225950"/>
            <a:ext cx="7290600" cy="3305700"/>
          </a:xfrm>
          <a:prstGeom prst="rect">
            <a:avLst/>
          </a:prstGeom>
          <a:noFill/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</a:t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57150" y="1223950"/>
            <a:ext cx="1670400" cy="3305700"/>
          </a:xfrm>
          <a:prstGeom prst="rect">
            <a:avLst/>
          </a:prstGeom>
          <a:noFill/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57150" y="861550"/>
            <a:ext cx="8970900" cy="362400"/>
          </a:xfrm>
          <a:prstGeom prst="rect">
            <a:avLst/>
          </a:prstGeom>
          <a:noFill/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PATIENTS WITH NO ASSIGNED PCP OR NO RECENT VISIT</a:t>
            </a:r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1220500"/>
            <a:ext cx="4057650" cy="3247925"/>
          </a:xfrm>
          <a:prstGeom prst="rect">
            <a:avLst/>
          </a:prstGeom>
          <a:noFill/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175" y="1220526"/>
            <a:ext cx="3976975" cy="3247925"/>
          </a:xfrm>
          <a:prstGeom prst="rect">
            <a:avLst/>
          </a:prstGeom>
          <a:noFill/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57150" y="149050"/>
            <a:ext cx="2844300" cy="496200"/>
          </a:xfrm>
          <a:prstGeom prst="chevron">
            <a:avLst>
              <a:gd fmla="val 50000" name="adj"/>
            </a:avLst>
          </a:prstGeom>
          <a:solidFill>
            <a:srgbClr val="76A5A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Basics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120425" y="149050"/>
            <a:ext cx="2844300" cy="496200"/>
          </a:xfrm>
          <a:prstGeom prst="chevron">
            <a:avLst>
              <a:gd fmla="val 50000" name="adj"/>
            </a:avLst>
          </a:prstGeom>
          <a:solidFill>
            <a:srgbClr val="A2C4C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Further Segmentation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6183700" y="149050"/>
            <a:ext cx="2844300" cy="496200"/>
          </a:xfrm>
          <a:prstGeom prst="chevron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Deliverable/Intervention List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16788" y="1090100"/>
            <a:ext cx="2525100" cy="3363900"/>
          </a:xfrm>
          <a:prstGeom prst="rect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Overall &amp; monthly under 30-day readmission rate (30RR): 11.27%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Overall &amp; monthly under 7-day PCP visit after discharge (7PCPR): 30%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Considerations taken for calculations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3279975" y="1090175"/>
            <a:ext cx="2525175" cy="3363775"/>
          </a:xfrm>
          <a:prstGeom prst="flowChartProcess">
            <a:avLst/>
          </a:prstGeom>
          <a:noFill/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30RR by attending provider &amp; hospital</a:t>
            </a:r>
            <a:endParaRPr>
              <a:solidFill>
                <a:schemeClr val="dk2"/>
              </a:solidFill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7PCR by individual PCP &amp; group PCP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Common diagnoses &amp; healthcare plans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Considerations taken for calculations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6343225" y="1090175"/>
            <a:ext cx="2525175" cy="3363775"/>
          </a:xfrm>
          <a:prstGeom prst="flowChartProcess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How to support Transition Care Managers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>
                <a:solidFill>
                  <a:schemeClr val="dk2"/>
                </a:solidFill>
              </a:rPr>
              <a:t>What data to explore further to aid in developing the</a:t>
            </a:r>
            <a:r>
              <a:rPr lang="en">
                <a:solidFill>
                  <a:schemeClr val="dk2"/>
                </a:solidFill>
              </a:rPr>
              <a:t> most effective interventions.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57150" y="149050"/>
            <a:ext cx="2844300" cy="496200"/>
          </a:xfrm>
          <a:prstGeom prst="chevron">
            <a:avLst>
              <a:gd fmla="val 50000" name="adj"/>
            </a:avLst>
          </a:prstGeom>
          <a:solidFill>
            <a:srgbClr val="76A5A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Basics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120425" y="149050"/>
            <a:ext cx="2844300" cy="496200"/>
          </a:xfrm>
          <a:prstGeom prst="chevron">
            <a:avLst>
              <a:gd fmla="val 50000" name="adj"/>
            </a:avLst>
          </a:prstGeom>
          <a:solidFill>
            <a:srgbClr val="A2C4C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183700" y="149050"/>
            <a:ext cx="2844300" cy="496200"/>
          </a:xfrm>
          <a:prstGeom prst="chevron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176600" y="1740600"/>
            <a:ext cx="1971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Bubble size represents number of total hospital admissions per month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Only looked at months with more than 10 hospital admissions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75" y="1420150"/>
            <a:ext cx="6655976" cy="32541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866625" y="628325"/>
            <a:ext cx="704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OVERALL READMISSIONS RATE UNDER 30 DAYS: </a:t>
            </a:r>
            <a:r>
              <a:rPr b="1" lang="en" sz="1500">
                <a:solidFill>
                  <a:schemeClr val="dk2"/>
                </a:solidFill>
              </a:rPr>
              <a:t>11.27%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947163" y="1115750"/>
            <a:ext cx="349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30RR (%) Over Time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57150" y="14907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76A5A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Basics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120425" y="14907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A2C4C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183700" y="14907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095725" y="1463550"/>
            <a:ext cx="1889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Bubble size represents number of total hospital admissions per month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Only looked at months with more than 10 hospital admissions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2825"/>
            <a:ext cx="7174551" cy="33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1666375" y="993125"/>
            <a:ext cx="384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7PCPR (%) Over Time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1179450" y="645275"/>
            <a:ext cx="678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OVERALL RATE OF PCP VISITS WITHIN 7 DAYS OF DISCHARGE: </a:t>
            </a:r>
            <a:r>
              <a:rPr b="1" lang="en" sz="1500">
                <a:solidFill>
                  <a:schemeClr val="dk2"/>
                </a:solidFill>
              </a:rPr>
              <a:t>30.0%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57150" y="13977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76A5A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120425" y="13977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A2C4C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Further Segmentation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6183700" y="13977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00" y="1224075"/>
            <a:ext cx="3323325" cy="32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2098650" y="688900"/>
            <a:ext cx="429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30RR (%) BY ATTENDING PROVIDERS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540650" y="1401925"/>
            <a:ext cx="43614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List of 10 attending providers most above the average 30-day readmission rate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All 10 are statistically significant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Only attending providers with at least 10 patient encounters are included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57150" y="122000"/>
            <a:ext cx="2844300" cy="496200"/>
          </a:xfrm>
          <a:prstGeom prst="chevron">
            <a:avLst>
              <a:gd fmla="val 50000" name="adj"/>
            </a:avLst>
          </a:prstGeom>
          <a:solidFill>
            <a:srgbClr val="76A5A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3120425" y="122000"/>
            <a:ext cx="2844300" cy="496200"/>
          </a:xfrm>
          <a:prstGeom prst="chevron">
            <a:avLst>
              <a:gd fmla="val 50000" name="adj"/>
            </a:avLst>
          </a:prstGeom>
          <a:solidFill>
            <a:srgbClr val="A2C4C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Further Segmentation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6183700" y="122000"/>
            <a:ext cx="2844300" cy="496200"/>
          </a:xfrm>
          <a:prstGeom prst="chevron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483525" y="734825"/>
            <a:ext cx="411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30RR (%) BY HOSPITAL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541300" y="1035025"/>
            <a:ext cx="2339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List of 10 hospitals furthest above the average 30-day readmission rate</a:t>
            </a:r>
            <a:endParaRPr sz="13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The highest 5 are statistically significant</a:t>
            </a:r>
            <a:endParaRPr sz="13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Only hospitals with at least 10 patient admissions are included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477"/>
            <a:ext cx="6388900" cy="3003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57150" y="127800"/>
            <a:ext cx="2844300" cy="496200"/>
          </a:xfrm>
          <a:prstGeom prst="chevron">
            <a:avLst>
              <a:gd fmla="val 50000" name="adj"/>
            </a:avLst>
          </a:prstGeom>
          <a:solidFill>
            <a:srgbClr val="76A5A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3120425" y="127800"/>
            <a:ext cx="2844300" cy="496200"/>
          </a:xfrm>
          <a:prstGeom prst="chevron">
            <a:avLst>
              <a:gd fmla="val 50000" name="adj"/>
            </a:avLst>
          </a:prstGeom>
          <a:solidFill>
            <a:srgbClr val="A2C4C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Further Segmentation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6183700" y="127800"/>
            <a:ext cx="2844300" cy="496200"/>
          </a:xfrm>
          <a:prstGeom prst="chevron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2002200" y="703988"/>
            <a:ext cx="513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7PCPR (%) BY INDIVIDUAL PCP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828275" y="1168900"/>
            <a:ext cx="30183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Top 10 service providers based on volume of patients’ hospital admissions</a:t>
            </a:r>
            <a:endParaRPr sz="13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Most service providers perform above the overall average 7PCPR, except for Maria P. Hamilton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00" y="1088901"/>
            <a:ext cx="4187425" cy="35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57175" y="12052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76A5A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3120450" y="12052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A2C4C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Further Segmentation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6183725" y="120525"/>
            <a:ext cx="2844300" cy="496200"/>
          </a:xfrm>
          <a:prstGeom prst="chevron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2643850" y="616725"/>
            <a:ext cx="357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7PCPR (%) BY GROUP PCP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155200" y="3962938"/>
            <a:ext cx="854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To focus on most visited PCP groups, only included those with 10 or more patients admitted to the hospital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Regents UCDPBG Internal Med Regents of the University of California (NPI: 1972596989) seems to need the most attention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025" y="953175"/>
            <a:ext cx="7171130" cy="30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57150" y="142850"/>
            <a:ext cx="2844300" cy="496200"/>
          </a:xfrm>
          <a:prstGeom prst="chevron">
            <a:avLst>
              <a:gd fmla="val 50000" name="adj"/>
            </a:avLst>
          </a:prstGeom>
          <a:solidFill>
            <a:srgbClr val="76A5A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3120425" y="142850"/>
            <a:ext cx="2844300" cy="496200"/>
          </a:xfrm>
          <a:prstGeom prst="chevron">
            <a:avLst>
              <a:gd fmla="val 50000" name="adj"/>
            </a:avLst>
          </a:prstGeom>
          <a:solidFill>
            <a:srgbClr val="A2C4C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Further Segmentation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6183700" y="142850"/>
            <a:ext cx="2844300" cy="496200"/>
          </a:xfrm>
          <a:prstGeom prst="chevron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2714975" y="681975"/>
            <a:ext cx="365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30RR (%) BY ICD-10 CODES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5300"/>
            <a:ext cx="7254225" cy="35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7209400" y="1066875"/>
            <a:ext cx="1818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ICD-10 codes utilized in healthcare after OCT 2015,  so this represents 72% of the r</a:t>
            </a: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eadmission</a:t>
            </a: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data within 30 days.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Neutropenia, sepsis, and chemotherapy can all be related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