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did my capstone on the public transportation system and how Nashville compares with its peers.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210fe2c9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210fe2c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your population grows, your need for more public </a:t>
            </a:r>
            <a:r>
              <a:rPr lang="en"/>
              <a:t>transportation</a:t>
            </a:r>
            <a:r>
              <a:rPr lang="en"/>
              <a:t> increases.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210fe2c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210fe2c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the cities at the bottom are ordered the same way as the previous graph.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interesting thing to note here, is that Dallas spends more on their public transportation but has a lower ridership.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Seattle also spends a little more than DC but Seattle’s ridership is much lower.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240ea61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240ea61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210fe2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210fe2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1c2f282ad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1c2f282ad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we are taking a look at Nashville’s population growth over the last decade. Represented by the blue line with the </a:t>
            </a:r>
            <a:r>
              <a:rPr lang="en"/>
              <a:t>diamond</a:t>
            </a:r>
            <a:r>
              <a:rPr lang="en"/>
              <a:t> markers.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then took Nashville’s population in 2020 and plotted some cities with similar sized populatiosn. The range I chose was +- 5% Nashville’s population.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range was arbitrarily chosen but it gave me a good number of neighboring cities.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thing to note is some of the trajectories of these cities. While the majority are on an upward trend, cities such as Detroit and Memphis are going in the opposite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we take a look at the cities public transportation, I want to notate a couple of benefits from public transportation.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210fe2c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210fe2c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only some of the </a:t>
            </a:r>
            <a:r>
              <a:rPr lang="en"/>
              <a:t>benefits</a:t>
            </a:r>
            <a:r>
              <a:rPr lang="en"/>
              <a:t> that you would get with public transportation.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Air pollution - We all remember COVID lockdown and you could </a:t>
            </a:r>
            <a:r>
              <a:rPr lang="en"/>
              <a:t>notice the better air quality due to less cars.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Mobility - As the city grows, places to live get more scarce. We need to invest in public transportation to increase that mobility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Healthier habits - having a good network of public transportation encourages more people to walk and stay active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Reduced traffic congestion - As we walk through the next couple of slides, keep this one in mind.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1c2f282ad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1c2f282ad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first mode of transportation I wanted to look at was buses. They are the most </a:t>
            </a:r>
            <a:r>
              <a:rPr lang="en"/>
              <a:t>simple and most common across all cities.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Nashville’s ridership is not too high. These cities all have relatively the same population yet some have 5-10x more bus riders.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then wanted to see what everyone’s overall ridership looked like.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1300bd8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1300bd8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graph, I’ve plotted the </a:t>
            </a:r>
            <a:r>
              <a:rPr lang="en"/>
              <a:t>overall</a:t>
            </a:r>
            <a:r>
              <a:rPr lang="en"/>
              <a:t> ridership for these cities across all modes of public transportation.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have also included how much of it is from buses, which is shaded in 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Please note that the majority of public transportation is made up of buses.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interesting to see Boston’s numbers. Only about 30% of their ridership is attributed to buses. The majority of it looks to be something else, and I wanted to check what it was.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1300bd85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1300bd8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a breakdown of Boston’s modes of transportation. You can see that the bus is ranked 2nd in ridership.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 majority of Boston’s ridership is on some kind of rail system. Ultimately, I would like Nashville to head in this direction as we grow.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Rail systems are efficient, just imagine a train compared to a bus. Trains have the capacity to move hundreds of people while buses are at most able to move 30-40.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 </a:t>
            </a:r>
            <a:r>
              <a:rPr lang="en"/>
              <a:t>obstacle</a:t>
            </a:r>
            <a:r>
              <a:rPr lang="en"/>
              <a:t> to these nice rail systems are the costs.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1300bd85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1300bd85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breakdown of the total operating expenses(shaded in </a:t>
            </a:r>
            <a:r>
              <a:rPr lang="en"/>
              <a:t>orange</a:t>
            </a:r>
            <a:r>
              <a:rPr lang="en"/>
              <a:t>) and the fare revenues(shaded in blue).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operating expense is much much higher in the cities that have rail systems, but we need to change our viewpoint.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expenses need to be viewed as an investment back into these respective cities. The are investing this </a:t>
            </a:r>
            <a:r>
              <a:rPr lang="en"/>
              <a:t>money</a:t>
            </a:r>
            <a:r>
              <a:rPr lang="en"/>
              <a:t> into the public </a:t>
            </a:r>
            <a:r>
              <a:rPr lang="en"/>
              <a:t>transportation</a:t>
            </a:r>
            <a:r>
              <a:rPr lang="en"/>
              <a:t> system in order to get those benefits we list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the next couple of slides are a look into the future.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210fe2c9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210fe2c9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another population graph.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graph, I have taken Nashville’s growth over the last decade. I’ve calculated the percent growth which was about 1% average a year. Then I applied that 1% over the next 30 years.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I’ve placed markers at each decade, and if you look at the legend in the top left hand corner, I’ve listed cities that currently have that population.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by 2030, Nashville will be as large as Denver, Washington DC, and Seattle.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lic.tableau.com/views/Public_Transportation_Ridership/Dashboard1?:language=en-US&amp;:display_count=n&amp;:origin=viz_shar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Is it time to invest in our public transportation system?</a:t>
            </a:r>
            <a:endParaRPr sz="3000"/>
          </a:p>
        </p:txBody>
      </p:sp>
      <p:sp>
        <p:nvSpPr>
          <p:cNvPr id="135" name="Google Shape;135;p1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look into how Nashville compares with its peers.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960725" y="189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Ridership</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117388" y="852325"/>
            <a:ext cx="8909220" cy="421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960725" y="159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Revenue and Expenses</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3"/>
          <p:cNvPicPr preferRelativeResize="0"/>
          <p:nvPr/>
        </p:nvPicPr>
        <p:blipFill>
          <a:blip r:embed="rId3">
            <a:alphaModFix/>
          </a:blip>
          <a:stretch>
            <a:fillRect/>
          </a:stretch>
        </p:blipFill>
        <p:spPr>
          <a:xfrm>
            <a:off x="91837" y="906425"/>
            <a:ext cx="8960325" cy="419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Tableau Dashboard</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https://public.tableau.com/views/Public_Transportation_Ridership/Dashboard1?:language=en-US&amp;:display_count=n&amp;:origin=viz_share_link</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To evaluate if Nashville needs to invest more into public transportation.</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Compare Nashville to some of its peers.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A view into what Nashville could look like in the future.</a:t>
            </a:r>
            <a:endParaRPr sz="2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Sized Cities to Nashville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1060450" y="989900"/>
            <a:ext cx="8052076" cy="386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of public transportation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Reduces air pollution</a:t>
            </a:r>
            <a:endParaRPr sz="2400"/>
          </a:p>
          <a:p>
            <a:pPr indent="-381000" lvl="0" marL="457200" rtl="0" algn="l">
              <a:spcBef>
                <a:spcPts val="0"/>
              </a:spcBef>
              <a:spcAft>
                <a:spcPts val="0"/>
              </a:spcAft>
              <a:buSzPts val="2400"/>
              <a:buChar char="●"/>
            </a:pPr>
            <a:r>
              <a:rPr lang="en" sz="2400"/>
              <a:t>Increases mobility</a:t>
            </a:r>
            <a:endParaRPr sz="2400"/>
          </a:p>
          <a:p>
            <a:pPr indent="-381000" lvl="0" marL="457200" rtl="0" algn="l">
              <a:spcBef>
                <a:spcPts val="0"/>
              </a:spcBef>
              <a:spcAft>
                <a:spcPts val="0"/>
              </a:spcAft>
              <a:buSzPts val="2400"/>
              <a:buChar char="●"/>
            </a:pPr>
            <a:r>
              <a:rPr lang="en" sz="2400"/>
              <a:t>Encourages healthier habits</a:t>
            </a:r>
            <a:endParaRPr sz="2400"/>
          </a:p>
          <a:p>
            <a:pPr indent="-381000" lvl="0" marL="457200" rtl="0" algn="l">
              <a:spcBef>
                <a:spcPts val="0"/>
              </a:spcBef>
              <a:spcAft>
                <a:spcPts val="0"/>
              </a:spcAft>
              <a:buSzPts val="2400"/>
              <a:buChar char="●"/>
            </a:pPr>
            <a:r>
              <a:rPr lang="en" sz="2400"/>
              <a:t>Reduced traffic congestion</a:t>
            </a:r>
            <a:endParaRPr sz="24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083175" y="200550"/>
            <a:ext cx="7639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at the most common mode of public transportation.</a:t>
            </a:r>
            <a:endParaRPr/>
          </a:p>
          <a:p>
            <a:pPr indent="0" lvl="0" marL="0" rtl="0" algn="l">
              <a:spcBef>
                <a:spcPts val="0"/>
              </a:spcBef>
              <a:spcAft>
                <a:spcPts val="0"/>
              </a:spcAft>
              <a:buNone/>
            </a:pPr>
            <a:r>
              <a:t/>
            </a:r>
            <a:endParaRPr/>
          </a:p>
        </p:txBody>
      </p:sp>
      <p:pic>
        <p:nvPicPr>
          <p:cNvPr id="160" name="Google Shape;160;p17"/>
          <p:cNvPicPr preferRelativeResize="0"/>
          <p:nvPr/>
        </p:nvPicPr>
        <p:blipFill>
          <a:blip r:embed="rId3">
            <a:alphaModFix/>
          </a:blip>
          <a:stretch>
            <a:fillRect/>
          </a:stretch>
        </p:blipFill>
        <p:spPr>
          <a:xfrm>
            <a:off x="1083175" y="1000975"/>
            <a:ext cx="8000349" cy="364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086650" y="345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 Ridership vs Overall</a:t>
            </a:r>
            <a:endParaRPr/>
          </a:p>
        </p:txBody>
      </p:sp>
      <p:pic>
        <p:nvPicPr>
          <p:cNvPr id="166" name="Google Shape;166;p18"/>
          <p:cNvPicPr preferRelativeResize="0"/>
          <p:nvPr/>
        </p:nvPicPr>
        <p:blipFill>
          <a:blip r:embed="rId3">
            <a:alphaModFix/>
          </a:blip>
          <a:stretch>
            <a:fillRect/>
          </a:stretch>
        </p:blipFill>
        <p:spPr>
          <a:xfrm>
            <a:off x="1086650" y="993525"/>
            <a:ext cx="7994249" cy="3644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0919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Boston’s Modes of Transportation</a:t>
            </a:r>
            <a:endParaRPr/>
          </a:p>
        </p:txBody>
      </p:sp>
      <p:pic>
        <p:nvPicPr>
          <p:cNvPr id="172" name="Google Shape;172;p19"/>
          <p:cNvPicPr preferRelativeResize="0"/>
          <p:nvPr/>
        </p:nvPicPr>
        <p:blipFill>
          <a:blip r:embed="rId3">
            <a:alphaModFix/>
          </a:blip>
          <a:stretch>
            <a:fillRect/>
          </a:stretch>
        </p:blipFill>
        <p:spPr>
          <a:xfrm>
            <a:off x="1091975" y="990800"/>
            <a:ext cx="7955500" cy="362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076675" y="414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Revenue and Cost Breakdown</a:t>
            </a:r>
            <a:endParaRPr/>
          </a:p>
        </p:txBody>
      </p:sp>
      <p:pic>
        <p:nvPicPr>
          <p:cNvPr id="178" name="Google Shape;178;p20"/>
          <p:cNvPicPr preferRelativeResize="0"/>
          <p:nvPr/>
        </p:nvPicPr>
        <p:blipFill>
          <a:blip r:embed="rId3">
            <a:alphaModFix/>
          </a:blip>
          <a:stretch>
            <a:fillRect/>
          </a:stretch>
        </p:blipFill>
        <p:spPr>
          <a:xfrm>
            <a:off x="1076675" y="990800"/>
            <a:ext cx="8028451" cy="3754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044538" y="277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Nashville’s Forecasted Growth</a:t>
            </a:r>
            <a:endParaRPr/>
          </a:p>
        </p:txBody>
      </p:sp>
      <p:pic>
        <p:nvPicPr>
          <p:cNvPr id="184" name="Google Shape;184;p21"/>
          <p:cNvPicPr preferRelativeResize="0"/>
          <p:nvPr/>
        </p:nvPicPr>
        <p:blipFill>
          <a:blip r:embed="rId3">
            <a:alphaModFix/>
          </a:blip>
          <a:stretch>
            <a:fillRect/>
          </a:stretch>
        </p:blipFill>
        <p:spPr>
          <a:xfrm>
            <a:off x="101375" y="950000"/>
            <a:ext cx="8925227" cy="398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