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9" r:id="rId2"/>
    <p:sldId id="280" r:id="rId3"/>
    <p:sldId id="261" r:id="rId4"/>
    <p:sldId id="277" r:id="rId5"/>
    <p:sldId id="278" r:id="rId6"/>
    <p:sldId id="281" r:id="rId7"/>
    <p:sldId id="279" r:id="rId8"/>
    <p:sldId id="292" r:id="rId9"/>
    <p:sldId id="276" r:id="rId10"/>
    <p:sldId id="282" r:id="rId11"/>
    <p:sldId id="289" r:id="rId12"/>
    <p:sldId id="290" r:id="rId13"/>
    <p:sldId id="291" r:id="rId14"/>
    <p:sldId id="286" r:id="rId15"/>
    <p:sldId id="288" r:id="rId16"/>
    <p:sldId id="285"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PTMON title">
    <p:spTree>
      <p:nvGrpSpPr>
        <p:cNvPr id="1" name=""/>
        <p:cNvGrpSpPr/>
        <p:nvPr/>
      </p:nvGrpSpPr>
      <p:grpSpPr>
        <a:xfrm>
          <a:off x="0" y="0"/>
          <a:ext cx="0" cy="0"/>
          <a:chOff x="0" y="0"/>
          <a:chExt cx="0" cy="0"/>
        </a:xfrm>
      </p:grpSpPr>
      <p:pic>
        <p:nvPicPr>
          <p:cNvPr id="96" name="Graphic 3">
            <a:hlinkClick r:id="rId2"/>
            <a:extLst>
              <a:ext uri="{FF2B5EF4-FFF2-40B4-BE49-F238E27FC236}">
                <a16:creationId xmlns:a16="http://schemas.microsoft.com/office/drawing/2014/main" id="{3A6D92B0-3F18-4AFF-873E-B17698DB80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97" name="TextBox 96">
            <a:extLst>
              <a:ext uri="{FF2B5EF4-FFF2-40B4-BE49-F238E27FC236}">
                <a16:creationId xmlns:a16="http://schemas.microsoft.com/office/drawing/2014/main" id="{9180505A-2B81-4AD2-8491-0D4004B164AA}"/>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2" name="그래픽 11">
            <a:extLst>
              <a:ext uri="{FF2B5EF4-FFF2-40B4-BE49-F238E27FC236}">
                <a16:creationId xmlns:a16="http://schemas.microsoft.com/office/drawing/2014/main" id="{3E1D4035-76E5-4B5B-BD19-144A9A41408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1"/>
            <a:ext cx="5829300" cy="2421510"/>
          </a:xfrm>
          <a:prstGeom prst="rect">
            <a:avLst/>
          </a:prstGeom>
        </p:spPr>
      </p:pic>
      <p:pic>
        <p:nvPicPr>
          <p:cNvPr id="38" name="그래픽 37">
            <a:extLst>
              <a:ext uri="{FF2B5EF4-FFF2-40B4-BE49-F238E27FC236}">
                <a16:creationId xmlns:a16="http://schemas.microsoft.com/office/drawing/2014/main" id="{78EBD20B-6A24-42C7-9B02-4293BC0BB09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flipV="1">
            <a:off x="6362700" y="4436490"/>
            <a:ext cx="5829300" cy="2421510"/>
          </a:xfrm>
          <a:prstGeom prst="rect">
            <a:avLst/>
          </a:prstGeom>
        </p:spPr>
      </p:pic>
      <p:pic>
        <p:nvPicPr>
          <p:cNvPr id="52" name="그림 51">
            <a:extLst>
              <a:ext uri="{FF2B5EF4-FFF2-40B4-BE49-F238E27FC236}">
                <a16:creationId xmlns:a16="http://schemas.microsoft.com/office/drawing/2014/main" id="{3F083851-9E4E-41AB-B082-A2E18E39CEA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696644" y="49897"/>
            <a:ext cx="5542257" cy="4838925"/>
          </a:xfrm>
          <a:prstGeom prst="rect">
            <a:avLst/>
          </a:prstGeom>
        </p:spPr>
      </p:pic>
      <p:pic>
        <p:nvPicPr>
          <p:cNvPr id="55" name="그림 54">
            <a:extLst>
              <a:ext uri="{FF2B5EF4-FFF2-40B4-BE49-F238E27FC236}">
                <a16:creationId xmlns:a16="http://schemas.microsoft.com/office/drawing/2014/main" id="{018194B8-B6C5-4BEE-9E1A-3C1D0D77881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62700" y="2238212"/>
            <a:ext cx="2480352" cy="4569891"/>
          </a:xfrm>
          <a:prstGeom prst="rect">
            <a:avLst/>
          </a:prstGeom>
        </p:spPr>
      </p:pic>
    </p:spTree>
    <p:extLst>
      <p:ext uri="{BB962C8B-B14F-4D97-AF65-F5344CB8AC3E}">
        <p14:creationId xmlns:p14="http://schemas.microsoft.com/office/powerpoint/2010/main" val="4253228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8">
            <a:extLst>
              <a:ext uri="{FF2B5EF4-FFF2-40B4-BE49-F238E27FC236}">
                <a16:creationId xmlns:a16="http://schemas.microsoft.com/office/drawing/2014/main" id="{715AF43E-6063-4F68-80C9-7D8289060852}"/>
              </a:ext>
            </a:extLst>
          </p:cNvPr>
          <p:cNvSpPr>
            <a:spLocks noGrp="1"/>
          </p:cNvSpPr>
          <p:nvPr>
            <p:ph type="pic" sz="quarter" idx="10" hasCustomPrompt="1"/>
          </p:nvPr>
        </p:nvSpPr>
        <p:spPr>
          <a:xfrm>
            <a:off x="1796206" y="1325444"/>
            <a:ext cx="5209432" cy="3222744"/>
          </a:xfrm>
          <a:prstGeom prst="rect">
            <a:avLst/>
          </a:prstGeom>
          <a:pattFill prst="pct10">
            <a:fgClr>
              <a:schemeClr val="bg1">
                <a:lumMod val="75000"/>
              </a:schemeClr>
            </a:fgClr>
            <a:bgClr>
              <a:schemeClr val="bg1"/>
            </a:bgClr>
          </a:pattFill>
        </p:spPr>
        <p:txBody>
          <a:bodyPr tIns="1152000" anchor="ctr" anchorCtr="1"/>
          <a:lstStyle>
            <a:lvl1pPr>
              <a:defRPr lang="ko-KR" altLang="en-US" sz="16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30044217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6724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PTMON custom">
    <p:bg>
      <p:bgPr>
        <a:solidFill>
          <a:schemeClr val="bg1"/>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6252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6222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4">
            <a:extLst>
              <a:ext uri="{FF2B5EF4-FFF2-40B4-BE49-F238E27FC236}">
                <a16:creationId xmlns:a16="http://schemas.microsoft.com/office/drawing/2014/main" id="{D8FC675E-99BE-4D0B-8D44-790D9C49E3D4}"/>
              </a:ext>
            </a:extLst>
          </p:cNvPr>
          <p:cNvSpPr>
            <a:spLocks noGrp="1"/>
          </p:cNvSpPr>
          <p:nvPr>
            <p:ph type="pic" sz="quarter" idx="12" hasCustomPrompt="1"/>
          </p:nvPr>
        </p:nvSpPr>
        <p:spPr>
          <a:xfrm>
            <a:off x="7581900" y="1110600"/>
            <a:ext cx="3488400" cy="4636800"/>
          </a:xfrm>
          <a:prstGeom prst="roundRect">
            <a:avLst>
              <a:gd name="adj" fmla="val 8416"/>
            </a:avLst>
          </a:prstGeom>
          <a:pattFill prst="pct10">
            <a:fgClr>
              <a:schemeClr val="bg1">
                <a:lumMod val="75000"/>
              </a:schemeClr>
            </a:fgClr>
            <a:bgClr>
              <a:schemeClr val="bg1">
                <a:lumMod val="95000"/>
              </a:schemeClr>
            </a:bgClr>
          </a:pattFill>
        </p:spPr>
        <p:txBody>
          <a:bodyPr bIns="468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5401729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4">
            <a:extLst>
              <a:ext uri="{FF2B5EF4-FFF2-40B4-BE49-F238E27FC236}">
                <a16:creationId xmlns:a16="http://schemas.microsoft.com/office/drawing/2014/main" id="{EBE7C74E-789C-4791-983E-E2FC0284A286}"/>
              </a:ext>
            </a:extLst>
          </p:cNvPr>
          <p:cNvSpPr>
            <a:spLocks noGrp="1"/>
          </p:cNvSpPr>
          <p:nvPr>
            <p:ph type="pic" sz="quarter" idx="10" hasCustomPrompt="1"/>
          </p:nvPr>
        </p:nvSpPr>
        <p:spPr>
          <a:xfrm>
            <a:off x="1008357" y="1933576"/>
            <a:ext cx="4857162" cy="2247122"/>
          </a:xfrm>
          <a:prstGeom prst="roundRect">
            <a:avLst>
              <a:gd name="adj" fmla="val 7624"/>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6" name="그림 개체 틀 4">
            <a:extLst>
              <a:ext uri="{FF2B5EF4-FFF2-40B4-BE49-F238E27FC236}">
                <a16:creationId xmlns:a16="http://schemas.microsoft.com/office/drawing/2014/main" id="{6E143581-9427-4E7D-ADB1-83D125198881}"/>
              </a:ext>
            </a:extLst>
          </p:cNvPr>
          <p:cNvSpPr>
            <a:spLocks noGrp="1"/>
          </p:cNvSpPr>
          <p:nvPr>
            <p:ph type="pic" sz="quarter" idx="12" hasCustomPrompt="1"/>
          </p:nvPr>
        </p:nvSpPr>
        <p:spPr>
          <a:xfrm>
            <a:off x="6326481" y="1933576"/>
            <a:ext cx="4857162" cy="2247122"/>
          </a:xfrm>
          <a:prstGeom prst="roundRect">
            <a:avLst>
              <a:gd name="adj" fmla="val 7624"/>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7027703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2">
            <a:extLst>
              <a:ext uri="{FF2B5EF4-FFF2-40B4-BE49-F238E27FC236}">
                <a16:creationId xmlns:a16="http://schemas.microsoft.com/office/drawing/2014/main" id="{E0F54785-A4C9-434E-86C7-44F1C295C8BD}"/>
              </a:ext>
            </a:extLst>
          </p:cNvPr>
          <p:cNvSpPr>
            <a:spLocks noGrp="1"/>
          </p:cNvSpPr>
          <p:nvPr>
            <p:ph type="pic" sz="quarter" idx="12" hasCustomPrompt="1"/>
          </p:nvPr>
        </p:nvSpPr>
        <p:spPr>
          <a:xfrm>
            <a:off x="3735528" y="1906692"/>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6" name="그림 개체 틀 2">
            <a:extLst>
              <a:ext uri="{FF2B5EF4-FFF2-40B4-BE49-F238E27FC236}">
                <a16:creationId xmlns:a16="http://schemas.microsoft.com/office/drawing/2014/main" id="{D97B67BD-677B-4E6C-8491-A8EA308FFDB5}"/>
              </a:ext>
            </a:extLst>
          </p:cNvPr>
          <p:cNvSpPr>
            <a:spLocks noGrp="1"/>
          </p:cNvSpPr>
          <p:nvPr>
            <p:ph type="pic" sz="quarter" idx="13" hasCustomPrompt="1"/>
          </p:nvPr>
        </p:nvSpPr>
        <p:spPr>
          <a:xfrm>
            <a:off x="6262958" y="1906692"/>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7" name="그림 개체 틀 2">
            <a:extLst>
              <a:ext uri="{FF2B5EF4-FFF2-40B4-BE49-F238E27FC236}">
                <a16:creationId xmlns:a16="http://schemas.microsoft.com/office/drawing/2014/main" id="{D8548AF9-960E-4622-B63A-2F78929D95D5}"/>
              </a:ext>
            </a:extLst>
          </p:cNvPr>
          <p:cNvSpPr>
            <a:spLocks noGrp="1"/>
          </p:cNvSpPr>
          <p:nvPr>
            <p:ph type="pic" sz="quarter" idx="14" hasCustomPrompt="1"/>
          </p:nvPr>
        </p:nvSpPr>
        <p:spPr>
          <a:xfrm>
            <a:off x="8790387" y="1906692"/>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8" name="그림 개체 틀 2">
            <a:extLst>
              <a:ext uri="{FF2B5EF4-FFF2-40B4-BE49-F238E27FC236}">
                <a16:creationId xmlns:a16="http://schemas.microsoft.com/office/drawing/2014/main" id="{3229A546-D232-4204-A547-C36E3BAEDBFF}"/>
              </a:ext>
            </a:extLst>
          </p:cNvPr>
          <p:cNvSpPr>
            <a:spLocks noGrp="1"/>
          </p:cNvSpPr>
          <p:nvPr>
            <p:ph type="pic" sz="quarter" idx="15" hasCustomPrompt="1"/>
          </p:nvPr>
        </p:nvSpPr>
        <p:spPr>
          <a:xfrm>
            <a:off x="1208098" y="1906692"/>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8060438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4">
            <a:extLst>
              <a:ext uri="{FF2B5EF4-FFF2-40B4-BE49-F238E27FC236}">
                <a16:creationId xmlns:a16="http://schemas.microsoft.com/office/drawing/2014/main" id="{D6928834-802E-45E2-B6A2-DFA5BF6C95F9}"/>
              </a:ext>
            </a:extLst>
          </p:cNvPr>
          <p:cNvSpPr>
            <a:spLocks noGrp="1"/>
          </p:cNvSpPr>
          <p:nvPr>
            <p:ph type="pic" sz="quarter" idx="15" hasCustomPrompt="1"/>
          </p:nvPr>
        </p:nvSpPr>
        <p:spPr>
          <a:xfrm>
            <a:off x="6906531" y="2007008"/>
            <a:ext cx="4542519" cy="2843984"/>
          </a:xfrm>
          <a:prstGeom prst="roundRect">
            <a:avLst>
              <a:gd name="adj" fmla="val 4610"/>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9558820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4">
            <a:extLst>
              <a:ext uri="{FF2B5EF4-FFF2-40B4-BE49-F238E27FC236}">
                <a16:creationId xmlns:a16="http://schemas.microsoft.com/office/drawing/2014/main" id="{9B77D731-801E-4CAC-BDA6-C8C16113425E}"/>
              </a:ext>
            </a:extLst>
          </p:cNvPr>
          <p:cNvSpPr>
            <a:spLocks noGrp="1"/>
          </p:cNvSpPr>
          <p:nvPr>
            <p:ph type="pic" sz="quarter" idx="12" hasCustomPrompt="1"/>
          </p:nvPr>
        </p:nvSpPr>
        <p:spPr>
          <a:xfrm>
            <a:off x="719400" y="3320862"/>
            <a:ext cx="10753200" cy="2817138"/>
          </a:xfrm>
          <a:prstGeom prst="roundRect">
            <a:avLst>
              <a:gd name="adj" fmla="val 7200"/>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2287546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11">
            <a:extLst>
              <a:ext uri="{FF2B5EF4-FFF2-40B4-BE49-F238E27FC236}">
                <a16:creationId xmlns:a16="http://schemas.microsoft.com/office/drawing/2014/main" id="{004AA469-AACC-4651-B587-7E2A26281B31}"/>
              </a:ext>
            </a:extLst>
          </p:cNvPr>
          <p:cNvSpPr>
            <a:spLocks noGrp="1"/>
          </p:cNvSpPr>
          <p:nvPr>
            <p:ph type="pic" sz="quarter" idx="10" hasCustomPrompt="1"/>
          </p:nvPr>
        </p:nvSpPr>
        <p:spPr>
          <a:xfrm>
            <a:off x="2162028" y="1059419"/>
            <a:ext cx="2194694" cy="4761846"/>
          </a:xfrm>
          <a:prstGeom prst="roundRect">
            <a:avLst>
              <a:gd name="adj" fmla="val 14137"/>
            </a:avLst>
          </a:prstGeom>
          <a:pattFill prst="pct10">
            <a:fgClr>
              <a:schemeClr val="bg1">
                <a:lumMod val="75000"/>
              </a:schemeClr>
            </a:fgClr>
            <a:bgClr>
              <a:schemeClr val="bg1"/>
            </a:bgClr>
          </a:pattFill>
        </p:spPr>
        <p:txBody>
          <a:bodyPr tIns="1152000" anchor="ctr"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6421985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5">
            <a:extLst>
              <a:ext uri="{FF2B5EF4-FFF2-40B4-BE49-F238E27FC236}">
                <a16:creationId xmlns:a16="http://schemas.microsoft.com/office/drawing/2014/main" id="{1628A500-E7FF-4439-8FD1-40F56EF8BB5B}"/>
              </a:ext>
            </a:extLst>
          </p:cNvPr>
          <p:cNvSpPr>
            <a:spLocks noGrp="1"/>
          </p:cNvSpPr>
          <p:nvPr>
            <p:ph type="pic" sz="quarter" idx="10" hasCustomPrompt="1"/>
          </p:nvPr>
        </p:nvSpPr>
        <p:spPr>
          <a:xfrm>
            <a:off x="1533479" y="947752"/>
            <a:ext cx="3720526" cy="4962496"/>
          </a:xfrm>
          <a:prstGeom prst="roundRect">
            <a:avLst>
              <a:gd name="adj" fmla="val 1370"/>
            </a:avLst>
          </a:prstGeom>
          <a:pattFill prst="pct10">
            <a:fgClr>
              <a:schemeClr val="bg1">
                <a:lumMod val="75000"/>
              </a:schemeClr>
            </a:fgClr>
            <a:bgClr>
              <a:schemeClr val="bg1"/>
            </a:bgClr>
          </a:pattFill>
        </p:spPr>
        <p:txBody>
          <a:bodyPr tIns="1152000" anchor="ctr" anchorCtr="1"/>
          <a:lstStyle>
            <a:lvl1pPr>
              <a:defRPr lang="ko-KR" altLang="en-US" sz="16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8823067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CD2EF"/>
        </a:solidFill>
        <a:effectLst/>
      </p:bgPr>
    </p:bg>
    <p:spTree>
      <p:nvGrpSpPr>
        <p:cNvPr id="1" name=""/>
        <p:cNvGrpSpPr/>
        <p:nvPr/>
      </p:nvGrpSpPr>
      <p:grpSpPr>
        <a:xfrm>
          <a:off x="0" y="0"/>
          <a:ext cx="0" cy="0"/>
          <a:chOff x="0" y="0"/>
          <a:chExt cx="0" cy="0"/>
        </a:xfrm>
      </p:grpSpPr>
      <p:pic>
        <p:nvPicPr>
          <p:cNvPr id="37" name="그래픽 36">
            <a:extLst>
              <a:ext uri="{FF2B5EF4-FFF2-40B4-BE49-F238E27FC236}">
                <a16:creationId xmlns:a16="http://schemas.microsoft.com/office/drawing/2014/main" id="{37B77F28-5549-402A-AE85-0463D19625F4}"/>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0" y="-29495"/>
            <a:ext cx="2035278" cy="845461"/>
          </a:xfrm>
          <a:prstGeom prst="rect">
            <a:avLst/>
          </a:prstGeom>
        </p:spPr>
      </p:pic>
      <p:pic>
        <p:nvPicPr>
          <p:cNvPr id="38" name="그래픽 37">
            <a:extLst>
              <a:ext uri="{FF2B5EF4-FFF2-40B4-BE49-F238E27FC236}">
                <a16:creationId xmlns:a16="http://schemas.microsoft.com/office/drawing/2014/main" id="{EEA75BA8-1078-4420-9E6F-2A1F2FD3722D}"/>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flipH="1" flipV="1">
            <a:off x="10225547" y="6060794"/>
            <a:ext cx="1966451" cy="816870"/>
          </a:xfrm>
          <a:prstGeom prst="rect">
            <a:avLst/>
          </a:prstGeom>
        </p:spPr>
      </p:pic>
    </p:spTree>
    <p:extLst>
      <p:ext uri="{BB962C8B-B14F-4D97-AF65-F5344CB8AC3E}">
        <p14:creationId xmlns:p14="http://schemas.microsoft.com/office/powerpoint/2010/main" val="14893807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7CF03F3-5F24-42A6-B7EA-CE0FA2199252}"/>
              </a:ext>
            </a:extLst>
          </p:cNvPr>
          <p:cNvSpPr txBox="1"/>
          <p:nvPr/>
        </p:nvSpPr>
        <p:spPr>
          <a:xfrm>
            <a:off x="4158904" y="3139977"/>
            <a:ext cx="5265669" cy="769441"/>
          </a:xfrm>
          <a:prstGeom prst="rect">
            <a:avLst/>
          </a:prstGeom>
          <a:noFill/>
        </p:spPr>
        <p:txBody>
          <a:bodyPr wrap="square">
            <a:spAutoFit/>
          </a:bodyPr>
          <a:lstStyle/>
          <a:p>
            <a:r>
              <a:rPr lang="en-US" sz="4400" b="1" dirty="0">
                <a:effectLst>
                  <a:outerShdw blurRad="38100" dist="38100" dir="2700000" algn="tl">
                    <a:srgbClr val="000000">
                      <a:alpha val="43137"/>
                    </a:srgbClr>
                  </a:outerShdw>
                </a:effectLst>
                <a:latin typeface="Book Antiqua" panose="02040602050305030304" pitchFamily="18" charset="0"/>
                <a:ea typeface="Times New Roman" panose="02020603050405020304" pitchFamily="18" charset="0"/>
              </a:rPr>
              <a:t>E- commerce</a:t>
            </a:r>
            <a:endParaRPr lang="en-US" sz="4400" b="1" dirty="0">
              <a:effectLst>
                <a:outerShdw blurRad="38100" dist="38100" dir="2700000" algn="tl">
                  <a:srgbClr val="000000">
                    <a:alpha val="43137"/>
                  </a:srgbClr>
                </a:outerShdw>
              </a:effectLst>
              <a:latin typeface="Book Antiqua" panose="02040602050305030304" pitchFamily="18" charset="0"/>
            </a:endParaRPr>
          </a:p>
        </p:txBody>
      </p:sp>
      <p:pic>
        <p:nvPicPr>
          <p:cNvPr id="3" name="Picture 2">
            <a:extLst>
              <a:ext uri="{FF2B5EF4-FFF2-40B4-BE49-F238E27FC236}">
                <a16:creationId xmlns:a16="http://schemas.microsoft.com/office/drawing/2014/main" id="{7BAFA6B9-5C7B-4552-9158-7481F6E886BF}"/>
              </a:ext>
            </a:extLst>
          </p:cNvPr>
          <p:cNvPicPr>
            <a:picLocks noChangeAspect="1"/>
          </p:cNvPicPr>
          <p:nvPr/>
        </p:nvPicPr>
        <p:blipFill rotWithShape="1">
          <a:blip r:embed="rId2"/>
          <a:srcRect b="3134"/>
          <a:stretch/>
        </p:blipFill>
        <p:spPr>
          <a:xfrm>
            <a:off x="7697972" y="2222648"/>
            <a:ext cx="2743200" cy="2902856"/>
          </a:xfrm>
          <a:prstGeom prst="rect">
            <a:avLst/>
          </a:prstGeom>
        </p:spPr>
      </p:pic>
    </p:spTree>
    <p:extLst>
      <p:ext uri="{BB962C8B-B14F-4D97-AF65-F5344CB8AC3E}">
        <p14:creationId xmlns:p14="http://schemas.microsoft.com/office/powerpoint/2010/main" val="1201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368C8-21BB-45BF-B210-4A64842198B2}"/>
              </a:ext>
            </a:extLst>
          </p:cNvPr>
          <p:cNvPicPr>
            <a:picLocks noChangeAspect="1"/>
          </p:cNvPicPr>
          <p:nvPr/>
        </p:nvPicPr>
        <p:blipFill rotWithShape="1">
          <a:blip r:embed="rId2"/>
          <a:srcRect b="37846"/>
          <a:stretch/>
        </p:blipFill>
        <p:spPr>
          <a:xfrm>
            <a:off x="0" y="826506"/>
            <a:ext cx="12192000" cy="3235132"/>
          </a:xfrm>
          <a:prstGeom prst="rect">
            <a:avLst/>
          </a:prstGeom>
        </p:spPr>
      </p:pic>
    </p:spTree>
    <p:extLst>
      <p:ext uri="{BB962C8B-B14F-4D97-AF65-F5344CB8AC3E}">
        <p14:creationId xmlns:p14="http://schemas.microsoft.com/office/powerpoint/2010/main" val="308345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D27E1-2F76-4726-8D36-F9A6FC2CE5E6}"/>
              </a:ext>
            </a:extLst>
          </p:cNvPr>
          <p:cNvPicPr>
            <a:picLocks noChangeAspect="1"/>
          </p:cNvPicPr>
          <p:nvPr/>
        </p:nvPicPr>
        <p:blipFill>
          <a:blip r:embed="rId2"/>
          <a:stretch>
            <a:fillRect/>
          </a:stretch>
        </p:blipFill>
        <p:spPr>
          <a:xfrm>
            <a:off x="2831916" y="1398181"/>
            <a:ext cx="3933825" cy="3657600"/>
          </a:xfrm>
          <a:prstGeom prst="rect">
            <a:avLst/>
          </a:prstGeom>
        </p:spPr>
      </p:pic>
    </p:spTree>
    <p:extLst>
      <p:ext uri="{BB962C8B-B14F-4D97-AF65-F5344CB8AC3E}">
        <p14:creationId xmlns:p14="http://schemas.microsoft.com/office/powerpoint/2010/main" val="318473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F9314-CD12-41B5-9370-57A77EB8838E}"/>
              </a:ext>
            </a:extLst>
          </p:cNvPr>
          <p:cNvPicPr>
            <a:picLocks noChangeAspect="1"/>
          </p:cNvPicPr>
          <p:nvPr/>
        </p:nvPicPr>
        <p:blipFill rotWithShape="1">
          <a:blip r:embed="rId2"/>
          <a:srcRect l="5758" t="2559" r="8352" b="4907"/>
          <a:stretch/>
        </p:blipFill>
        <p:spPr>
          <a:xfrm>
            <a:off x="2390774" y="467834"/>
            <a:ext cx="6209414" cy="3349255"/>
          </a:xfrm>
          <a:prstGeom prst="rect">
            <a:avLst/>
          </a:prstGeom>
        </p:spPr>
      </p:pic>
      <p:pic>
        <p:nvPicPr>
          <p:cNvPr id="5" name="Picture 4">
            <a:extLst>
              <a:ext uri="{FF2B5EF4-FFF2-40B4-BE49-F238E27FC236}">
                <a16:creationId xmlns:a16="http://schemas.microsoft.com/office/drawing/2014/main" id="{E8905857-A19E-4475-B552-0918E43B1324}"/>
              </a:ext>
            </a:extLst>
          </p:cNvPr>
          <p:cNvPicPr>
            <a:picLocks noChangeAspect="1"/>
          </p:cNvPicPr>
          <p:nvPr/>
        </p:nvPicPr>
        <p:blipFill>
          <a:blip r:embed="rId3"/>
          <a:stretch>
            <a:fillRect/>
          </a:stretch>
        </p:blipFill>
        <p:spPr>
          <a:xfrm>
            <a:off x="2390774" y="4177931"/>
            <a:ext cx="7410450" cy="2581275"/>
          </a:xfrm>
          <a:prstGeom prst="rect">
            <a:avLst/>
          </a:prstGeom>
        </p:spPr>
      </p:pic>
    </p:spTree>
    <p:extLst>
      <p:ext uri="{BB962C8B-B14F-4D97-AF65-F5344CB8AC3E}">
        <p14:creationId xmlns:p14="http://schemas.microsoft.com/office/powerpoint/2010/main" val="296657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24BC1D-03CD-4FAB-9487-4D30B11FEFED}"/>
              </a:ext>
            </a:extLst>
          </p:cNvPr>
          <p:cNvPicPr>
            <a:picLocks noChangeAspect="1"/>
          </p:cNvPicPr>
          <p:nvPr/>
        </p:nvPicPr>
        <p:blipFill>
          <a:blip r:embed="rId2"/>
          <a:stretch>
            <a:fillRect/>
          </a:stretch>
        </p:blipFill>
        <p:spPr>
          <a:xfrm>
            <a:off x="1729451" y="282427"/>
            <a:ext cx="6298130" cy="5501469"/>
          </a:xfrm>
          <a:prstGeom prst="rect">
            <a:avLst/>
          </a:prstGeom>
        </p:spPr>
      </p:pic>
    </p:spTree>
    <p:extLst>
      <p:ext uri="{BB962C8B-B14F-4D97-AF65-F5344CB8AC3E}">
        <p14:creationId xmlns:p14="http://schemas.microsoft.com/office/powerpoint/2010/main" val="338748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9EDB7-9ED8-4E9C-AF66-2B29E7990518}"/>
              </a:ext>
            </a:extLst>
          </p:cNvPr>
          <p:cNvPicPr>
            <a:picLocks noChangeAspect="1"/>
          </p:cNvPicPr>
          <p:nvPr/>
        </p:nvPicPr>
        <p:blipFill>
          <a:blip r:embed="rId2"/>
          <a:stretch>
            <a:fillRect/>
          </a:stretch>
        </p:blipFill>
        <p:spPr>
          <a:xfrm>
            <a:off x="1125057" y="1304260"/>
            <a:ext cx="9048750" cy="3505200"/>
          </a:xfrm>
          <a:prstGeom prst="rect">
            <a:avLst/>
          </a:prstGeom>
        </p:spPr>
      </p:pic>
    </p:spTree>
    <p:extLst>
      <p:ext uri="{BB962C8B-B14F-4D97-AF65-F5344CB8AC3E}">
        <p14:creationId xmlns:p14="http://schemas.microsoft.com/office/powerpoint/2010/main" val="136042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421B3-4029-46D8-88B3-0DFBBDA536D2}"/>
              </a:ext>
            </a:extLst>
          </p:cNvPr>
          <p:cNvSpPr txBox="1"/>
          <p:nvPr/>
        </p:nvSpPr>
        <p:spPr>
          <a:xfrm>
            <a:off x="1230719" y="260544"/>
            <a:ext cx="7317858" cy="646331"/>
          </a:xfrm>
          <a:prstGeom prst="rect">
            <a:avLst/>
          </a:prstGeom>
          <a:noFill/>
        </p:spPr>
        <p:txBody>
          <a:bodyPr wrap="square">
            <a:spAutoFit/>
          </a:bodyPr>
          <a:lstStyle/>
          <a:p>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Value Added Network (VAN)</a:t>
            </a:r>
            <a:endParaRPr lang="en-US" dirty="0"/>
          </a:p>
        </p:txBody>
      </p:sp>
      <p:sp>
        <p:nvSpPr>
          <p:cNvPr id="5" name="TextBox 4">
            <a:extLst>
              <a:ext uri="{FF2B5EF4-FFF2-40B4-BE49-F238E27FC236}">
                <a16:creationId xmlns:a16="http://schemas.microsoft.com/office/drawing/2014/main" id="{1D8B8E39-0E33-46E2-A652-E997B882A3A9}"/>
              </a:ext>
            </a:extLst>
          </p:cNvPr>
          <p:cNvSpPr txBox="1"/>
          <p:nvPr/>
        </p:nvSpPr>
        <p:spPr>
          <a:xfrm>
            <a:off x="1230719" y="1068572"/>
            <a:ext cx="9837775" cy="1323439"/>
          </a:xfrm>
          <a:prstGeom prst="rect">
            <a:avLst/>
          </a:prstGeom>
          <a:noFill/>
        </p:spPr>
        <p:txBody>
          <a:bodyPr wrap="square">
            <a:spAutoFit/>
          </a:bodyPr>
          <a:lstStyle/>
          <a:p>
            <a:pPr algn="just"/>
            <a:r>
              <a:rPr lang="en-US" sz="2000" b="0" i="0" dirty="0">
                <a:effectLst/>
                <a:latin typeface="Arial" panose="020B0604020202020204" pitchFamily="34" charset="0"/>
                <a:cs typeface="Arial" panose="020B0604020202020204" pitchFamily="34" charset="0"/>
              </a:rPr>
              <a:t>A VAN is a private network provider that focuses on offering network services such as </a:t>
            </a:r>
            <a:r>
              <a:rPr lang="en-US" sz="2000" b="0" i="0" u="none" strike="noStrike" dirty="0">
                <a:effectLst/>
                <a:latin typeface="Arial" panose="020B0604020202020204" pitchFamily="34" charset="0"/>
                <a:cs typeface="Arial" panose="020B0604020202020204" pitchFamily="34" charset="0"/>
              </a:rPr>
              <a:t>secure email, message encryption</a:t>
            </a:r>
            <a:r>
              <a:rPr lang="en-US" sz="2000" b="0" i="0" dirty="0">
                <a:effectLst/>
                <a:latin typeface="Arial" panose="020B0604020202020204" pitchFamily="34" charset="0"/>
                <a:cs typeface="Arial" panose="020B0604020202020204" pitchFamily="34" charset="0"/>
              </a:rPr>
              <a:t> and management reporting. Their goal is to facilitate EDI (electronic data interchange) among online companies, providing a convenient way for ecommerce businesses to securely communicate and share data.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48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1F884-314D-460A-B2AA-1F3E2730C0C8}"/>
              </a:ext>
            </a:extLst>
          </p:cNvPr>
          <p:cNvSpPr txBox="1"/>
          <p:nvPr/>
        </p:nvSpPr>
        <p:spPr>
          <a:xfrm>
            <a:off x="879845" y="345857"/>
            <a:ext cx="9763346" cy="646331"/>
          </a:xfrm>
          <a:prstGeom prst="rect">
            <a:avLst/>
          </a:prstGeom>
          <a:noFill/>
        </p:spPr>
        <p:txBody>
          <a:bodyPr wrap="square">
            <a:spAutoFit/>
          </a:bodyPr>
          <a:lstStyle/>
          <a:p>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Enterprise Resource Planning (ERP)</a:t>
            </a:r>
          </a:p>
        </p:txBody>
      </p:sp>
      <p:sp>
        <p:nvSpPr>
          <p:cNvPr id="5" name="TextBox 4">
            <a:extLst>
              <a:ext uri="{FF2B5EF4-FFF2-40B4-BE49-F238E27FC236}">
                <a16:creationId xmlns:a16="http://schemas.microsoft.com/office/drawing/2014/main" id="{DF44A664-A0D5-4B40-9468-E0EDF28D8ADD}"/>
              </a:ext>
            </a:extLst>
          </p:cNvPr>
          <p:cNvSpPr txBox="1"/>
          <p:nvPr/>
        </p:nvSpPr>
        <p:spPr>
          <a:xfrm>
            <a:off x="1156291" y="1122310"/>
            <a:ext cx="9210454"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It's a business process management software that manages and integrates a company's financials, supply chain, operations, commerce, reporting, manufacturing, and human resource activities.</a:t>
            </a:r>
          </a:p>
        </p:txBody>
      </p:sp>
      <p:sp>
        <p:nvSpPr>
          <p:cNvPr id="7" name="TextBox 6">
            <a:extLst>
              <a:ext uri="{FF2B5EF4-FFF2-40B4-BE49-F238E27FC236}">
                <a16:creationId xmlns:a16="http://schemas.microsoft.com/office/drawing/2014/main" id="{154A2558-63B0-43B4-867C-E4DC2A0DC385}"/>
              </a:ext>
            </a:extLst>
          </p:cNvPr>
          <p:cNvSpPr txBox="1"/>
          <p:nvPr/>
        </p:nvSpPr>
        <p:spPr>
          <a:xfrm>
            <a:off x="1156292" y="2268095"/>
            <a:ext cx="9486900" cy="1938992"/>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Enterprise resource planning (ERP) refers to a type of software that organizations use to manage day-to-day business activities such as accounting, procurement, project management, risk management and compliance, and supply chain operations. A complete ERP suite also includes enterprise performance management, software that helps plan, budget, predict, and report on an organization’s financial results.</a:t>
            </a:r>
          </a:p>
        </p:txBody>
      </p:sp>
    </p:spTree>
    <p:extLst>
      <p:ext uri="{BB962C8B-B14F-4D97-AF65-F5344CB8AC3E}">
        <p14:creationId xmlns:p14="http://schemas.microsoft.com/office/powerpoint/2010/main" val="366454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EBCD9F-0EEE-4D10-848C-7D714A64A12E}"/>
              </a:ext>
            </a:extLst>
          </p:cNvPr>
          <p:cNvSpPr txBox="1"/>
          <p:nvPr/>
        </p:nvSpPr>
        <p:spPr>
          <a:xfrm>
            <a:off x="1177554" y="397085"/>
            <a:ext cx="9816510" cy="646331"/>
          </a:xfrm>
          <a:prstGeom prst="rect">
            <a:avLst/>
          </a:prstGeom>
          <a:noFill/>
        </p:spPr>
        <p:txBody>
          <a:bodyPr wrap="square">
            <a:spAutoFit/>
          </a:bodyPr>
          <a:lstStyle/>
          <a:p>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Internet Based EDI</a:t>
            </a:r>
          </a:p>
        </p:txBody>
      </p:sp>
      <p:sp>
        <p:nvSpPr>
          <p:cNvPr id="5" name="TextBox 4">
            <a:extLst>
              <a:ext uri="{FF2B5EF4-FFF2-40B4-BE49-F238E27FC236}">
                <a16:creationId xmlns:a16="http://schemas.microsoft.com/office/drawing/2014/main" id="{93794EA8-F41D-44BF-B668-70384CA06E46}"/>
              </a:ext>
            </a:extLst>
          </p:cNvPr>
          <p:cNvSpPr txBox="1"/>
          <p:nvPr/>
        </p:nvSpPr>
        <p:spPr>
          <a:xfrm>
            <a:off x="1177554" y="1320415"/>
            <a:ext cx="9369941" cy="2708434"/>
          </a:xfrm>
          <a:prstGeom prst="rect">
            <a:avLst/>
          </a:prstGeom>
          <a:noFill/>
        </p:spPr>
        <p:txBody>
          <a:bodyPr wrap="square">
            <a:spAutoFit/>
          </a:bodyPr>
          <a:lstStyle/>
          <a:p>
            <a:pPr marL="342900" indent="-342900" algn="just">
              <a:buFont typeface="Wingdings" panose="05000000000000000000" pitchFamily="2" charset="2"/>
              <a:buChar char="§"/>
            </a:pPr>
            <a:r>
              <a:rPr lang="en-US" sz="2000" u="none" strike="noStrike" dirty="0">
                <a:solidFill>
                  <a:srgbClr val="002060"/>
                </a:solidFill>
                <a:effectLst/>
                <a:latin typeface="Arial" panose="020B0604020202020204" pitchFamily="34" charset="0"/>
                <a:cs typeface="Arial" panose="020B0604020202020204" pitchFamily="34" charset="0"/>
              </a:rPr>
              <a:t>Communication of EDI messages via the Internet. </a:t>
            </a:r>
          </a:p>
          <a:p>
            <a:pPr marL="342900" indent="-342900" algn="just">
              <a:spcBef>
                <a:spcPts val="600"/>
              </a:spcBef>
              <a:buFont typeface="Wingdings" panose="05000000000000000000" pitchFamily="2" charset="2"/>
              <a:buChar char="§"/>
            </a:pPr>
            <a:r>
              <a:rPr lang="en-US" sz="2000" u="none" strike="noStrike" dirty="0">
                <a:solidFill>
                  <a:srgbClr val="002060"/>
                </a:solidFill>
                <a:effectLst/>
                <a:latin typeface="Arial" panose="020B0604020202020204" pitchFamily="34" charset="0"/>
                <a:cs typeface="Arial" panose="020B0604020202020204" pitchFamily="34" charset="0"/>
              </a:rPr>
              <a:t>Internet based EDI (web based EDI) use internet communication technology to exchange EDI data between trading partners. It is simply a communications pathway, where EDI data is passed between trading partners using Internet protocols. Internet EDI is done via a variety of protocols, such as file transfer protocol (FTP), secure file transfer protocol with SFTP (SSH File Transfer Protocol) or FTPS (FTP over SSL) and AS2 (applicability statement 2).</a:t>
            </a:r>
          </a:p>
          <a:p>
            <a:pPr marL="342900" indent="-342900" algn="just">
              <a:spcBef>
                <a:spcPts val="600"/>
              </a:spcBef>
              <a:buFont typeface="Wingdings" panose="05000000000000000000" pitchFamily="2" charset="2"/>
              <a:buChar char="§"/>
            </a:pPr>
            <a:r>
              <a:rPr lang="en-US" sz="2000" u="none" strike="noStrike" dirty="0">
                <a:solidFill>
                  <a:srgbClr val="002060"/>
                </a:solidFill>
                <a:effectLst/>
                <a:latin typeface="Arial" panose="020B0604020202020204" pitchFamily="34" charset="0"/>
                <a:cs typeface="Arial" panose="020B0604020202020204" pitchFamily="34" charset="0"/>
              </a:rPr>
              <a:t>It is often referred to as EDI </a:t>
            </a:r>
            <a:r>
              <a:rPr lang="en-US" sz="2000" dirty="0">
                <a:solidFill>
                  <a:srgbClr val="002060"/>
                </a:solidFill>
                <a:latin typeface="Arial" panose="020B0604020202020204" pitchFamily="34" charset="0"/>
                <a:cs typeface="Arial" panose="020B0604020202020204" pitchFamily="34" charset="0"/>
              </a:rPr>
              <a:t>I</a:t>
            </a:r>
            <a:r>
              <a:rPr lang="en-US" sz="2000" u="none" strike="noStrike" dirty="0">
                <a:solidFill>
                  <a:srgbClr val="002060"/>
                </a:solidFill>
                <a:effectLst/>
                <a:latin typeface="Arial" panose="020B0604020202020204" pitchFamily="34" charset="0"/>
                <a:cs typeface="Arial" panose="020B0604020202020204" pitchFamily="34" charset="0"/>
              </a:rPr>
              <a:t>NT, meaning EDI over internet.</a:t>
            </a:r>
          </a:p>
        </p:txBody>
      </p:sp>
      <p:sp>
        <p:nvSpPr>
          <p:cNvPr id="9" name="TextBox 8">
            <a:extLst>
              <a:ext uri="{FF2B5EF4-FFF2-40B4-BE49-F238E27FC236}">
                <a16:creationId xmlns:a16="http://schemas.microsoft.com/office/drawing/2014/main" id="{6B6B873D-9610-44C0-BD74-F524102EE1B5}"/>
              </a:ext>
            </a:extLst>
          </p:cNvPr>
          <p:cNvSpPr txBox="1"/>
          <p:nvPr/>
        </p:nvSpPr>
        <p:spPr>
          <a:xfrm>
            <a:off x="1177554" y="4938342"/>
            <a:ext cx="9954733" cy="1200329"/>
          </a:xfrm>
          <a:prstGeom prst="rect">
            <a:avLst/>
          </a:prstGeom>
          <a:noFill/>
        </p:spPr>
        <p:txBody>
          <a:bodyPr wrap="square">
            <a:spAutoFit/>
          </a:bodyPr>
          <a:lstStyle/>
          <a:p>
            <a:pPr marL="285750" indent="-285750" algn="just">
              <a:buFont typeface="Wingdings" panose="05000000000000000000" pitchFamily="2" charset="2"/>
              <a:buChar char="§"/>
            </a:pPr>
            <a:r>
              <a:rPr lang="en-US" sz="1800" u="none" strike="noStrike" dirty="0">
                <a:solidFill>
                  <a:srgbClr val="002060"/>
                </a:solidFill>
                <a:effectLst/>
                <a:latin typeface="Arial" panose="020B0604020202020204" pitchFamily="34" charset="0"/>
                <a:cs typeface="Arial" panose="020B0604020202020204" pitchFamily="34" charset="0"/>
              </a:rPr>
              <a:t>Internet based EDI data sharing uses the same formatting and same codes as traditional EDI, but instead of sending the information through a variety of methods, the information is sent over the internet. Using internet instead </a:t>
            </a:r>
            <a:r>
              <a:rPr lang="en-US" dirty="0">
                <a:solidFill>
                  <a:srgbClr val="002060"/>
                </a:solidFill>
                <a:latin typeface="Arial" panose="020B0604020202020204" pitchFamily="34" charset="0"/>
                <a:cs typeface="Arial" panose="020B0604020202020204" pitchFamily="34" charset="0"/>
              </a:rPr>
              <a:t>of a VAN can cut communication costs by over 50 percent.</a:t>
            </a:r>
            <a:endParaRPr lang="en-US" sz="1800" u="none" strike="noStrike" dirty="0">
              <a:solidFill>
                <a:srgbClr val="002060"/>
              </a:solidFill>
              <a:effectLst/>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09B5BEC-9956-420C-990E-55DAE8E315E7}"/>
              </a:ext>
            </a:extLst>
          </p:cNvPr>
          <p:cNvSpPr txBox="1"/>
          <p:nvPr/>
        </p:nvSpPr>
        <p:spPr>
          <a:xfrm>
            <a:off x="1177554" y="4240826"/>
            <a:ext cx="9710186" cy="646331"/>
          </a:xfrm>
          <a:prstGeom prst="rect">
            <a:avLst/>
          </a:prstGeom>
          <a:noFill/>
        </p:spPr>
        <p:txBody>
          <a:bodyPr wrap="square">
            <a:spAutoFit/>
          </a:bodyPr>
          <a:lstStyle/>
          <a:p>
            <a:pPr algn="just"/>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Internet Based EDI from Traditional EDI</a:t>
            </a:r>
          </a:p>
        </p:txBody>
      </p:sp>
    </p:spTree>
    <p:extLst>
      <p:ext uri="{BB962C8B-B14F-4D97-AF65-F5344CB8AC3E}">
        <p14:creationId xmlns:p14="http://schemas.microsoft.com/office/powerpoint/2010/main" val="316571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627E2-4219-49EB-A970-4F92A1B90F80}"/>
              </a:ext>
            </a:extLst>
          </p:cNvPr>
          <p:cNvPicPr>
            <a:picLocks noChangeAspect="1"/>
          </p:cNvPicPr>
          <p:nvPr/>
        </p:nvPicPr>
        <p:blipFill>
          <a:blip r:embed="rId2"/>
          <a:stretch>
            <a:fillRect/>
          </a:stretch>
        </p:blipFill>
        <p:spPr>
          <a:xfrm>
            <a:off x="5433236" y="344895"/>
            <a:ext cx="6315739" cy="6513105"/>
          </a:xfrm>
          <a:prstGeom prst="rect">
            <a:avLst/>
          </a:prstGeom>
        </p:spPr>
      </p:pic>
      <p:pic>
        <p:nvPicPr>
          <p:cNvPr id="5" name="Picture 4">
            <a:extLst>
              <a:ext uri="{FF2B5EF4-FFF2-40B4-BE49-F238E27FC236}">
                <a16:creationId xmlns:a16="http://schemas.microsoft.com/office/drawing/2014/main" id="{CC455C1F-38BA-4FB0-A007-BD1EF968AFD1}"/>
              </a:ext>
            </a:extLst>
          </p:cNvPr>
          <p:cNvPicPr>
            <a:picLocks noChangeAspect="1"/>
          </p:cNvPicPr>
          <p:nvPr/>
        </p:nvPicPr>
        <p:blipFill rotWithShape="1">
          <a:blip r:embed="rId3"/>
          <a:srcRect l="5762"/>
          <a:stretch/>
        </p:blipFill>
        <p:spPr>
          <a:xfrm>
            <a:off x="559983" y="2710859"/>
            <a:ext cx="4057209" cy="1781175"/>
          </a:xfrm>
          <a:prstGeom prst="rect">
            <a:avLst/>
          </a:prstGeom>
        </p:spPr>
      </p:pic>
    </p:spTree>
    <p:extLst>
      <p:ext uri="{BB962C8B-B14F-4D97-AF65-F5344CB8AC3E}">
        <p14:creationId xmlns:p14="http://schemas.microsoft.com/office/powerpoint/2010/main" val="23739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4AB44-A02E-4E47-82C9-62AE974218E0}"/>
              </a:ext>
            </a:extLst>
          </p:cNvPr>
          <p:cNvSpPr txBox="1"/>
          <p:nvPr/>
        </p:nvSpPr>
        <p:spPr>
          <a:xfrm>
            <a:off x="1223548" y="175261"/>
            <a:ext cx="8177833" cy="584775"/>
          </a:xfrm>
          <a:prstGeom prst="rect">
            <a:avLst/>
          </a:prstGeom>
          <a:noFill/>
        </p:spPr>
        <p:txBody>
          <a:bodyPr wrap="square">
            <a:spAutoFit/>
          </a:bodyPr>
          <a:lstStyle/>
          <a:p>
            <a:r>
              <a:rPr lang="en-US" sz="3200" b="1" dirty="0">
                <a:solidFill>
                  <a:srgbClr val="C00000"/>
                </a:solidFill>
                <a:effectLst>
                  <a:outerShdw blurRad="38100" dist="38100" dir="2700000" algn="tl">
                    <a:srgbClr val="000000">
                      <a:alpha val="43137"/>
                    </a:srgbClr>
                  </a:outerShdw>
                </a:effectLst>
                <a:latin typeface="Book Antiqua" panose="02040602050305030304" pitchFamily="18" charset="0"/>
                <a:ea typeface="Times New Roman" panose="02020603050405020304" pitchFamily="18" charset="0"/>
              </a:rPr>
              <a:t>Electronic Data Interchange (EDI)</a:t>
            </a:r>
            <a:endParaRPr lang="en-US" sz="3200" b="1" dirty="0">
              <a:solidFill>
                <a:srgbClr val="C00000"/>
              </a:solidFill>
              <a:effectLst>
                <a:outerShdw blurRad="38100" dist="38100" dir="2700000" algn="tl">
                  <a:srgbClr val="000000">
                    <a:alpha val="43137"/>
                  </a:srgbClr>
                </a:outerShdw>
              </a:effectLst>
              <a:latin typeface="Book Antiqua" panose="02040602050305030304" pitchFamily="18" charset="0"/>
            </a:endParaRPr>
          </a:p>
        </p:txBody>
      </p:sp>
      <p:sp>
        <p:nvSpPr>
          <p:cNvPr id="5" name="TextBox 4">
            <a:extLst>
              <a:ext uri="{FF2B5EF4-FFF2-40B4-BE49-F238E27FC236}">
                <a16:creationId xmlns:a16="http://schemas.microsoft.com/office/drawing/2014/main" id="{791010FF-5945-47A0-AF59-720D381A5899}"/>
              </a:ext>
            </a:extLst>
          </p:cNvPr>
          <p:cNvSpPr txBox="1"/>
          <p:nvPr/>
        </p:nvSpPr>
        <p:spPr>
          <a:xfrm>
            <a:off x="1021529" y="1151539"/>
            <a:ext cx="9360176" cy="1616533"/>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q"/>
            </a:pPr>
            <a:r>
              <a:rPr lang="en-US" sz="2000" b="1" i="0" dirty="0">
                <a:solidFill>
                  <a:srgbClr val="002060"/>
                </a:solidFill>
                <a:effectLst/>
                <a:latin typeface="Arial" panose="020B0604020202020204" pitchFamily="34" charset="0"/>
                <a:cs typeface="Arial" panose="020B0604020202020204" pitchFamily="34" charset="0"/>
              </a:rPr>
              <a:t>In traditional B2B transaction the purchaser-</a:t>
            </a:r>
          </a:p>
          <a:p>
            <a:pPr marL="966788" indent="-509588" algn="just">
              <a:lnSpc>
                <a:spcPct val="107000"/>
              </a:lnSpc>
              <a:spcAft>
                <a:spcPts val="600"/>
              </a:spcAft>
              <a:buFont typeface="+mj-lt"/>
              <a:buAutoNum type="arabicPeriod"/>
            </a:pPr>
            <a:r>
              <a:rPr lang="en-US" sz="2000" dirty="0">
                <a:solidFill>
                  <a:srgbClr val="000000"/>
                </a:solidFill>
                <a:latin typeface="Arial" panose="020B0604020202020204" pitchFamily="34" charset="0"/>
                <a:cs typeface="Arial" panose="020B0604020202020204" pitchFamily="34" charset="0"/>
              </a:rPr>
              <a:t>Generates the purchase order</a:t>
            </a:r>
          </a:p>
          <a:p>
            <a:pPr marL="966788" indent="-509588" algn="just">
              <a:lnSpc>
                <a:spcPct val="107000"/>
              </a:lnSpc>
              <a:spcAft>
                <a:spcPts val="600"/>
              </a:spcAft>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Prints it</a:t>
            </a:r>
            <a:r>
              <a:rPr lang="en-US" sz="2000" dirty="0">
                <a:solidFill>
                  <a:srgbClr val="000000"/>
                </a:solidFill>
                <a:latin typeface="Arial" panose="020B0604020202020204" pitchFamily="34" charset="0"/>
                <a:cs typeface="Arial" panose="020B0604020202020204" pitchFamily="34" charset="0"/>
              </a:rPr>
              <a:t>, and </a:t>
            </a:r>
          </a:p>
          <a:p>
            <a:pPr marL="966788" indent="-509588" algn="just">
              <a:lnSpc>
                <a:spcPct val="107000"/>
              </a:lnSpc>
              <a:spcAft>
                <a:spcPts val="600"/>
              </a:spcAft>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Mail or fax the printed p</a:t>
            </a:r>
            <a:r>
              <a:rPr lang="en-US" sz="2000" dirty="0">
                <a:solidFill>
                  <a:srgbClr val="000000"/>
                </a:solidFill>
                <a:latin typeface="Arial" panose="020B0604020202020204" pitchFamily="34" charset="0"/>
                <a:cs typeface="Arial" panose="020B0604020202020204" pitchFamily="34" charset="0"/>
              </a:rPr>
              <a:t>urchase order to the vendor</a:t>
            </a:r>
            <a:endParaRPr lang="en-US" sz="2000" b="0" i="0" dirty="0">
              <a:solidFill>
                <a:srgbClr val="000000"/>
              </a:solidFill>
              <a:effectLst/>
              <a:latin typeface="Arial" panose="020B0604020202020204" pitchFamily="34" charset="0"/>
            </a:endParaRPr>
          </a:p>
        </p:txBody>
      </p:sp>
      <p:sp>
        <p:nvSpPr>
          <p:cNvPr id="6" name="TextBox 5">
            <a:extLst>
              <a:ext uri="{FF2B5EF4-FFF2-40B4-BE49-F238E27FC236}">
                <a16:creationId xmlns:a16="http://schemas.microsoft.com/office/drawing/2014/main" id="{B34B741E-758F-444D-97AB-1565C398CA2E}"/>
              </a:ext>
            </a:extLst>
          </p:cNvPr>
          <p:cNvSpPr txBox="1"/>
          <p:nvPr/>
        </p:nvSpPr>
        <p:spPr>
          <a:xfrm>
            <a:off x="1131399" y="2885030"/>
            <a:ext cx="9360176" cy="2275175"/>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q"/>
            </a:pPr>
            <a:r>
              <a:rPr lang="en-US" sz="2000" b="1" dirty="0">
                <a:solidFill>
                  <a:srgbClr val="002060"/>
                </a:solidFill>
                <a:latin typeface="Arial" panose="020B0604020202020204" pitchFamily="34" charset="0"/>
                <a:cs typeface="Arial" panose="020B0604020202020204" pitchFamily="34" charset="0"/>
              </a:rPr>
              <a:t>The vendor then</a:t>
            </a:r>
          </a:p>
          <a:p>
            <a:pPr marL="966788" indent="-509588" algn="just">
              <a:lnSpc>
                <a:spcPct val="107000"/>
              </a:lnSpc>
              <a:spcAft>
                <a:spcPts val="600"/>
              </a:spcAft>
              <a:buFont typeface="+mj-lt"/>
              <a:buAutoNum type="arabicPeriod"/>
            </a:pPr>
            <a:r>
              <a:rPr lang="en-US" sz="2000" dirty="0">
                <a:solidFill>
                  <a:srgbClr val="000000"/>
                </a:solidFill>
                <a:latin typeface="Arial" panose="020B0604020202020204" pitchFamily="34" charset="0"/>
                <a:cs typeface="Arial" panose="020B0604020202020204" pitchFamily="34" charset="0"/>
              </a:rPr>
              <a:t>Prepare the invoice,</a:t>
            </a:r>
          </a:p>
          <a:p>
            <a:pPr marL="966788" indent="-509588" algn="just">
              <a:lnSpc>
                <a:spcPct val="107000"/>
              </a:lnSpc>
              <a:spcAft>
                <a:spcPts val="600"/>
              </a:spcAft>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Prints it</a:t>
            </a:r>
            <a:r>
              <a:rPr lang="en-US" sz="2000" dirty="0">
                <a:solidFill>
                  <a:srgbClr val="000000"/>
                </a:solidFill>
                <a:latin typeface="Arial" panose="020B0604020202020204" pitchFamily="34" charset="0"/>
                <a:cs typeface="Arial" panose="020B0604020202020204" pitchFamily="34" charset="0"/>
              </a:rPr>
              <a:t>, and </a:t>
            </a:r>
          </a:p>
          <a:p>
            <a:pPr marL="966788" indent="-509588" algn="just">
              <a:lnSpc>
                <a:spcPct val="107000"/>
              </a:lnSpc>
              <a:spcAft>
                <a:spcPts val="600"/>
              </a:spcAft>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Mail or fax the invoice to the  p</a:t>
            </a:r>
            <a:r>
              <a:rPr lang="en-US" sz="2000" dirty="0">
                <a:solidFill>
                  <a:srgbClr val="000000"/>
                </a:solidFill>
                <a:latin typeface="Arial" panose="020B0604020202020204" pitchFamily="34" charset="0"/>
                <a:cs typeface="Arial" panose="020B0604020202020204" pitchFamily="34" charset="0"/>
              </a:rPr>
              <a:t>urchaser. Upon receipt the invoice, the purchaser then has to input the invoice into his system to process and finalize the procurement.</a:t>
            </a:r>
            <a:endParaRPr lang="en-US" sz="2000" b="0" i="0" dirty="0">
              <a:solidFill>
                <a:srgbClr val="000000"/>
              </a:solidFill>
              <a:effectLst/>
              <a:latin typeface="Arial" panose="020B0604020202020204" pitchFamily="34" charset="0"/>
            </a:endParaRPr>
          </a:p>
        </p:txBody>
      </p:sp>
      <p:sp>
        <p:nvSpPr>
          <p:cNvPr id="10" name="TextBox 9">
            <a:extLst>
              <a:ext uri="{FF2B5EF4-FFF2-40B4-BE49-F238E27FC236}">
                <a16:creationId xmlns:a16="http://schemas.microsoft.com/office/drawing/2014/main" id="{4D24367C-6A6C-4F44-BCDE-0BBE1872C619}"/>
              </a:ext>
            </a:extLst>
          </p:cNvPr>
          <p:cNvSpPr txBox="1"/>
          <p:nvPr/>
        </p:nvSpPr>
        <p:spPr>
          <a:xfrm>
            <a:off x="1131399" y="5160205"/>
            <a:ext cx="10507708" cy="1631216"/>
          </a:xfrm>
          <a:prstGeom prst="rect">
            <a:avLst/>
          </a:prstGeom>
          <a:noFill/>
        </p:spPr>
        <p:txBody>
          <a:bodyPr wrap="square">
            <a:spAutoFit/>
          </a:bodyPr>
          <a:lstStyle/>
          <a:p>
            <a:pPr algn="just"/>
            <a:r>
              <a:rPr lang="en-US" sz="2000" i="0" dirty="0">
                <a:solidFill>
                  <a:srgbClr val="000000"/>
                </a:solidFill>
                <a:effectLst/>
                <a:latin typeface="Arial" panose="020B0604020202020204" pitchFamily="34" charset="0"/>
              </a:rPr>
              <a:t>With EDI, </a:t>
            </a:r>
            <a:r>
              <a:rPr lang="en-US" sz="2000" b="1" i="0" dirty="0">
                <a:solidFill>
                  <a:srgbClr val="002060"/>
                </a:solidFill>
                <a:effectLst/>
                <a:latin typeface="Arial" panose="020B0604020202020204" pitchFamily="34" charset="0"/>
              </a:rPr>
              <a:t>paper document </a:t>
            </a:r>
            <a:r>
              <a:rPr lang="en-US" sz="2000" i="0" dirty="0">
                <a:solidFill>
                  <a:srgbClr val="000000"/>
                </a:solidFill>
                <a:effectLst/>
                <a:latin typeface="Arial" panose="020B0604020202020204" pitchFamily="34" charset="0"/>
              </a:rPr>
              <a:t>are eliminated and human intervention is minimized. In the same transactions, the </a:t>
            </a:r>
            <a:r>
              <a:rPr lang="en-US" sz="2000" b="1" i="0" dirty="0">
                <a:solidFill>
                  <a:srgbClr val="002060"/>
                </a:solidFill>
                <a:effectLst/>
                <a:latin typeface="Arial" panose="020B0604020202020204" pitchFamily="34" charset="0"/>
              </a:rPr>
              <a:t>purchaser</a:t>
            </a:r>
            <a:r>
              <a:rPr lang="en-US" sz="2000" i="0" dirty="0">
                <a:solidFill>
                  <a:srgbClr val="000000"/>
                </a:solidFill>
                <a:effectLst/>
                <a:latin typeface="Arial" panose="020B0604020202020204" pitchFamily="34" charset="0"/>
              </a:rPr>
              <a:t> simply inputs the procurement details into his computer system, which sends it straight to the </a:t>
            </a:r>
            <a:r>
              <a:rPr lang="en-US" sz="2000" b="1" i="0" dirty="0">
                <a:solidFill>
                  <a:srgbClr val="002060"/>
                </a:solidFill>
                <a:effectLst/>
                <a:latin typeface="Arial" panose="020B0604020202020204" pitchFamily="34" charset="0"/>
              </a:rPr>
              <a:t>vendors own system</a:t>
            </a:r>
            <a:r>
              <a:rPr lang="en-US" sz="2000" i="0" dirty="0">
                <a:solidFill>
                  <a:srgbClr val="000000"/>
                </a:solidFill>
                <a:effectLst/>
                <a:latin typeface="Arial" panose="020B0604020202020204" pitchFamily="34" charset="0"/>
              </a:rPr>
              <a:t>. The </a:t>
            </a:r>
            <a:r>
              <a:rPr lang="en-US" sz="2000" b="1" i="0" dirty="0">
                <a:solidFill>
                  <a:srgbClr val="002060"/>
                </a:solidFill>
                <a:effectLst/>
                <a:latin typeface="Arial" panose="020B0604020202020204" pitchFamily="34" charset="0"/>
              </a:rPr>
              <a:t>invoice</a:t>
            </a:r>
            <a:r>
              <a:rPr lang="en-US" sz="2000" i="0" dirty="0">
                <a:solidFill>
                  <a:srgbClr val="000000"/>
                </a:solidFill>
                <a:effectLst/>
                <a:latin typeface="Arial" panose="020B0604020202020204" pitchFamily="34" charset="0"/>
              </a:rPr>
              <a:t> is automatically created in the vendors computer system and sends it</a:t>
            </a:r>
            <a:r>
              <a:rPr lang="en-US" sz="2000" b="1" i="0" dirty="0">
                <a:solidFill>
                  <a:srgbClr val="000000"/>
                </a:solidFill>
                <a:effectLst/>
                <a:latin typeface="Arial" panose="020B0604020202020204" pitchFamily="34" charset="0"/>
              </a:rPr>
              <a:t> </a:t>
            </a:r>
            <a:r>
              <a:rPr lang="en-US" sz="2000" i="0" dirty="0">
                <a:solidFill>
                  <a:srgbClr val="000000"/>
                </a:solidFill>
                <a:effectLst/>
                <a:latin typeface="Arial" panose="020B0604020202020204" pitchFamily="34" charset="0"/>
              </a:rPr>
              <a:t>send it straight back to the purchasers system for processing.</a:t>
            </a:r>
            <a:endParaRPr lang="en-US" sz="2000" dirty="0"/>
          </a:p>
        </p:txBody>
      </p:sp>
    </p:spTree>
    <p:extLst>
      <p:ext uri="{BB962C8B-B14F-4D97-AF65-F5344CB8AC3E}">
        <p14:creationId xmlns:p14="http://schemas.microsoft.com/office/powerpoint/2010/main" val="310248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4B1FA3-8ED7-4193-AE95-F0599BDA9EE4}"/>
              </a:ext>
            </a:extLst>
          </p:cNvPr>
          <p:cNvSpPr txBox="1"/>
          <p:nvPr/>
        </p:nvSpPr>
        <p:spPr>
          <a:xfrm>
            <a:off x="1223548" y="175261"/>
            <a:ext cx="8177833" cy="584775"/>
          </a:xfrm>
          <a:prstGeom prst="rect">
            <a:avLst/>
          </a:prstGeom>
          <a:noFill/>
        </p:spPr>
        <p:txBody>
          <a:bodyPr wrap="square">
            <a:spAutoFit/>
          </a:bodyPr>
          <a:lstStyle/>
          <a:p>
            <a:r>
              <a:rPr lang="en-US" sz="3200" b="1" dirty="0">
                <a:solidFill>
                  <a:srgbClr val="C00000"/>
                </a:solidFill>
                <a:effectLst>
                  <a:outerShdw blurRad="38100" dist="38100" dir="2700000" algn="tl">
                    <a:srgbClr val="000000">
                      <a:alpha val="43137"/>
                    </a:srgbClr>
                  </a:outerShdw>
                </a:effectLst>
                <a:latin typeface="Book Antiqua" panose="02040602050305030304" pitchFamily="18" charset="0"/>
                <a:ea typeface="Times New Roman" panose="02020603050405020304" pitchFamily="18" charset="0"/>
              </a:rPr>
              <a:t>Electronic Data Interchange (EDI)</a:t>
            </a:r>
            <a:endParaRPr lang="en-US" sz="3200" b="1" dirty="0">
              <a:solidFill>
                <a:srgbClr val="C00000"/>
              </a:solidFill>
              <a:effectLst>
                <a:outerShdw blurRad="38100" dist="38100" dir="2700000" algn="tl">
                  <a:srgbClr val="000000">
                    <a:alpha val="43137"/>
                  </a:srgbClr>
                </a:outerShdw>
              </a:effectLst>
              <a:latin typeface="Book Antiqua" panose="02040602050305030304" pitchFamily="18" charset="0"/>
            </a:endParaRPr>
          </a:p>
        </p:txBody>
      </p:sp>
      <p:sp>
        <p:nvSpPr>
          <p:cNvPr id="10" name="TextBox 9">
            <a:extLst>
              <a:ext uri="{FF2B5EF4-FFF2-40B4-BE49-F238E27FC236}">
                <a16:creationId xmlns:a16="http://schemas.microsoft.com/office/drawing/2014/main" id="{E3E9F355-FF7F-47D8-B882-0A12342C1859}"/>
              </a:ext>
            </a:extLst>
          </p:cNvPr>
          <p:cNvSpPr txBox="1"/>
          <p:nvPr/>
        </p:nvSpPr>
        <p:spPr>
          <a:xfrm>
            <a:off x="1223548" y="1268497"/>
            <a:ext cx="9360176" cy="3267689"/>
          </a:xfrm>
          <a:prstGeom prst="rect">
            <a:avLst/>
          </a:prstGeom>
          <a:noFill/>
        </p:spPr>
        <p:txBody>
          <a:bodyPr wrap="square">
            <a:spAutoFit/>
          </a:bodyPr>
          <a:lstStyle/>
          <a:p>
            <a:pPr marL="342900" indent="-342900" algn="just">
              <a:lnSpc>
                <a:spcPct val="107000"/>
              </a:lnSpc>
              <a:spcAft>
                <a:spcPts val="600"/>
              </a:spcAft>
              <a:buFont typeface="Wingdings" panose="05000000000000000000" pitchFamily="2" charset="2"/>
              <a:buChar char="q"/>
            </a:pPr>
            <a:r>
              <a:rPr lang="en-US" sz="2000" b="0" i="0" dirty="0">
                <a:effectLst/>
                <a:latin typeface="Arial" panose="020B0604020202020204" pitchFamily="34" charset="0"/>
                <a:cs typeface="Arial" panose="020B0604020202020204" pitchFamily="34" charset="0"/>
              </a:rPr>
              <a:t>Electronic Data Interchange (EDI) is the </a:t>
            </a:r>
            <a:r>
              <a:rPr lang="en-US" sz="2000" b="0" i="0" dirty="0">
                <a:solidFill>
                  <a:srgbClr val="000000"/>
                </a:solidFill>
                <a:effectLst/>
                <a:latin typeface="roboto" panose="02000000000000000000" pitchFamily="2" charset="0"/>
              </a:rPr>
              <a:t>electronic </a:t>
            </a:r>
            <a:r>
              <a:rPr lang="en-US" sz="2000" b="0" i="0" dirty="0">
                <a:effectLst/>
                <a:latin typeface="Arial" panose="020B0604020202020204" pitchFamily="34" charset="0"/>
                <a:cs typeface="Arial" panose="020B0604020202020204" pitchFamily="34" charset="0"/>
              </a:rPr>
              <a:t>exchange of documents (business information) </a:t>
            </a:r>
            <a:r>
              <a:rPr lang="en-US" sz="2000" dirty="0">
                <a:latin typeface="Arial" panose="020B0604020202020204" pitchFamily="34" charset="0"/>
                <a:cs typeface="Arial" panose="020B0604020202020204" pitchFamily="34" charset="0"/>
              </a:rPr>
              <a:t>using</a:t>
            </a:r>
            <a:r>
              <a:rPr lang="en-US" sz="2000" b="0" i="0" dirty="0">
                <a:effectLst/>
                <a:latin typeface="Arial" panose="020B0604020202020204" pitchFamily="34" charset="0"/>
                <a:cs typeface="Arial" panose="020B0604020202020204" pitchFamily="34" charset="0"/>
              </a:rPr>
              <a:t> a standard electronic format.</a:t>
            </a:r>
          </a:p>
          <a:p>
            <a:pPr marL="342900" indent="-342900" algn="just">
              <a:lnSpc>
                <a:spcPct val="107000"/>
              </a:lnSpc>
              <a:spcAft>
                <a:spcPts val="600"/>
              </a:spcAft>
              <a:buFont typeface="Wingdings" panose="05000000000000000000" pitchFamily="2" charset="2"/>
              <a:buChar char="q"/>
            </a:pPr>
            <a:r>
              <a:rPr lang="en-US" sz="2000" dirty="0">
                <a:solidFill>
                  <a:srgbClr val="000000"/>
                </a:solidFill>
                <a:latin typeface="Arial" panose="020B0604020202020204" pitchFamily="34" charset="0"/>
                <a:cs typeface="Arial" panose="020B0604020202020204" pitchFamily="34" charset="0"/>
              </a:rPr>
              <a:t>A</a:t>
            </a:r>
            <a:r>
              <a:rPr lang="en-US" sz="2000" b="0" i="0" dirty="0">
                <a:solidFill>
                  <a:srgbClr val="000000"/>
                </a:solidFill>
                <a:effectLst/>
                <a:latin typeface="roboto" panose="02000000000000000000" pitchFamily="2" charset="0"/>
              </a:rPr>
              <a:t> process which allows </a:t>
            </a:r>
            <a:r>
              <a:rPr lang="en-US" sz="2000" b="0" i="0" dirty="0">
                <a:solidFill>
                  <a:srgbClr val="000000"/>
                </a:solidFill>
                <a:effectLst/>
                <a:latin typeface="Arial" panose="020B0604020202020204" pitchFamily="34" charset="0"/>
              </a:rPr>
              <a:t>transferring business documents in an organization internally, between its various departments or externally with suppliers, customers, or any companies (business partners)</a:t>
            </a:r>
            <a:r>
              <a:rPr lang="en-US" sz="2000" b="0" i="0" dirty="0">
                <a:solidFill>
                  <a:srgbClr val="000000"/>
                </a:solidFill>
                <a:effectLst/>
                <a:latin typeface="roboto" panose="02000000000000000000" pitchFamily="2" charset="0"/>
              </a:rPr>
              <a:t> electronically.</a:t>
            </a:r>
            <a:r>
              <a:rPr lang="en-US" sz="2000" b="0" i="0" dirty="0">
                <a:effectLst/>
                <a:latin typeface="Arial" panose="020B0604020202020204" pitchFamily="34" charset="0"/>
                <a:cs typeface="Arial" panose="020B0604020202020204" pitchFamily="34" charset="0"/>
              </a:rPr>
              <a:t>  </a:t>
            </a:r>
          </a:p>
          <a:p>
            <a:pPr marL="342900" indent="-342900" algn="just">
              <a:lnSpc>
                <a:spcPct val="107000"/>
              </a:lnSpc>
              <a:spcAft>
                <a:spcPts val="600"/>
              </a:spcAft>
              <a:buFont typeface="Wingdings" panose="05000000000000000000" pitchFamily="2" charset="2"/>
              <a:buChar char="q"/>
            </a:pPr>
            <a:r>
              <a:rPr lang="en-US" sz="2000" dirty="0">
                <a:solidFill>
                  <a:srgbClr val="000000"/>
                </a:solidFill>
                <a:latin typeface="Arial" panose="020B0604020202020204" pitchFamily="34" charset="0"/>
                <a:cs typeface="Arial" panose="020B0604020202020204" pitchFamily="34" charset="0"/>
              </a:rPr>
              <a:t>Companies use EDI system to exchanges business information automatically as paperless transactions.</a:t>
            </a:r>
            <a:r>
              <a:rPr lang="en-US" sz="2000" dirty="0"/>
              <a:t> </a:t>
            </a:r>
            <a:r>
              <a:rPr lang="en-US" sz="2000" b="1" dirty="0">
                <a:latin typeface="Arial" panose="020B0604020202020204" pitchFamily="34" charset="0"/>
                <a:cs typeface="Arial" panose="020B0604020202020204" pitchFamily="34" charset="0"/>
              </a:rPr>
              <a:t>A Specified format is set by both the parties to facilitate transmission of information.</a:t>
            </a:r>
            <a:endParaRPr lang="en-US" sz="2000" b="1" dirty="0">
              <a:solidFill>
                <a:srgbClr val="000000"/>
              </a:solidFill>
              <a:latin typeface="Arial" panose="020B0604020202020204" pitchFamily="34" charset="0"/>
              <a:cs typeface="Arial" panose="020B0604020202020204" pitchFamily="34" charset="0"/>
            </a:endParaRPr>
          </a:p>
          <a:p>
            <a:pPr marL="342900" indent="-342900" algn="just">
              <a:lnSpc>
                <a:spcPct val="107000"/>
              </a:lnSpc>
              <a:spcAft>
                <a:spcPts val="600"/>
              </a:spcAft>
              <a:buFont typeface="Wingdings" panose="05000000000000000000" pitchFamily="2" charset="2"/>
              <a:buChar char="q"/>
            </a:pPr>
            <a:r>
              <a:rPr lang="en-US" sz="2000" b="0" i="0" dirty="0">
                <a:solidFill>
                  <a:srgbClr val="000000"/>
                </a:solidFill>
                <a:effectLst/>
                <a:latin typeface="roboto" panose="02000000000000000000" pitchFamily="2" charset="0"/>
              </a:rPr>
              <a:t> EDI replaces the traditional business communication.</a:t>
            </a:r>
            <a:endParaRPr lang="en-US" sz="2000" b="0" i="0" dirty="0">
              <a:solidFill>
                <a:srgbClr val="000000"/>
              </a:solidFill>
              <a:effectLst/>
              <a:latin typeface="Arial" panose="020B0604020202020204" pitchFamily="34" charset="0"/>
            </a:endParaRPr>
          </a:p>
        </p:txBody>
      </p:sp>
      <p:sp>
        <p:nvSpPr>
          <p:cNvPr id="11" name="TextBox 10">
            <a:extLst>
              <a:ext uri="{FF2B5EF4-FFF2-40B4-BE49-F238E27FC236}">
                <a16:creationId xmlns:a16="http://schemas.microsoft.com/office/drawing/2014/main" id="{D2DE57CB-DA53-4701-AE18-2DFB8C7AB52E}"/>
              </a:ext>
            </a:extLst>
          </p:cNvPr>
          <p:cNvSpPr txBox="1"/>
          <p:nvPr/>
        </p:nvSpPr>
        <p:spPr>
          <a:xfrm>
            <a:off x="1124157" y="4715326"/>
            <a:ext cx="9802466" cy="1015663"/>
          </a:xfrm>
          <a:prstGeom prst="rect">
            <a:avLst/>
          </a:prstGeom>
          <a:noFill/>
        </p:spPr>
        <p:txBody>
          <a:bodyPr wrap="square">
            <a:spAutoFit/>
          </a:bodyPr>
          <a:lstStyle/>
          <a:p>
            <a:pPr algn="ctr"/>
            <a:r>
              <a:rPr lang="en-US" sz="2000" b="1" i="1" dirty="0">
                <a:solidFill>
                  <a:srgbClr val="0000FF"/>
                </a:solidFill>
                <a:effectLst/>
                <a:latin typeface="Lato" panose="020F0502020204030203" pitchFamily="34" charset="0"/>
              </a:rPr>
              <a:t>Many business documents can be exchanged using EDI, but the two most common are purchase orders and invoices.</a:t>
            </a:r>
          </a:p>
          <a:p>
            <a:pPr algn="ctr"/>
            <a:endParaRPr lang="en-US" sz="2000" b="1" i="1" dirty="0">
              <a:solidFill>
                <a:srgbClr val="0000FF"/>
              </a:solidFill>
            </a:endParaRPr>
          </a:p>
        </p:txBody>
      </p:sp>
    </p:spTree>
    <p:extLst>
      <p:ext uri="{BB962C8B-B14F-4D97-AF65-F5344CB8AC3E}">
        <p14:creationId xmlns:p14="http://schemas.microsoft.com/office/powerpoint/2010/main" val="324610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CCD2A1-E588-4D65-8B50-31170C9B3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157" y="3596587"/>
            <a:ext cx="5456995" cy="2763035"/>
          </a:xfrm>
          <a:prstGeom prst="rect">
            <a:avLst/>
          </a:prstGeom>
        </p:spPr>
      </p:pic>
      <p:pic>
        <p:nvPicPr>
          <p:cNvPr id="2056" name="Picture 8" descr="EDI Order Processing | Automate EDI Purchase Order Process | Cleo">
            <a:extLst>
              <a:ext uri="{FF2B5EF4-FFF2-40B4-BE49-F238E27FC236}">
                <a16:creationId xmlns:a16="http://schemas.microsoft.com/office/drawing/2014/main" id="{10A0BF5B-593F-4589-A802-64E53466F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042" y="845720"/>
            <a:ext cx="2914650" cy="20709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EDI (Electronic Data Interchange)? | EDI Basics">
            <a:extLst>
              <a:ext uri="{FF2B5EF4-FFF2-40B4-BE49-F238E27FC236}">
                <a16:creationId xmlns:a16="http://schemas.microsoft.com/office/drawing/2014/main" id="{1BEBDA5D-23B9-4E6D-8567-47DC36BF7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26" y="768627"/>
            <a:ext cx="6539481" cy="2225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4190086-C407-433E-A73F-5F6613DA8CEC}"/>
              </a:ext>
            </a:extLst>
          </p:cNvPr>
          <p:cNvPicPr>
            <a:picLocks noChangeAspect="1"/>
          </p:cNvPicPr>
          <p:nvPr/>
        </p:nvPicPr>
        <p:blipFill>
          <a:blip r:embed="rId5"/>
          <a:stretch>
            <a:fillRect/>
          </a:stretch>
        </p:blipFill>
        <p:spPr>
          <a:xfrm>
            <a:off x="425726" y="3165322"/>
            <a:ext cx="5904258" cy="3417489"/>
          </a:xfrm>
          <a:prstGeom prst="rect">
            <a:avLst/>
          </a:prstGeom>
        </p:spPr>
      </p:pic>
    </p:spTree>
    <p:extLst>
      <p:ext uri="{BB962C8B-B14F-4D97-AF65-F5344CB8AC3E}">
        <p14:creationId xmlns:p14="http://schemas.microsoft.com/office/powerpoint/2010/main" val="54169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CD450-6FEE-455C-991E-068E49249EEE}"/>
              </a:ext>
            </a:extLst>
          </p:cNvPr>
          <p:cNvSpPr txBox="1"/>
          <p:nvPr/>
        </p:nvSpPr>
        <p:spPr>
          <a:xfrm>
            <a:off x="1558884" y="963591"/>
            <a:ext cx="7367380" cy="2323713"/>
          </a:xfrm>
          <a:prstGeom prst="rect">
            <a:avLst/>
          </a:prstGeom>
          <a:noFill/>
        </p:spPr>
        <p:txBody>
          <a:bodyPr wrap="square">
            <a:spAutoFit/>
          </a:bodyPr>
          <a:lstStyle/>
          <a:p>
            <a:pPr marL="285750" indent="-285750" algn="l">
              <a:spcBef>
                <a:spcPts val="600"/>
              </a:spcBef>
              <a:buFont typeface="Wingdings" panose="05000000000000000000" pitchFamily="2" charset="2"/>
              <a:buChar char="§"/>
            </a:pPr>
            <a:r>
              <a:rPr lang="en-US" sz="2000" b="0" i="0" dirty="0">
                <a:effectLst/>
                <a:latin typeface="Arial" panose="020B0604020202020204" pitchFamily="34" charset="0"/>
              </a:rPr>
              <a:t>Invoices</a:t>
            </a:r>
          </a:p>
          <a:p>
            <a:pPr marL="285750" indent="-285750" algn="l">
              <a:spcBef>
                <a:spcPts val="600"/>
              </a:spcBef>
              <a:buFont typeface="Wingdings" panose="05000000000000000000" pitchFamily="2" charset="2"/>
              <a:buChar char="§"/>
            </a:pPr>
            <a:r>
              <a:rPr lang="en-US" sz="2000" b="0" i="0" dirty="0">
                <a:effectLst/>
                <a:latin typeface="Arial" panose="020B0604020202020204" pitchFamily="34" charset="0"/>
              </a:rPr>
              <a:t>Purchase orders</a:t>
            </a:r>
          </a:p>
          <a:p>
            <a:pPr marL="285750" indent="-285750" algn="l">
              <a:spcBef>
                <a:spcPts val="600"/>
              </a:spcBef>
              <a:buFont typeface="Wingdings" panose="05000000000000000000" pitchFamily="2" charset="2"/>
              <a:buChar char="§"/>
            </a:pPr>
            <a:r>
              <a:rPr lang="en-US" sz="2000" b="0" i="0" dirty="0">
                <a:effectLst/>
                <a:latin typeface="Arial" panose="020B0604020202020204" pitchFamily="34" charset="0"/>
              </a:rPr>
              <a:t>Shipping Requests</a:t>
            </a:r>
          </a:p>
          <a:p>
            <a:pPr marL="285750" indent="-285750" algn="l">
              <a:spcBef>
                <a:spcPts val="600"/>
              </a:spcBef>
              <a:buFont typeface="Wingdings" panose="05000000000000000000" pitchFamily="2" charset="2"/>
              <a:buChar char="§"/>
            </a:pPr>
            <a:r>
              <a:rPr lang="en-US" sz="2000" b="0" i="0" dirty="0">
                <a:effectLst/>
                <a:latin typeface="Arial" panose="020B0604020202020204" pitchFamily="34" charset="0"/>
              </a:rPr>
              <a:t>Acknowledgement</a:t>
            </a:r>
          </a:p>
          <a:p>
            <a:pPr marL="285750" indent="-285750" algn="l">
              <a:spcBef>
                <a:spcPts val="600"/>
              </a:spcBef>
              <a:buFont typeface="Wingdings" panose="05000000000000000000" pitchFamily="2" charset="2"/>
              <a:buChar char="§"/>
            </a:pPr>
            <a:r>
              <a:rPr lang="en-US" sz="2000" b="0" i="0" dirty="0">
                <a:effectLst/>
                <a:latin typeface="Arial" panose="020B0604020202020204" pitchFamily="34" charset="0"/>
              </a:rPr>
              <a:t>Business Correspondence letters</a:t>
            </a:r>
          </a:p>
          <a:p>
            <a:pPr marL="285750" indent="-285750" algn="l">
              <a:spcBef>
                <a:spcPts val="600"/>
              </a:spcBef>
              <a:buFont typeface="Wingdings" panose="05000000000000000000" pitchFamily="2" charset="2"/>
              <a:buChar char="§"/>
            </a:pPr>
            <a:r>
              <a:rPr lang="en-US" sz="2000" b="0" i="0" dirty="0">
                <a:effectLst/>
                <a:latin typeface="Arial" panose="020B0604020202020204" pitchFamily="34" charset="0"/>
              </a:rPr>
              <a:t>Financial information letters</a:t>
            </a:r>
          </a:p>
        </p:txBody>
      </p:sp>
      <p:sp>
        <p:nvSpPr>
          <p:cNvPr id="5" name="TextBox 4">
            <a:extLst>
              <a:ext uri="{FF2B5EF4-FFF2-40B4-BE49-F238E27FC236}">
                <a16:creationId xmlns:a16="http://schemas.microsoft.com/office/drawing/2014/main" id="{4C1CD258-99A5-4334-BD0C-E428E79882E2}"/>
              </a:ext>
            </a:extLst>
          </p:cNvPr>
          <p:cNvSpPr txBox="1"/>
          <p:nvPr/>
        </p:nvSpPr>
        <p:spPr>
          <a:xfrm>
            <a:off x="1239907" y="317260"/>
            <a:ext cx="6097656" cy="646331"/>
          </a:xfrm>
          <a:prstGeom prst="rect">
            <a:avLst/>
          </a:prstGeom>
          <a:noFill/>
        </p:spPr>
        <p:txBody>
          <a:bodyPr wrap="square">
            <a:spAutoFit/>
          </a:bodyPr>
          <a:lstStyle/>
          <a:p>
            <a:pPr algn="l"/>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EDI Documents</a:t>
            </a:r>
          </a:p>
        </p:txBody>
      </p:sp>
      <p:sp>
        <p:nvSpPr>
          <p:cNvPr id="7" name="TextBox 6">
            <a:extLst>
              <a:ext uri="{FF2B5EF4-FFF2-40B4-BE49-F238E27FC236}">
                <a16:creationId xmlns:a16="http://schemas.microsoft.com/office/drawing/2014/main" id="{6A11D3F6-766C-4D94-ADC1-81C39ACBFF51}"/>
              </a:ext>
            </a:extLst>
          </p:cNvPr>
          <p:cNvSpPr txBox="1"/>
          <p:nvPr/>
        </p:nvSpPr>
        <p:spPr>
          <a:xfrm>
            <a:off x="1379575" y="3641247"/>
            <a:ext cx="10401300" cy="2954655"/>
          </a:xfrm>
          <a:prstGeom prst="rect">
            <a:avLst/>
          </a:prstGeom>
          <a:noFill/>
        </p:spPr>
        <p:txBody>
          <a:bodyPr wrap="square">
            <a:spAutoFit/>
          </a:bodyPr>
          <a:lstStyle/>
          <a:p>
            <a:pPr algn="l"/>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Steps in an EDI System</a:t>
            </a:r>
          </a:p>
          <a:p>
            <a:pPr>
              <a:spcBef>
                <a:spcPts val="600"/>
              </a:spcBef>
            </a:pPr>
            <a:r>
              <a:rPr lang="en-US" sz="2000" dirty="0">
                <a:latin typeface="Arial" panose="020B0604020202020204" pitchFamily="34" charset="0"/>
              </a:rPr>
              <a:t>Following are the steps in an EDI System.</a:t>
            </a:r>
          </a:p>
          <a:p>
            <a:pPr marL="457200" indent="-287338">
              <a:spcBef>
                <a:spcPts val="600"/>
              </a:spcBef>
              <a:buFont typeface="Wingdings" panose="05000000000000000000" pitchFamily="2" charset="2"/>
              <a:buChar char="§"/>
            </a:pPr>
            <a:r>
              <a:rPr lang="en-US" sz="2000" dirty="0">
                <a:latin typeface="Arial" panose="020B0604020202020204" pitchFamily="34" charset="0"/>
              </a:rPr>
              <a:t>A program generates a file that contains the processed document.</a:t>
            </a:r>
          </a:p>
          <a:p>
            <a:pPr marL="457200" indent="-287338">
              <a:spcBef>
                <a:spcPts val="600"/>
              </a:spcBef>
              <a:buFont typeface="Wingdings" panose="05000000000000000000" pitchFamily="2" charset="2"/>
              <a:buChar char="§"/>
            </a:pPr>
            <a:r>
              <a:rPr lang="en-US" sz="2000" dirty="0">
                <a:latin typeface="Arial" panose="020B0604020202020204" pitchFamily="34" charset="0"/>
              </a:rPr>
              <a:t>The document is converted into an agreed standard format.</a:t>
            </a:r>
          </a:p>
          <a:p>
            <a:pPr marL="457200" indent="-287338">
              <a:spcBef>
                <a:spcPts val="600"/>
              </a:spcBef>
              <a:buFont typeface="Wingdings" panose="05000000000000000000" pitchFamily="2" charset="2"/>
              <a:buChar char="§"/>
            </a:pPr>
            <a:r>
              <a:rPr lang="en-US" sz="2000" dirty="0">
                <a:latin typeface="Arial" panose="020B0604020202020204" pitchFamily="34" charset="0"/>
              </a:rPr>
              <a:t>The file containing the document is sent electronically on the network.</a:t>
            </a:r>
          </a:p>
          <a:p>
            <a:pPr marL="457200" indent="-287338">
              <a:spcBef>
                <a:spcPts val="600"/>
              </a:spcBef>
              <a:buFont typeface="Wingdings" panose="05000000000000000000" pitchFamily="2" charset="2"/>
              <a:buChar char="§"/>
            </a:pPr>
            <a:r>
              <a:rPr lang="en-US" sz="2000" dirty="0">
                <a:latin typeface="Arial" panose="020B0604020202020204" pitchFamily="34" charset="0"/>
              </a:rPr>
              <a:t>The trading partner receives the file.</a:t>
            </a:r>
          </a:p>
          <a:p>
            <a:pPr marL="457200" indent="-287338">
              <a:spcBef>
                <a:spcPts val="600"/>
              </a:spcBef>
              <a:buFont typeface="Wingdings" panose="05000000000000000000" pitchFamily="2" charset="2"/>
              <a:buChar char="§"/>
            </a:pPr>
            <a:r>
              <a:rPr lang="en-US" sz="2000" dirty="0">
                <a:latin typeface="Arial" panose="020B0604020202020204" pitchFamily="34" charset="0"/>
              </a:rPr>
              <a:t>An acknowledgement document is generated and sent to the originating organization.</a:t>
            </a:r>
          </a:p>
        </p:txBody>
      </p:sp>
    </p:spTree>
    <p:extLst>
      <p:ext uri="{BB962C8B-B14F-4D97-AF65-F5344CB8AC3E}">
        <p14:creationId xmlns:p14="http://schemas.microsoft.com/office/powerpoint/2010/main" val="109017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8DE934-E792-42A7-A152-F12032443DEB}"/>
              </a:ext>
            </a:extLst>
          </p:cNvPr>
          <p:cNvSpPr txBox="1"/>
          <p:nvPr/>
        </p:nvSpPr>
        <p:spPr>
          <a:xfrm>
            <a:off x="1378130" y="1314469"/>
            <a:ext cx="10232623" cy="1631216"/>
          </a:xfrm>
          <a:prstGeom prst="rect">
            <a:avLst/>
          </a:prstGeom>
          <a:noFill/>
        </p:spPr>
        <p:txBody>
          <a:bodyPr wrap="square">
            <a:spAutoFit/>
          </a:bodyPr>
          <a:lstStyle/>
          <a:p>
            <a:pPr marL="285750" indent="-285750" algn="just">
              <a:spcBef>
                <a:spcPts val="600"/>
              </a:spcBef>
              <a:buFont typeface="Wingdings" panose="05000000000000000000" pitchFamily="2" charset="2"/>
              <a:buChar char="§"/>
            </a:pPr>
            <a:r>
              <a:rPr lang="en-US" sz="2000" b="0" i="0" dirty="0">
                <a:effectLst/>
                <a:latin typeface="Arial" panose="020B0604020202020204" pitchFamily="34" charset="0"/>
              </a:rPr>
              <a:t>These are any of the documents that are typically exchanged between businesses. The most common documents exchanged via EDI are purchase order, invoices and advance ship notices. There are many other documents such as bill of lading, customs documents, inventory documents, shipping status documents and payment documents.</a:t>
            </a:r>
          </a:p>
        </p:txBody>
      </p:sp>
      <p:sp>
        <p:nvSpPr>
          <p:cNvPr id="8" name="TextBox 7">
            <a:extLst>
              <a:ext uri="{FF2B5EF4-FFF2-40B4-BE49-F238E27FC236}">
                <a16:creationId xmlns:a16="http://schemas.microsoft.com/office/drawing/2014/main" id="{C2BAED10-81D3-4605-BE61-BD447D8C3307}"/>
              </a:ext>
            </a:extLst>
          </p:cNvPr>
          <p:cNvSpPr txBox="1"/>
          <p:nvPr/>
        </p:nvSpPr>
        <p:spPr>
          <a:xfrm>
            <a:off x="1378130" y="725998"/>
            <a:ext cx="8997802" cy="646331"/>
          </a:xfrm>
          <a:prstGeom prst="rect">
            <a:avLst/>
          </a:prstGeom>
          <a:noFill/>
        </p:spPr>
        <p:txBody>
          <a:bodyPr wrap="square">
            <a:spAutoFit/>
          </a:bodyPr>
          <a:lstStyle/>
          <a:p>
            <a:pPr algn="l"/>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Business documents-</a:t>
            </a:r>
          </a:p>
        </p:txBody>
      </p:sp>
      <p:sp>
        <p:nvSpPr>
          <p:cNvPr id="9" name="TextBox 8">
            <a:extLst>
              <a:ext uri="{FF2B5EF4-FFF2-40B4-BE49-F238E27FC236}">
                <a16:creationId xmlns:a16="http://schemas.microsoft.com/office/drawing/2014/main" id="{F4A0DD4E-DDB2-44E9-9F54-303C755D386E}"/>
              </a:ext>
            </a:extLst>
          </p:cNvPr>
          <p:cNvSpPr txBox="1"/>
          <p:nvPr/>
        </p:nvSpPr>
        <p:spPr>
          <a:xfrm>
            <a:off x="1378130" y="3677748"/>
            <a:ext cx="10232623" cy="1323439"/>
          </a:xfrm>
          <a:prstGeom prst="rect">
            <a:avLst/>
          </a:prstGeom>
          <a:noFill/>
        </p:spPr>
        <p:txBody>
          <a:bodyPr wrap="square">
            <a:spAutoFit/>
          </a:bodyPr>
          <a:lstStyle/>
          <a:p>
            <a:pPr marL="285750" indent="-285750" algn="just">
              <a:spcBef>
                <a:spcPts val="600"/>
              </a:spcBef>
              <a:buFont typeface="Wingdings" panose="05000000000000000000" pitchFamily="2" charset="2"/>
              <a:buChar char="§"/>
            </a:pPr>
            <a:r>
              <a:rPr lang="en-US" sz="2000" b="0" i="0" dirty="0">
                <a:effectLst/>
                <a:latin typeface="Arial" panose="020B0604020202020204" pitchFamily="34" charset="0"/>
              </a:rPr>
              <a:t>The exchange of EDI document is typically between two different companies, referred to as business partners or trading partners. For example, Company A may buy goods from Company B. Company A sends orders to Company B. Company A and Company B are business partners.</a:t>
            </a:r>
          </a:p>
        </p:txBody>
      </p:sp>
      <p:sp>
        <p:nvSpPr>
          <p:cNvPr id="10" name="TextBox 9">
            <a:extLst>
              <a:ext uri="{FF2B5EF4-FFF2-40B4-BE49-F238E27FC236}">
                <a16:creationId xmlns:a16="http://schemas.microsoft.com/office/drawing/2014/main" id="{E02CEB85-3C4F-4754-9D5C-A26574183192}"/>
              </a:ext>
            </a:extLst>
          </p:cNvPr>
          <p:cNvSpPr txBox="1"/>
          <p:nvPr/>
        </p:nvSpPr>
        <p:spPr>
          <a:xfrm>
            <a:off x="1378130" y="3079338"/>
            <a:ext cx="8997802" cy="646331"/>
          </a:xfrm>
          <a:prstGeom prst="rect">
            <a:avLst/>
          </a:prstGeom>
          <a:noFill/>
        </p:spPr>
        <p:txBody>
          <a:bodyPr wrap="square">
            <a:spAutoFit/>
          </a:bodyPr>
          <a:lstStyle/>
          <a:p>
            <a:pPr algn="l"/>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Business partners-</a:t>
            </a:r>
          </a:p>
        </p:txBody>
      </p:sp>
    </p:spTree>
    <p:extLst>
      <p:ext uri="{BB962C8B-B14F-4D97-AF65-F5344CB8AC3E}">
        <p14:creationId xmlns:p14="http://schemas.microsoft.com/office/powerpoint/2010/main" val="262326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DE82E2-1F9F-4C54-9B79-61CF7F3D8F91}"/>
              </a:ext>
            </a:extLst>
          </p:cNvPr>
          <p:cNvSpPr txBox="1"/>
          <p:nvPr/>
        </p:nvSpPr>
        <p:spPr>
          <a:xfrm>
            <a:off x="1454003" y="884527"/>
            <a:ext cx="9582592" cy="4708981"/>
          </a:xfrm>
          <a:prstGeom prst="rect">
            <a:avLst/>
          </a:prstGeom>
          <a:noFill/>
        </p:spPr>
        <p:txBody>
          <a:bodyPr wrap="square">
            <a:spAutoFit/>
          </a:bodyPr>
          <a:lstStyle/>
          <a:p>
            <a:pPr marL="342900" indent="-342900" algn="just">
              <a:buFont typeface="Wingdings" panose="05000000000000000000" pitchFamily="2" charset="2"/>
              <a:buChar char="§"/>
            </a:pPr>
            <a:endParaRPr lang="en-US" sz="2000" b="1" i="0" dirty="0">
              <a:solidFill>
                <a:srgbClr val="000000"/>
              </a:solidFill>
              <a:effectLst/>
              <a:latin typeface="Arial" panose="020B0604020202020204" pitchFamily="34" charset="0"/>
            </a:endParaRPr>
          </a:p>
          <a:p>
            <a:pPr marL="342900" indent="-342900" algn="l">
              <a:buFont typeface="Wingdings" panose="05000000000000000000" pitchFamily="2" charset="2"/>
              <a:buChar char="§"/>
            </a:pPr>
            <a:r>
              <a:rPr lang="en-US" sz="2000" b="1" i="0" dirty="0">
                <a:solidFill>
                  <a:srgbClr val="333333"/>
                </a:solidFill>
                <a:effectLst/>
                <a:latin typeface="Helvetica" panose="020B0604020202020204" pitchFamily="34" charset="0"/>
              </a:rPr>
              <a:t>Greater Accuracy and Fewer Manual Errors.</a:t>
            </a:r>
          </a:p>
          <a:p>
            <a:pPr marL="342900" indent="-342900" algn="just">
              <a:buFont typeface="Wingdings" panose="05000000000000000000" pitchFamily="2" charset="2"/>
              <a:buChar char="§"/>
            </a:pPr>
            <a:r>
              <a:rPr lang="en-US" sz="2000" b="1" i="0" dirty="0">
                <a:solidFill>
                  <a:srgbClr val="000000"/>
                </a:solidFill>
                <a:effectLst/>
                <a:latin typeface="Arial" panose="020B0604020202020204" pitchFamily="34" charset="0"/>
              </a:rPr>
              <a:t>Reduction in data entry errors.</a:t>
            </a:r>
            <a:r>
              <a:rPr lang="en-US" sz="2000" b="0" i="0" dirty="0">
                <a:solidFill>
                  <a:srgbClr val="000000"/>
                </a:solidFill>
                <a:effectLst/>
                <a:latin typeface="Arial" panose="020B0604020202020204" pitchFamily="34" charset="0"/>
              </a:rPr>
              <a:t> − Chances of errors are much less while using a computer for data entry.</a:t>
            </a:r>
          </a:p>
          <a:p>
            <a:pPr marL="342900" indent="-342900" algn="just">
              <a:buFont typeface="Wingdings" panose="05000000000000000000" pitchFamily="2" charset="2"/>
              <a:buChar char="§"/>
            </a:pPr>
            <a:r>
              <a:rPr lang="en-US" sz="2000" b="1" i="0" dirty="0">
                <a:solidFill>
                  <a:srgbClr val="000000"/>
                </a:solidFill>
                <a:effectLst/>
                <a:latin typeface="Arial" panose="020B0604020202020204" pitchFamily="34" charset="0"/>
              </a:rPr>
              <a:t>Shorter processing life cycle</a:t>
            </a:r>
            <a:r>
              <a:rPr lang="en-US" sz="2000" b="0" i="0" dirty="0">
                <a:solidFill>
                  <a:srgbClr val="000000"/>
                </a:solidFill>
                <a:effectLst/>
                <a:latin typeface="Arial" panose="020B0604020202020204" pitchFamily="34" charset="0"/>
              </a:rPr>
              <a:t> − Orders can be processed as soon as they are entered into the system. It reduces the processing time of the transfer documents.</a:t>
            </a:r>
          </a:p>
          <a:p>
            <a:pPr marL="342900" indent="-342900" algn="just">
              <a:buFont typeface="Wingdings" panose="05000000000000000000" pitchFamily="2" charset="2"/>
              <a:buChar char="§"/>
            </a:pPr>
            <a:r>
              <a:rPr lang="en-US" sz="2000" b="1" i="0" dirty="0">
                <a:solidFill>
                  <a:srgbClr val="000000"/>
                </a:solidFill>
                <a:effectLst/>
                <a:latin typeface="Arial" panose="020B0604020202020204" pitchFamily="34" charset="0"/>
              </a:rPr>
              <a:t>Electronic form of data</a:t>
            </a:r>
            <a:r>
              <a:rPr lang="en-US" sz="2000" b="0" i="0" dirty="0">
                <a:solidFill>
                  <a:srgbClr val="000000"/>
                </a:solidFill>
                <a:effectLst/>
                <a:latin typeface="Arial" panose="020B0604020202020204" pitchFamily="34" charset="0"/>
              </a:rPr>
              <a:t> − It is quite easy to transfer or share the data, as it is present in electronic format.</a:t>
            </a:r>
          </a:p>
          <a:p>
            <a:pPr marL="342900" indent="-342900" algn="just">
              <a:buFont typeface="Wingdings" panose="05000000000000000000" pitchFamily="2" charset="2"/>
              <a:buChar char="§"/>
            </a:pPr>
            <a:r>
              <a:rPr lang="en-US" sz="2000" b="1" i="0" dirty="0">
                <a:solidFill>
                  <a:srgbClr val="000000"/>
                </a:solidFill>
                <a:effectLst/>
                <a:latin typeface="Arial" panose="020B0604020202020204" pitchFamily="34" charset="0"/>
              </a:rPr>
              <a:t>Reduction in paperwork</a:t>
            </a:r>
            <a:r>
              <a:rPr lang="en-US" sz="2000" b="0" i="0" dirty="0">
                <a:solidFill>
                  <a:srgbClr val="000000"/>
                </a:solidFill>
                <a:effectLst/>
                <a:latin typeface="Arial" panose="020B0604020202020204" pitchFamily="34" charset="0"/>
              </a:rPr>
              <a:t> − As a lot of paper documents are replaced with electronic documents, there is a huge reduction in paperwork.</a:t>
            </a:r>
          </a:p>
          <a:p>
            <a:pPr marL="342900" indent="-342900" algn="just">
              <a:buFont typeface="Wingdings" panose="05000000000000000000" pitchFamily="2" charset="2"/>
              <a:buChar char="§"/>
            </a:pPr>
            <a:r>
              <a:rPr lang="en-US" sz="2000" b="1" i="0" dirty="0">
                <a:solidFill>
                  <a:srgbClr val="000000"/>
                </a:solidFill>
                <a:effectLst/>
                <a:latin typeface="Arial" panose="020B0604020202020204" pitchFamily="34" charset="0"/>
              </a:rPr>
              <a:t>Cost Effective</a:t>
            </a:r>
            <a:r>
              <a:rPr lang="en-US" sz="2000" b="0" i="0" dirty="0">
                <a:solidFill>
                  <a:srgbClr val="000000"/>
                </a:solidFill>
                <a:effectLst/>
                <a:latin typeface="Arial" panose="020B0604020202020204" pitchFamily="34" charset="0"/>
              </a:rPr>
              <a:t> − As time is saved and orders are processed very effectively, EDI proves to be highly cost effective. </a:t>
            </a:r>
            <a:r>
              <a:rPr lang="en-US" sz="2000" b="1" i="0" dirty="0">
                <a:solidFill>
                  <a:srgbClr val="FF0000"/>
                </a:solidFill>
                <a:effectLst/>
                <a:latin typeface="Arial" panose="020B0604020202020204" pitchFamily="34" charset="0"/>
              </a:rPr>
              <a:t>Increased Efficiency, Decreased Costs.</a:t>
            </a:r>
          </a:p>
          <a:p>
            <a:pPr marL="342900" indent="-342900" algn="just">
              <a:buFont typeface="Wingdings" panose="05000000000000000000" pitchFamily="2" charset="2"/>
              <a:buChar char="§"/>
            </a:pPr>
            <a:r>
              <a:rPr lang="en-US" sz="2000" b="1" i="0" dirty="0">
                <a:solidFill>
                  <a:srgbClr val="000000"/>
                </a:solidFill>
                <a:effectLst/>
                <a:latin typeface="Arial" panose="020B0604020202020204" pitchFamily="34" charset="0"/>
              </a:rPr>
              <a:t>Standard Means of communication</a:t>
            </a:r>
            <a:r>
              <a:rPr lang="en-US" sz="2000" b="0" i="0" dirty="0">
                <a:solidFill>
                  <a:srgbClr val="000000"/>
                </a:solidFill>
                <a:effectLst/>
                <a:latin typeface="Arial" panose="020B0604020202020204" pitchFamily="34" charset="0"/>
              </a:rPr>
              <a:t> − EDI enforces standards on the content of data and its format which leads to clearer communication.</a:t>
            </a:r>
          </a:p>
        </p:txBody>
      </p:sp>
      <p:sp>
        <p:nvSpPr>
          <p:cNvPr id="5" name="TextBox 4">
            <a:extLst>
              <a:ext uri="{FF2B5EF4-FFF2-40B4-BE49-F238E27FC236}">
                <a16:creationId xmlns:a16="http://schemas.microsoft.com/office/drawing/2014/main" id="{7B2B1ACC-95C7-4D7F-A71E-353B12ED56DC}"/>
              </a:ext>
            </a:extLst>
          </p:cNvPr>
          <p:cNvSpPr txBox="1"/>
          <p:nvPr/>
        </p:nvSpPr>
        <p:spPr>
          <a:xfrm>
            <a:off x="1454003" y="219370"/>
            <a:ext cx="8997802" cy="646331"/>
          </a:xfrm>
          <a:prstGeom prst="rect">
            <a:avLst/>
          </a:prstGeom>
          <a:noFill/>
        </p:spPr>
        <p:txBody>
          <a:bodyPr wrap="square">
            <a:spAutoFit/>
          </a:bodyPr>
          <a:lstStyle/>
          <a:p>
            <a:pPr algn="l"/>
            <a:r>
              <a:rPr lang="en-US" sz="3600" b="1" dirty="0">
                <a:solidFill>
                  <a:srgbClr val="C00000"/>
                </a:solidFill>
                <a:effectLst>
                  <a:outerShdw blurRad="38100" dist="38100" dir="2700000" algn="tl">
                    <a:srgbClr val="000000">
                      <a:alpha val="43137"/>
                    </a:srgbClr>
                  </a:outerShdw>
                </a:effectLst>
                <a:latin typeface="Book Antiqua" panose="02040602050305030304" pitchFamily="18" charset="0"/>
              </a:rPr>
              <a:t>Advantages of an EDI System</a:t>
            </a:r>
          </a:p>
        </p:txBody>
      </p:sp>
    </p:spTree>
    <p:extLst>
      <p:ext uri="{BB962C8B-B14F-4D97-AF65-F5344CB8AC3E}">
        <p14:creationId xmlns:p14="http://schemas.microsoft.com/office/powerpoint/2010/main" val="427316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F753F-559F-47BC-B8CF-759FA2566DF0}"/>
              </a:ext>
            </a:extLst>
          </p:cNvPr>
          <p:cNvPicPr>
            <a:picLocks noChangeAspect="1"/>
          </p:cNvPicPr>
          <p:nvPr/>
        </p:nvPicPr>
        <p:blipFill rotWithShape="1">
          <a:blip r:embed="rId2"/>
          <a:srcRect l="2055"/>
          <a:stretch/>
        </p:blipFill>
        <p:spPr>
          <a:xfrm>
            <a:off x="2115879" y="923481"/>
            <a:ext cx="7060019" cy="5258582"/>
          </a:xfrm>
          <a:prstGeom prst="rect">
            <a:avLst/>
          </a:prstGeom>
        </p:spPr>
      </p:pic>
    </p:spTree>
    <p:extLst>
      <p:ext uri="{BB962C8B-B14F-4D97-AF65-F5344CB8AC3E}">
        <p14:creationId xmlns:p14="http://schemas.microsoft.com/office/powerpoint/2010/main" val="164370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27D2994-FEA2-4D57-A10F-E8F7EA112C66}"/>
              </a:ext>
            </a:extLst>
          </p:cNvPr>
          <p:cNvGraphicFramePr>
            <a:graphicFrameLocks noGrp="1"/>
          </p:cNvGraphicFramePr>
          <p:nvPr>
            <p:extLst>
              <p:ext uri="{D42A27DB-BD31-4B8C-83A1-F6EECF244321}">
                <p14:modId xmlns:p14="http://schemas.microsoft.com/office/powerpoint/2010/main" val="3317358232"/>
              </p:ext>
            </p:extLst>
          </p:nvPr>
        </p:nvGraphicFramePr>
        <p:xfrm>
          <a:off x="407580" y="560178"/>
          <a:ext cx="11320132" cy="6156960"/>
        </p:xfrm>
        <a:graphic>
          <a:graphicData uri="http://schemas.openxmlformats.org/drawingml/2006/table">
            <a:tbl>
              <a:tblPr firstRow="1" bandRow="1">
                <a:tableStyleId>{5C22544A-7EE6-4342-B048-85BDC9FD1C3A}</a:tableStyleId>
              </a:tblPr>
              <a:tblGrid>
                <a:gridCol w="5660066">
                  <a:extLst>
                    <a:ext uri="{9D8B030D-6E8A-4147-A177-3AD203B41FA5}">
                      <a16:colId xmlns:a16="http://schemas.microsoft.com/office/drawing/2014/main" val="3446962774"/>
                    </a:ext>
                  </a:extLst>
                </a:gridCol>
                <a:gridCol w="5660066">
                  <a:extLst>
                    <a:ext uri="{9D8B030D-6E8A-4147-A177-3AD203B41FA5}">
                      <a16:colId xmlns:a16="http://schemas.microsoft.com/office/drawing/2014/main" val="943992179"/>
                    </a:ext>
                  </a:extLst>
                </a:gridCol>
              </a:tblGrid>
              <a:tr h="370840">
                <a:tc>
                  <a:txBody>
                    <a:bodyPr/>
                    <a:lstStyle/>
                    <a:p>
                      <a:pPr algn="ctr" fontAlgn="t"/>
                      <a:r>
                        <a:rPr lang="en-US" sz="2400" b="0" dirty="0">
                          <a:solidFill>
                            <a:srgbClr val="85189A"/>
                          </a:solidFill>
                          <a:effectLst/>
                          <a:latin typeface="Arial" panose="020B0604020202020204" pitchFamily="34" charset="0"/>
                          <a:cs typeface="Arial" panose="020B0604020202020204" pitchFamily="34" charset="0"/>
                        </a:rPr>
                        <a:t>A Traditional Document Exchange of a </a:t>
                      </a:r>
                    </a:p>
                    <a:p>
                      <a:pPr algn="ctr" fontAlgn="t"/>
                      <a:r>
                        <a:rPr lang="en-US" sz="2400" b="0" dirty="0">
                          <a:solidFill>
                            <a:srgbClr val="85189A"/>
                          </a:solidFill>
                          <a:effectLst/>
                          <a:latin typeface="Arial" panose="020B0604020202020204" pitchFamily="34" charset="0"/>
                          <a:cs typeface="Arial" panose="020B0604020202020204" pitchFamily="34" charset="0"/>
                        </a:rPr>
                        <a:t>Purchase Order</a:t>
                      </a:r>
                    </a:p>
                    <a:p>
                      <a:endParaRPr lang="en-US" sz="2000" dirty="0"/>
                    </a:p>
                  </a:txBody>
                  <a:tcPr/>
                </a:tc>
                <a:tc>
                  <a:txBody>
                    <a:bodyPr/>
                    <a:lstStyle/>
                    <a:p>
                      <a:pPr algn="ctr" fontAlgn="t"/>
                      <a:r>
                        <a:rPr lang="en-US" sz="2400" b="0" dirty="0">
                          <a:solidFill>
                            <a:srgbClr val="85189A"/>
                          </a:solidFill>
                          <a:effectLst/>
                          <a:latin typeface="Arial" panose="020B0604020202020204" pitchFamily="34" charset="0"/>
                          <a:cs typeface="Arial" panose="020B0604020202020204" pitchFamily="34" charset="0"/>
                        </a:rPr>
                        <a:t>An EDI Document Exchange of a </a:t>
                      </a:r>
                    </a:p>
                    <a:p>
                      <a:pPr algn="ctr" fontAlgn="t"/>
                      <a:r>
                        <a:rPr lang="en-US" sz="2400" b="0" dirty="0">
                          <a:solidFill>
                            <a:srgbClr val="85189A"/>
                          </a:solidFill>
                          <a:effectLst/>
                          <a:latin typeface="Arial" panose="020B0604020202020204" pitchFamily="34" charset="0"/>
                          <a:cs typeface="Arial" panose="020B0604020202020204" pitchFamily="34" charset="0"/>
                        </a:rPr>
                        <a:t>Purchase Order</a:t>
                      </a:r>
                    </a:p>
                    <a:p>
                      <a:endParaRPr lang="en-US" sz="2000" dirty="0"/>
                    </a:p>
                  </a:txBody>
                  <a:tcPr/>
                </a:tc>
                <a:extLst>
                  <a:ext uri="{0D108BD9-81ED-4DB2-BD59-A6C34878D82A}">
                    <a16:rowId xmlns:a16="http://schemas.microsoft.com/office/drawing/2014/main" val="2952194603"/>
                  </a:ext>
                </a:extLst>
              </a:tr>
              <a:tr h="370840">
                <a:tc>
                  <a:txBody>
                    <a:bodyPr/>
                    <a:lstStyle/>
                    <a:p>
                      <a:pPr algn="just" fontAlgn="t"/>
                      <a:r>
                        <a:rPr lang="en-US" sz="2000" dirty="0">
                          <a:effectLst/>
                          <a:latin typeface="Arial" panose="020B0604020202020204" pitchFamily="34" charset="0"/>
                          <a:cs typeface="Arial" panose="020B0604020202020204" pitchFamily="34" charset="0"/>
                        </a:rPr>
                        <a:t>This process normally takes between three to     five days.</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This process normally occurs overnight and can take less than an hour.</a:t>
                      </a:r>
                    </a:p>
                    <a:p>
                      <a:endParaRPr lang="en-US" sz="2000" dirty="0"/>
                    </a:p>
                  </a:txBody>
                  <a:tcPr/>
                </a:tc>
                <a:extLst>
                  <a:ext uri="{0D108BD9-81ED-4DB2-BD59-A6C34878D82A}">
                    <a16:rowId xmlns:a16="http://schemas.microsoft.com/office/drawing/2014/main" val="3281106875"/>
                  </a:ext>
                </a:extLst>
              </a:tr>
              <a:tr h="370840">
                <a:tc>
                  <a:txBody>
                    <a:bodyPr/>
                    <a:lstStyle/>
                    <a:p>
                      <a:pPr algn="l" fontAlgn="base">
                        <a:buFont typeface="Arial" panose="020B0604020202020204" pitchFamily="34" charset="0"/>
                        <a:buNone/>
                      </a:pPr>
                      <a:r>
                        <a:rPr lang="en-US" sz="2000" dirty="0">
                          <a:effectLst/>
                          <a:latin typeface="Arial" panose="020B0604020202020204" pitchFamily="34" charset="0"/>
                          <a:cs typeface="Arial" panose="020B0604020202020204" pitchFamily="34" charset="0"/>
                        </a:rPr>
                        <a:t>Buyer makes a buying decision, creates the</a:t>
                      </a:r>
                    </a:p>
                    <a:p>
                      <a:pPr algn="l" fontAlgn="base">
                        <a:buFont typeface="Arial" panose="020B0604020202020204" pitchFamily="34" charset="0"/>
                        <a:buNone/>
                      </a:pPr>
                      <a:r>
                        <a:rPr lang="en-US" sz="2000" dirty="0">
                          <a:effectLst/>
                          <a:latin typeface="Arial" panose="020B0604020202020204" pitchFamily="34" charset="0"/>
                          <a:cs typeface="Arial" panose="020B0604020202020204" pitchFamily="34" charset="0"/>
                        </a:rPr>
                        <a:t>purchase order and prints it.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Buyer makes a buying decision, creates the       purchase order but does not print it.</a:t>
                      </a:r>
                    </a:p>
                    <a:p>
                      <a:endParaRPr lang="en-US" sz="2000" dirty="0"/>
                    </a:p>
                  </a:txBody>
                  <a:tcPr/>
                </a:tc>
                <a:extLst>
                  <a:ext uri="{0D108BD9-81ED-4DB2-BD59-A6C34878D82A}">
                    <a16:rowId xmlns:a16="http://schemas.microsoft.com/office/drawing/2014/main" val="450034088"/>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Buyer mails the purchase order to the supplier.</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EDI software creates an electronic version of the purchase order and transmits it automatically to   the supplier.</a:t>
                      </a:r>
                    </a:p>
                  </a:txBody>
                  <a:tcPr/>
                </a:tc>
                <a:extLst>
                  <a:ext uri="{0D108BD9-81ED-4DB2-BD59-A6C34878D82A}">
                    <a16:rowId xmlns:a16="http://schemas.microsoft.com/office/drawing/2014/main" val="2919335291"/>
                  </a:ext>
                </a:extLst>
              </a:tr>
              <a:tr h="370840">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Supplier receives the purchase order and          enters it into the order entry system.</a:t>
                      </a:r>
                    </a:p>
                  </a:txBody>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Supplier's order entry system receives the         purchase order and updates the system              immediately   on receipt.</a:t>
                      </a:r>
                    </a:p>
                  </a:txBody>
                  <a:tcPr/>
                </a:tc>
                <a:extLst>
                  <a:ext uri="{0D108BD9-81ED-4DB2-BD59-A6C34878D82A}">
                    <a16:rowId xmlns:a16="http://schemas.microsoft.com/office/drawing/2014/main" val="1734166383"/>
                  </a:ext>
                </a:extLst>
              </a:tr>
              <a:tr h="370840">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Buyer calls supplier to determine if purchase     order has been received, or supplier mails buyer an acknowledgment of the order.</a:t>
                      </a:r>
                    </a:p>
                  </a:txBody>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Supplier's order entry system creates an            acknowledgment an transmits it back to confirm receipt.</a:t>
                      </a:r>
                    </a:p>
                  </a:txBody>
                  <a:tcPr/>
                </a:tc>
                <a:extLst>
                  <a:ext uri="{0D108BD9-81ED-4DB2-BD59-A6C34878D82A}">
                    <a16:rowId xmlns:a16="http://schemas.microsoft.com/office/drawing/2014/main" val="3670790859"/>
                  </a:ext>
                </a:extLst>
              </a:tr>
            </a:tbl>
          </a:graphicData>
        </a:graphic>
      </p:graphicFrame>
    </p:spTree>
    <p:extLst>
      <p:ext uri="{BB962C8B-B14F-4D97-AF65-F5344CB8AC3E}">
        <p14:creationId xmlns:p14="http://schemas.microsoft.com/office/powerpoint/2010/main" val="1413213257"/>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oppins SemiBold - Poppins Light">
      <a:majorFont>
        <a:latin typeface="Poppins SemiBold"/>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345C6"/>
        </a:solidFill>
        <a:ln>
          <a:noFill/>
        </a:ln>
      </a:spPr>
      <a:bodyPr rtlCol="0" anchor="ctr"/>
      <a:lstStyle>
        <a:defPPr algn="ctr">
          <a:defRPr sz="2400" dirty="0"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10989</TotalTime>
  <Words>1092</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 Antiqua</vt:lpstr>
      <vt:lpstr>Helvetica</vt:lpstr>
      <vt:lpstr>Lato</vt:lpstr>
      <vt:lpstr>Poppins Light</vt:lpstr>
      <vt:lpstr>roboto</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Mamunur Rashid</dc:creator>
  <cp:lastModifiedBy>Mohammad Mamunur Rashid</cp:lastModifiedBy>
  <cp:revision>55</cp:revision>
  <dcterms:created xsi:type="dcterms:W3CDTF">2021-12-09T13:59:58Z</dcterms:created>
  <dcterms:modified xsi:type="dcterms:W3CDTF">2022-03-03T16:17:19Z</dcterms:modified>
</cp:coreProperties>
</file>