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4" r:id="rId3"/>
    <p:sldId id="367" r:id="rId4"/>
    <p:sldId id="355" r:id="rId5"/>
    <p:sldId id="357" r:id="rId6"/>
    <p:sldId id="366" r:id="rId7"/>
    <p:sldId id="358" r:id="rId8"/>
    <p:sldId id="359" r:id="rId9"/>
    <p:sldId id="368" r:id="rId10"/>
    <p:sldId id="360" r:id="rId11"/>
    <p:sldId id="361" r:id="rId12"/>
    <p:sldId id="369" r:id="rId13"/>
    <p:sldId id="362" r:id="rId14"/>
    <p:sldId id="363" r:id="rId15"/>
    <p:sldId id="364" r:id="rId16"/>
    <p:sldId id="365" r:id="rId17"/>
    <p:sldId id="3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onald" initials="DD" lastIdx="12" clrIdx="0">
    <p:extLst>
      <p:ext uri="{19B8F6BF-5375-455C-9EA6-DF929625EA0E}">
        <p15:presenceInfo xmlns:p15="http://schemas.microsoft.com/office/powerpoint/2012/main" userId="3173170e9796b1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0F0"/>
    <a:srgbClr val="228B2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8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6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FED0C-A823-CC41-B36F-7C165DE1B8A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7C9F3C-5A16-A942-A1F7-EABEE8DA510D}">
      <dgm:prSet phldrT="[Text]" phldr="1"/>
      <dgm:spPr/>
      <dgm:t>
        <a:bodyPr/>
        <a:lstStyle/>
        <a:p>
          <a:endParaRPr lang="en-GB" dirty="0"/>
        </a:p>
      </dgm:t>
    </dgm:pt>
    <dgm:pt modelId="{DDC12CE3-02E6-174F-9A1B-7AFB5D1D65AA}" type="parTrans" cxnId="{1C0FC763-137C-B748-8EC7-E6F50510FA21}">
      <dgm:prSet/>
      <dgm:spPr/>
      <dgm:t>
        <a:bodyPr/>
        <a:lstStyle/>
        <a:p>
          <a:endParaRPr lang="en-GB"/>
        </a:p>
      </dgm:t>
    </dgm:pt>
    <dgm:pt modelId="{7E682E87-8B67-1F4E-977D-2A68FA9F3628}" type="sibTrans" cxnId="{1C0FC763-137C-B748-8EC7-E6F50510FA21}">
      <dgm:prSet/>
      <dgm:spPr/>
      <dgm:t>
        <a:bodyPr/>
        <a:lstStyle/>
        <a:p>
          <a:endParaRPr lang="en-GB"/>
        </a:p>
      </dgm:t>
    </dgm:pt>
    <dgm:pt modelId="{860EAA7D-982A-DE47-944E-1CDC6972DCA0}">
      <dgm:prSet phldrT="[Text]"/>
      <dgm:spPr/>
      <dgm:t>
        <a:bodyPr/>
        <a:lstStyle/>
        <a:p>
          <a:r>
            <a:rPr lang="en-GB" dirty="0"/>
            <a:t>Understand the problem statement </a:t>
          </a:r>
        </a:p>
      </dgm:t>
    </dgm:pt>
    <dgm:pt modelId="{89E9885F-E718-D64D-8E4E-C07FD0026050}" type="parTrans" cxnId="{7751EEB8-1016-2B46-A6FA-D9BDAF05184E}">
      <dgm:prSet/>
      <dgm:spPr/>
      <dgm:t>
        <a:bodyPr/>
        <a:lstStyle/>
        <a:p>
          <a:endParaRPr lang="en-GB"/>
        </a:p>
      </dgm:t>
    </dgm:pt>
    <dgm:pt modelId="{6442E575-FD1A-AB46-9D2C-14413EB343EF}" type="sibTrans" cxnId="{7751EEB8-1016-2B46-A6FA-D9BDAF05184E}">
      <dgm:prSet/>
      <dgm:spPr/>
      <dgm:t>
        <a:bodyPr/>
        <a:lstStyle/>
        <a:p>
          <a:endParaRPr lang="en-GB"/>
        </a:p>
      </dgm:t>
    </dgm:pt>
    <dgm:pt modelId="{D9D8367D-BC82-6A40-9D8A-239E0D67D9B5}">
      <dgm:prSet phldrT="[Text]" phldr="1"/>
      <dgm:spPr/>
      <dgm:t>
        <a:bodyPr/>
        <a:lstStyle/>
        <a:p>
          <a:endParaRPr lang="en-GB" dirty="0"/>
        </a:p>
      </dgm:t>
    </dgm:pt>
    <dgm:pt modelId="{54932B7C-BF83-4F4A-9C78-8EC7CB14F6F3}" type="parTrans" cxnId="{8039F165-FBD6-7D4A-9B5A-853D699E5CAF}">
      <dgm:prSet/>
      <dgm:spPr/>
      <dgm:t>
        <a:bodyPr/>
        <a:lstStyle/>
        <a:p>
          <a:endParaRPr lang="en-GB"/>
        </a:p>
      </dgm:t>
    </dgm:pt>
    <dgm:pt modelId="{9A7C47D1-D405-4444-A625-746E39881607}" type="sibTrans" cxnId="{8039F165-FBD6-7D4A-9B5A-853D699E5CAF}">
      <dgm:prSet/>
      <dgm:spPr/>
      <dgm:t>
        <a:bodyPr/>
        <a:lstStyle/>
        <a:p>
          <a:endParaRPr lang="en-GB"/>
        </a:p>
      </dgm:t>
    </dgm:pt>
    <dgm:pt modelId="{4B9111FE-E794-7441-BE1F-179BA76981E2}">
      <dgm:prSet phldrT="[Text]"/>
      <dgm:spPr/>
      <dgm:t>
        <a:bodyPr/>
        <a:lstStyle/>
        <a:p>
          <a:r>
            <a:rPr lang="en-GB" dirty="0"/>
            <a:t>NLP Tasks</a:t>
          </a:r>
        </a:p>
      </dgm:t>
    </dgm:pt>
    <dgm:pt modelId="{04F33557-25AA-AD4B-8D8D-B3ED63D5A55C}" type="parTrans" cxnId="{14988E2A-E720-3F4A-8DBA-DE5EF30EF4C2}">
      <dgm:prSet/>
      <dgm:spPr/>
      <dgm:t>
        <a:bodyPr/>
        <a:lstStyle/>
        <a:p>
          <a:endParaRPr lang="en-GB"/>
        </a:p>
      </dgm:t>
    </dgm:pt>
    <dgm:pt modelId="{A880041C-8671-F94C-ABA7-99754A585FC0}" type="sibTrans" cxnId="{14988E2A-E720-3F4A-8DBA-DE5EF30EF4C2}">
      <dgm:prSet/>
      <dgm:spPr/>
      <dgm:t>
        <a:bodyPr/>
        <a:lstStyle/>
        <a:p>
          <a:endParaRPr lang="en-GB"/>
        </a:p>
      </dgm:t>
    </dgm:pt>
    <dgm:pt modelId="{5203A778-6D7C-E14E-8046-0C4097D15BEC}">
      <dgm:prSet phldrT="[Text]" phldr="1"/>
      <dgm:spPr/>
      <dgm:t>
        <a:bodyPr/>
        <a:lstStyle/>
        <a:p>
          <a:endParaRPr lang="en-GB"/>
        </a:p>
      </dgm:t>
    </dgm:pt>
    <dgm:pt modelId="{9CFDC5BB-9997-0C40-911B-B19B38008205}" type="parTrans" cxnId="{F780E21B-194B-0041-A288-FCD097AFC3A2}">
      <dgm:prSet/>
      <dgm:spPr/>
      <dgm:t>
        <a:bodyPr/>
        <a:lstStyle/>
        <a:p>
          <a:endParaRPr lang="en-GB"/>
        </a:p>
      </dgm:t>
    </dgm:pt>
    <dgm:pt modelId="{C23EA6F2-BA1D-6B49-A251-6F600F697AB0}" type="sibTrans" cxnId="{F780E21B-194B-0041-A288-FCD097AFC3A2}">
      <dgm:prSet/>
      <dgm:spPr/>
      <dgm:t>
        <a:bodyPr/>
        <a:lstStyle/>
        <a:p>
          <a:endParaRPr lang="en-GB"/>
        </a:p>
      </dgm:t>
    </dgm:pt>
    <dgm:pt modelId="{E0F08405-FF10-C446-9532-9CF243F9BB98}">
      <dgm:prSet phldrT="[Text]"/>
      <dgm:spPr/>
      <dgm:t>
        <a:bodyPr/>
        <a:lstStyle/>
        <a:p>
          <a:r>
            <a:rPr lang="en-GB" dirty="0"/>
            <a:t>Share the results</a:t>
          </a:r>
        </a:p>
      </dgm:t>
    </dgm:pt>
    <dgm:pt modelId="{EB958F9A-35EA-5240-A2FE-7517C07C1402}" type="parTrans" cxnId="{ABD009DD-EBA0-A645-A7BF-62505463E430}">
      <dgm:prSet/>
      <dgm:spPr/>
      <dgm:t>
        <a:bodyPr/>
        <a:lstStyle/>
        <a:p>
          <a:endParaRPr lang="en-GB"/>
        </a:p>
      </dgm:t>
    </dgm:pt>
    <dgm:pt modelId="{6BFC5B3B-BF4B-2445-842F-3496D46529F0}" type="sibTrans" cxnId="{ABD009DD-EBA0-A645-A7BF-62505463E430}">
      <dgm:prSet/>
      <dgm:spPr/>
      <dgm:t>
        <a:bodyPr/>
        <a:lstStyle/>
        <a:p>
          <a:endParaRPr lang="en-GB"/>
        </a:p>
      </dgm:t>
    </dgm:pt>
    <dgm:pt modelId="{3DBA7449-75F5-C045-9472-B044028ECBB8}">
      <dgm:prSet/>
      <dgm:spPr/>
      <dgm:t>
        <a:bodyPr/>
        <a:lstStyle/>
        <a:p>
          <a:endParaRPr lang="en-GB"/>
        </a:p>
      </dgm:t>
    </dgm:pt>
    <dgm:pt modelId="{5F3A63BB-A36C-4B4D-B87E-9A0155D9F42D}" type="parTrans" cxnId="{56BD5955-3404-E141-A5D6-50F32415C821}">
      <dgm:prSet/>
      <dgm:spPr/>
      <dgm:t>
        <a:bodyPr/>
        <a:lstStyle/>
        <a:p>
          <a:endParaRPr lang="en-GB"/>
        </a:p>
      </dgm:t>
    </dgm:pt>
    <dgm:pt modelId="{DD9F4126-1398-EC4D-BFD8-5B7A2190F84E}" type="sibTrans" cxnId="{56BD5955-3404-E141-A5D6-50F32415C821}">
      <dgm:prSet/>
      <dgm:spPr/>
      <dgm:t>
        <a:bodyPr/>
        <a:lstStyle/>
        <a:p>
          <a:endParaRPr lang="en-GB"/>
        </a:p>
      </dgm:t>
    </dgm:pt>
    <dgm:pt modelId="{A5C2A526-8B0A-FC4E-A20B-E2E3F76DBF00}">
      <dgm:prSet/>
      <dgm:spPr/>
      <dgm:t>
        <a:bodyPr/>
        <a:lstStyle/>
        <a:p>
          <a:endParaRPr lang="en-GB"/>
        </a:p>
      </dgm:t>
    </dgm:pt>
    <dgm:pt modelId="{F962BE32-68B0-7743-85AF-D4AB1FD10086}" type="parTrans" cxnId="{C907D4BC-949D-C248-8E1E-EF5769EB6722}">
      <dgm:prSet/>
      <dgm:spPr/>
      <dgm:t>
        <a:bodyPr/>
        <a:lstStyle/>
        <a:p>
          <a:endParaRPr lang="en-GB"/>
        </a:p>
      </dgm:t>
    </dgm:pt>
    <dgm:pt modelId="{F67AB940-592A-BD49-9FA4-F2E63AC7D00F}" type="sibTrans" cxnId="{C907D4BC-949D-C248-8E1E-EF5769EB6722}">
      <dgm:prSet/>
      <dgm:spPr/>
      <dgm:t>
        <a:bodyPr/>
        <a:lstStyle/>
        <a:p>
          <a:endParaRPr lang="en-GB"/>
        </a:p>
      </dgm:t>
    </dgm:pt>
    <dgm:pt modelId="{F9434E35-6E84-6648-8D54-61DCE5E5D201}">
      <dgm:prSet/>
      <dgm:spPr/>
      <dgm:t>
        <a:bodyPr/>
        <a:lstStyle/>
        <a:p>
          <a:r>
            <a:rPr lang="en-GB" dirty="0"/>
            <a:t>Scrape the appropriate data</a:t>
          </a:r>
        </a:p>
      </dgm:t>
    </dgm:pt>
    <dgm:pt modelId="{D3D9FF84-D7D0-8B4D-9B0F-F852CAE6FBE4}" type="parTrans" cxnId="{3650AFF7-79F5-3D43-BF19-007AAF40659B}">
      <dgm:prSet/>
      <dgm:spPr/>
      <dgm:t>
        <a:bodyPr/>
        <a:lstStyle/>
        <a:p>
          <a:endParaRPr lang="en-GB"/>
        </a:p>
      </dgm:t>
    </dgm:pt>
    <dgm:pt modelId="{DFE94274-A8A8-F645-A152-5295D118B81D}" type="sibTrans" cxnId="{3650AFF7-79F5-3D43-BF19-007AAF40659B}">
      <dgm:prSet/>
      <dgm:spPr/>
      <dgm:t>
        <a:bodyPr/>
        <a:lstStyle/>
        <a:p>
          <a:endParaRPr lang="en-GB"/>
        </a:p>
      </dgm:t>
    </dgm:pt>
    <dgm:pt modelId="{FAED1162-56BD-4C45-BF79-149028F1702A}">
      <dgm:prSet/>
      <dgm:spPr/>
      <dgm:t>
        <a:bodyPr/>
        <a:lstStyle/>
        <a:p>
          <a:r>
            <a:rPr lang="en-GB" dirty="0"/>
            <a:t>Exploratory data analysis</a:t>
          </a:r>
        </a:p>
      </dgm:t>
    </dgm:pt>
    <dgm:pt modelId="{7D69D35A-171C-3E4D-AC00-CF92B93639D3}" type="parTrans" cxnId="{960732F7-9743-F045-9734-15DCAF837D02}">
      <dgm:prSet/>
      <dgm:spPr/>
      <dgm:t>
        <a:bodyPr/>
        <a:lstStyle/>
        <a:p>
          <a:endParaRPr lang="en-GB"/>
        </a:p>
      </dgm:t>
    </dgm:pt>
    <dgm:pt modelId="{1C8BFE67-E9E7-D64D-8646-F440B3C72DD4}" type="sibTrans" cxnId="{960732F7-9743-F045-9734-15DCAF837D02}">
      <dgm:prSet/>
      <dgm:spPr/>
      <dgm:t>
        <a:bodyPr/>
        <a:lstStyle/>
        <a:p>
          <a:endParaRPr lang="en-GB"/>
        </a:p>
      </dgm:t>
    </dgm:pt>
    <dgm:pt modelId="{E9E3C56D-018A-BF41-B650-6C01BB9F63B5}" type="pres">
      <dgm:prSet presAssocID="{406FED0C-A823-CC41-B36F-7C165DE1B8A9}" presName="linearFlow" presStyleCnt="0">
        <dgm:presLayoutVars>
          <dgm:dir/>
          <dgm:animLvl val="lvl"/>
          <dgm:resizeHandles val="exact"/>
        </dgm:presLayoutVars>
      </dgm:prSet>
      <dgm:spPr/>
    </dgm:pt>
    <dgm:pt modelId="{94B4CB3A-4FBA-4845-A1D2-34E4C8381022}" type="pres">
      <dgm:prSet presAssocID="{387C9F3C-5A16-A942-A1F7-EABEE8DA510D}" presName="composite" presStyleCnt="0"/>
      <dgm:spPr/>
    </dgm:pt>
    <dgm:pt modelId="{9B9709AC-93E9-1340-8B4E-5B7E2837E039}" type="pres">
      <dgm:prSet presAssocID="{387C9F3C-5A16-A942-A1F7-EABEE8DA510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2936A1D-0511-D247-AAD0-3C7A96108830}" type="pres">
      <dgm:prSet presAssocID="{387C9F3C-5A16-A942-A1F7-EABEE8DA510D}" presName="descendantText" presStyleLbl="alignAcc1" presStyleIdx="0" presStyleCnt="5">
        <dgm:presLayoutVars>
          <dgm:bulletEnabled val="1"/>
        </dgm:presLayoutVars>
      </dgm:prSet>
      <dgm:spPr/>
    </dgm:pt>
    <dgm:pt modelId="{9C624B8C-6612-8748-BB22-F9D58CA47891}" type="pres">
      <dgm:prSet presAssocID="{7E682E87-8B67-1F4E-977D-2A68FA9F3628}" presName="sp" presStyleCnt="0"/>
      <dgm:spPr/>
    </dgm:pt>
    <dgm:pt modelId="{08EC5354-FBEE-8F4D-8EDE-11643D4FB746}" type="pres">
      <dgm:prSet presAssocID="{3DBA7449-75F5-C045-9472-B044028ECBB8}" presName="composite" presStyleCnt="0"/>
      <dgm:spPr/>
    </dgm:pt>
    <dgm:pt modelId="{DA7BA76F-6FDC-6C46-9D71-E8A9877F06A2}" type="pres">
      <dgm:prSet presAssocID="{3DBA7449-75F5-C045-9472-B044028ECBB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886A83B-1262-6D43-8779-DF0E3BBCF9BD}" type="pres">
      <dgm:prSet presAssocID="{3DBA7449-75F5-C045-9472-B044028ECBB8}" presName="descendantText" presStyleLbl="alignAcc1" presStyleIdx="1" presStyleCnt="5">
        <dgm:presLayoutVars>
          <dgm:bulletEnabled val="1"/>
        </dgm:presLayoutVars>
      </dgm:prSet>
      <dgm:spPr/>
    </dgm:pt>
    <dgm:pt modelId="{FD8BFA47-E227-6844-81E4-92F55A01187B}" type="pres">
      <dgm:prSet presAssocID="{DD9F4126-1398-EC4D-BFD8-5B7A2190F84E}" presName="sp" presStyleCnt="0"/>
      <dgm:spPr/>
    </dgm:pt>
    <dgm:pt modelId="{E111D2BB-6E19-7642-8D5D-60DF2083A48B}" type="pres">
      <dgm:prSet presAssocID="{A5C2A526-8B0A-FC4E-A20B-E2E3F76DBF00}" presName="composite" presStyleCnt="0"/>
      <dgm:spPr/>
    </dgm:pt>
    <dgm:pt modelId="{48F745C5-5355-9E4B-85D9-BAFCD86671E9}" type="pres">
      <dgm:prSet presAssocID="{A5C2A526-8B0A-FC4E-A20B-E2E3F76DBF00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897CB79-2912-B042-B211-4617B14451A8}" type="pres">
      <dgm:prSet presAssocID="{A5C2A526-8B0A-FC4E-A20B-E2E3F76DBF00}" presName="descendantText" presStyleLbl="alignAcc1" presStyleIdx="2" presStyleCnt="5">
        <dgm:presLayoutVars>
          <dgm:bulletEnabled val="1"/>
        </dgm:presLayoutVars>
      </dgm:prSet>
      <dgm:spPr/>
    </dgm:pt>
    <dgm:pt modelId="{C3BC8C1A-D515-C545-B04F-7B15D4928490}" type="pres">
      <dgm:prSet presAssocID="{F67AB940-592A-BD49-9FA4-F2E63AC7D00F}" presName="sp" presStyleCnt="0"/>
      <dgm:spPr/>
    </dgm:pt>
    <dgm:pt modelId="{0A5CDF73-E924-334E-8AB7-C136D2436C0B}" type="pres">
      <dgm:prSet presAssocID="{D9D8367D-BC82-6A40-9D8A-239E0D67D9B5}" presName="composite" presStyleCnt="0"/>
      <dgm:spPr/>
    </dgm:pt>
    <dgm:pt modelId="{431166F8-F492-0D4C-B1E6-08A9EFF9D4F0}" type="pres">
      <dgm:prSet presAssocID="{D9D8367D-BC82-6A40-9D8A-239E0D67D9B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047E978-6F30-4C45-AE62-CA00EDA58A53}" type="pres">
      <dgm:prSet presAssocID="{D9D8367D-BC82-6A40-9D8A-239E0D67D9B5}" presName="descendantText" presStyleLbl="alignAcc1" presStyleIdx="3" presStyleCnt="5">
        <dgm:presLayoutVars>
          <dgm:bulletEnabled val="1"/>
        </dgm:presLayoutVars>
      </dgm:prSet>
      <dgm:spPr/>
    </dgm:pt>
    <dgm:pt modelId="{18AA65D9-9F13-A547-BB60-F7B4E45D420A}" type="pres">
      <dgm:prSet presAssocID="{9A7C47D1-D405-4444-A625-746E39881607}" presName="sp" presStyleCnt="0"/>
      <dgm:spPr/>
    </dgm:pt>
    <dgm:pt modelId="{6855C90C-C2A4-C442-BAC0-B7C54C458EF9}" type="pres">
      <dgm:prSet presAssocID="{5203A778-6D7C-E14E-8046-0C4097D15BEC}" presName="composite" presStyleCnt="0"/>
      <dgm:spPr/>
    </dgm:pt>
    <dgm:pt modelId="{9AE12616-277E-AF48-914A-8F6097D1AE31}" type="pres">
      <dgm:prSet presAssocID="{5203A778-6D7C-E14E-8046-0C4097D15BE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5CD7419-3BBE-C24C-B397-A4A11C9687EC}" type="pres">
      <dgm:prSet presAssocID="{5203A778-6D7C-E14E-8046-0C4097D15BE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C491111-9409-8048-9B31-9533501857EF}" type="presOf" srcId="{860EAA7D-982A-DE47-944E-1CDC6972DCA0}" destId="{72936A1D-0511-D247-AAD0-3C7A96108830}" srcOrd="0" destOrd="0" presId="urn:microsoft.com/office/officeart/2005/8/layout/chevron2"/>
    <dgm:cxn modelId="{F780E21B-194B-0041-A288-FCD097AFC3A2}" srcId="{406FED0C-A823-CC41-B36F-7C165DE1B8A9}" destId="{5203A778-6D7C-E14E-8046-0C4097D15BEC}" srcOrd="4" destOrd="0" parTransId="{9CFDC5BB-9997-0C40-911B-B19B38008205}" sibTransId="{C23EA6F2-BA1D-6B49-A251-6F600F697AB0}"/>
    <dgm:cxn modelId="{C7700721-D800-C143-963F-1018943A2A54}" type="presOf" srcId="{406FED0C-A823-CC41-B36F-7C165DE1B8A9}" destId="{E9E3C56D-018A-BF41-B650-6C01BB9F63B5}" srcOrd="0" destOrd="0" presId="urn:microsoft.com/office/officeart/2005/8/layout/chevron2"/>
    <dgm:cxn modelId="{14988E2A-E720-3F4A-8DBA-DE5EF30EF4C2}" srcId="{D9D8367D-BC82-6A40-9D8A-239E0D67D9B5}" destId="{4B9111FE-E794-7441-BE1F-179BA76981E2}" srcOrd="0" destOrd="0" parTransId="{04F33557-25AA-AD4B-8D8D-B3ED63D5A55C}" sibTransId="{A880041C-8671-F94C-ABA7-99754A585FC0}"/>
    <dgm:cxn modelId="{71BB1449-0AC2-704F-9A03-04DDBD076E0D}" type="presOf" srcId="{E0F08405-FF10-C446-9532-9CF243F9BB98}" destId="{D5CD7419-3BBE-C24C-B397-A4A11C9687EC}" srcOrd="0" destOrd="0" presId="urn:microsoft.com/office/officeart/2005/8/layout/chevron2"/>
    <dgm:cxn modelId="{56BD5955-3404-E141-A5D6-50F32415C821}" srcId="{406FED0C-A823-CC41-B36F-7C165DE1B8A9}" destId="{3DBA7449-75F5-C045-9472-B044028ECBB8}" srcOrd="1" destOrd="0" parTransId="{5F3A63BB-A36C-4B4D-B87E-9A0155D9F42D}" sibTransId="{DD9F4126-1398-EC4D-BFD8-5B7A2190F84E}"/>
    <dgm:cxn modelId="{1C0FC763-137C-B748-8EC7-E6F50510FA21}" srcId="{406FED0C-A823-CC41-B36F-7C165DE1B8A9}" destId="{387C9F3C-5A16-A942-A1F7-EABEE8DA510D}" srcOrd="0" destOrd="0" parTransId="{DDC12CE3-02E6-174F-9A1B-7AFB5D1D65AA}" sibTransId="{7E682E87-8B67-1F4E-977D-2A68FA9F3628}"/>
    <dgm:cxn modelId="{8039F165-FBD6-7D4A-9B5A-853D699E5CAF}" srcId="{406FED0C-A823-CC41-B36F-7C165DE1B8A9}" destId="{D9D8367D-BC82-6A40-9D8A-239E0D67D9B5}" srcOrd="3" destOrd="0" parTransId="{54932B7C-BF83-4F4A-9C78-8EC7CB14F6F3}" sibTransId="{9A7C47D1-D405-4444-A625-746E39881607}"/>
    <dgm:cxn modelId="{D50BCD74-E1F6-EA4F-BECD-ED3F5D679768}" type="presOf" srcId="{387C9F3C-5A16-A942-A1F7-EABEE8DA510D}" destId="{9B9709AC-93E9-1340-8B4E-5B7E2837E039}" srcOrd="0" destOrd="0" presId="urn:microsoft.com/office/officeart/2005/8/layout/chevron2"/>
    <dgm:cxn modelId="{D9B1D69B-3B4A-3A4B-AED3-AEAD7177EB9A}" type="presOf" srcId="{D9D8367D-BC82-6A40-9D8A-239E0D67D9B5}" destId="{431166F8-F492-0D4C-B1E6-08A9EFF9D4F0}" srcOrd="0" destOrd="0" presId="urn:microsoft.com/office/officeart/2005/8/layout/chevron2"/>
    <dgm:cxn modelId="{446A25B8-A6E9-BB44-91A4-59753BDFE71B}" type="presOf" srcId="{4B9111FE-E794-7441-BE1F-179BA76981E2}" destId="{2047E978-6F30-4C45-AE62-CA00EDA58A53}" srcOrd="0" destOrd="0" presId="urn:microsoft.com/office/officeart/2005/8/layout/chevron2"/>
    <dgm:cxn modelId="{14C18CB8-7CF4-FC4A-B40A-6D02E19A6AE0}" type="presOf" srcId="{A5C2A526-8B0A-FC4E-A20B-E2E3F76DBF00}" destId="{48F745C5-5355-9E4B-85D9-BAFCD86671E9}" srcOrd="0" destOrd="0" presId="urn:microsoft.com/office/officeart/2005/8/layout/chevron2"/>
    <dgm:cxn modelId="{7751EEB8-1016-2B46-A6FA-D9BDAF05184E}" srcId="{387C9F3C-5A16-A942-A1F7-EABEE8DA510D}" destId="{860EAA7D-982A-DE47-944E-1CDC6972DCA0}" srcOrd="0" destOrd="0" parTransId="{89E9885F-E718-D64D-8E4E-C07FD0026050}" sibTransId="{6442E575-FD1A-AB46-9D2C-14413EB343EF}"/>
    <dgm:cxn modelId="{C907D4BC-949D-C248-8E1E-EF5769EB6722}" srcId="{406FED0C-A823-CC41-B36F-7C165DE1B8A9}" destId="{A5C2A526-8B0A-FC4E-A20B-E2E3F76DBF00}" srcOrd="2" destOrd="0" parTransId="{F962BE32-68B0-7743-85AF-D4AB1FD10086}" sibTransId="{F67AB940-592A-BD49-9FA4-F2E63AC7D00F}"/>
    <dgm:cxn modelId="{329CF7C9-970B-E14A-8FF1-BAF7E18BB4C5}" type="presOf" srcId="{3DBA7449-75F5-C045-9472-B044028ECBB8}" destId="{DA7BA76F-6FDC-6C46-9D71-E8A9877F06A2}" srcOrd="0" destOrd="0" presId="urn:microsoft.com/office/officeart/2005/8/layout/chevron2"/>
    <dgm:cxn modelId="{1148F7D5-690B-D34D-BDAB-A7FD511F4BD9}" type="presOf" srcId="{FAED1162-56BD-4C45-BF79-149028F1702A}" destId="{9897CB79-2912-B042-B211-4617B14451A8}" srcOrd="0" destOrd="0" presId="urn:microsoft.com/office/officeart/2005/8/layout/chevron2"/>
    <dgm:cxn modelId="{ABD009DD-EBA0-A645-A7BF-62505463E430}" srcId="{5203A778-6D7C-E14E-8046-0C4097D15BEC}" destId="{E0F08405-FF10-C446-9532-9CF243F9BB98}" srcOrd="0" destOrd="0" parTransId="{EB958F9A-35EA-5240-A2FE-7517C07C1402}" sibTransId="{6BFC5B3B-BF4B-2445-842F-3496D46529F0}"/>
    <dgm:cxn modelId="{69098DEC-63EC-8A44-A081-5CABCD965F59}" type="presOf" srcId="{F9434E35-6E84-6648-8D54-61DCE5E5D201}" destId="{5886A83B-1262-6D43-8779-DF0E3BBCF9BD}" srcOrd="0" destOrd="0" presId="urn:microsoft.com/office/officeart/2005/8/layout/chevron2"/>
    <dgm:cxn modelId="{00CA2FF5-BB0A-0C4D-88C4-A9395EBD3287}" type="presOf" srcId="{5203A778-6D7C-E14E-8046-0C4097D15BEC}" destId="{9AE12616-277E-AF48-914A-8F6097D1AE31}" srcOrd="0" destOrd="0" presId="urn:microsoft.com/office/officeart/2005/8/layout/chevron2"/>
    <dgm:cxn modelId="{960732F7-9743-F045-9734-15DCAF837D02}" srcId="{A5C2A526-8B0A-FC4E-A20B-E2E3F76DBF00}" destId="{FAED1162-56BD-4C45-BF79-149028F1702A}" srcOrd="0" destOrd="0" parTransId="{7D69D35A-171C-3E4D-AC00-CF92B93639D3}" sibTransId="{1C8BFE67-E9E7-D64D-8646-F440B3C72DD4}"/>
    <dgm:cxn modelId="{3650AFF7-79F5-3D43-BF19-007AAF40659B}" srcId="{3DBA7449-75F5-C045-9472-B044028ECBB8}" destId="{F9434E35-6E84-6648-8D54-61DCE5E5D201}" srcOrd="0" destOrd="0" parTransId="{D3D9FF84-D7D0-8B4D-9B0F-F852CAE6FBE4}" sibTransId="{DFE94274-A8A8-F645-A152-5295D118B81D}"/>
    <dgm:cxn modelId="{F8B8D1B9-E0B0-C04F-8758-D3B4E844D2EC}" type="presParOf" srcId="{E9E3C56D-018A-BF41-B650-6C01BB9F63B5}" destId="{94B4CB3A-4FBA-4845-A1D2-34E4C8381022}" srcOrd="0" destOrd="0" presId="urn:microsoft.com/office/officeart/2005/8/layout/chevron2"/>
    <dgm:cxn modelId="{ACA47E0E-A511-CA4F-B0DD-2DE7FF62ED69}" type="presParOf" srcId="{94B4CB3A-4FBA-4845-A1D2-34E4C8381022}" destId="{9B9709AC-93E9-1340-8B4E-5B7E2837E039}" srcOrd="0" destOrd="0" presId="urn:microsoft.com/office/officeart/2005/8/layout/chevron2"/>
    <dgm:cxn modelId="{87DDF54D-644D-5A46-8914-4990E286C96B}" type="presParOf" srcId="{94B4CB3A-4FBA-4845-A1D2-34E4C8381022}" destId="{72936A1D-0511-D247-AAD0-3C7A96108830}" srcOrd="1" destOrd="0" presId="urn:microsoft.com/office/officeart/2005/8/layout/chevron2"/>
    <dgm:cxn modelId="{2095A76F-E39B-0B4B-9A5B-796B97C2DD20}" type="presParOf" srcId="{E9E3C56D-018A-BF41-B650-6C01BB9F63B5}" destId="{9C624B8C-6612-8748-BB22-F9D58CA47891}" srcOrd="1" destOrd="0" presId="urn:microsoft.com/office/officeart/2005/8/layout/chevron2"/>
    <dgm:cxn modelId="{EDF54010-3D63-B248-A3CE-E67A5E19099A}" type="presParOf" srcId="{E9E3C56D-018A-BF41-B650-6C01BB9F63B5}" destId="{08EC5354-FBEE-8F4D-8EDE-11643D4FB746}" srcOrd="2" destOrd="0" presId="urn:microsoft.com/office/officeart/2005/8/layout/chevron2"/>
    <dgm:cxn modelId="{18C8F517-9A1C-DB4C-9DC6-309EF301DF34}" type="presParOf" srcId="{08EC5354-FBEE-8F4D-8EDE-11643D4FB746}" destId="{DA7BA76F-6FDC-6C46-9D71-E8A9877F06A2}" srcOrd="0" destOrd="0" presId="urn:microsoft.com/office/officeart/2005/8/layout/chevron2"/>
    <dgm:cxn modelId="{4E967309-C9E2-0B4B-85B8-7313340F747D}" type="presParOf" srcId="{08EC5354-FBEE-8F4D-8EDE-11643D4FB746}" destId="{5886A83B-1262-6D43-8779-DF0E3BBCF9BD}" srcOrd="1" destOrd="0" presId="urn:microsoft.com/office/officeart/2005/8/layout/chevron2"/>
    <dgm:cxn modelId="{D816E7FE-6DB4-5F48-A1FC-8EABE7CCDFD1}" type="presParOf" srcId="{E9E3C56D-018A-BF41-B650-6C01BB9F63B5}" destId="{FD8BFA47-E227-6844-81E4-92F55A01187B}" srcOrd="3" destOrd="0" presId="urn:microsoft.com/office/officeart/2005/8/layout/chevron2"/>
    <dgm:cxn modelId="{5E879759-0C34-F444-9DF7-CC02C3CBB25E}" type="presParOf" srcId="{E9E3C56D-018A-BF41-B650-6C01BB9F63B5}" destId="{E111D2BB-6E19-7642-8D5D-60DF2083A48B}" srcOrd="4" destOrd="0" presId="urn:microsoft.com/office/officeart/2005/8/layout/chevron2"/>
    <dgm:cxn modelId="{5A77B892-399D-ED44-80D3-2AB4110BEFCB}" type="presParOf" srcId="{E111D2BB-6E19-7642-8D5D-60DF2083A48B}" destId="{48F745C5-5355-9E4B-85D9-BAFCD86671E9}" srcOrd="0" destOrd="0" presId="urn:microsoft.com/office/officeart/2005/8/layout/chevron2"/>
    <dgm:cxn modelId="{CD275F6E-DEF0-1B49-8561-E7FA1F015E3A}" type="presParOf" srcId="{E111D2BB-6E19-7642-8D5D-60DF2083A48B}" destId="{9897CB79-2912-B042-B211-4617B14451A8}" srcOrd="1" destOrd="0" presId="urn:microsoft.com/office/officeart/2005/8/layout/chevron2"/>
    <dgm:cxn modelId="{908E1BBA-9DFD-BD4A-A6F6-62880607501E}" type="presParOf" srcId="{E9E3C56D-018A-BF41-B650-6C01BB9F63B5}" destId="{C3BC8C1A-D515-C545-B04F-7B15D4928490}" srcOrd="5" destOrd="0" presId="urn:microsoft.com/office/officeart/2005/8/layout/chevron2"/>
    <dgm:cxn modelId="{41DD8C11-28D1-8443-923B-1DA818AEA852}" type="presParOf" srcId="{E9E3C56D-018A-BF41-B650-6C01BB9F63B5}" destId="{0A5CDF73-E924-334E-8AB7-C136D2436C0B}" srcOrd="6" destOrd="0" presId="urn:microsoft.com/office/officeart/2005/8/layout/chevron2"/>
    <dgm:cxn modelId="{94ED30D4-D10E-7F43-85B8-6036B8A402EF}" type="presParOf" srcId="{0A5CDF73-E924-334E-8AB7-C136D2436C0B}" destId="{431166F8-F492-0D4C-B1E6-08A9EFF9D4F0}" srcOrd="0" destOrd="0" presId="urn:microsoft.com/office/officeart/2005/8/layout/chevron2"/>
    <dgm:cxn modelId="{CECA7FB7-E29C-C54B-8C0D-99B04974B130}" type="presParOf" srcId="{0A5CDF73-E924-334E-8AB7-C136D2436C0B}" destId="{2047E978-6F30-4C45-AE62-CA00EDA58A53}" srcOrd="1" destOrd="0" presId="urn:microsoft.com/office/officeart/2005/8/layout/chevron2"/>
    <dgm:cxn modelId="{A1B6B4F1-88C8-594C-878E-AA4DC287990C}" type="presParOf" srcId="{E9E3C56D-018A-BF41-B650-6C01BB9F63B5}" destId="{18AA65D9-9F13-A547-BB60-F7B4E45D420A}" srcOrd="7" destOrd="0" presId="urn:microsoft.com/office/officeart/2005/8/layout/chevron2"/>
    <dgm:cxn modelId="{AFB940A0-9AE4-AB4B-AC34-807FA2FFFE52}" type="presParOf" srcId="{E9E3C56D-018A-BF41-B650-6C01BB9F63B5}" destId="{6855C90C-C2A4-C442-BAC0-B7C54C458EF9}" srcOrd="8" destOrd="0" presId="urn:microsoft.com/office/officeart/2005/8/layout/chevron2"/>
    <dgm:cxn modelId="{24616B59-66F1-A74F-9B03-4B96298E223E}" type="presParOf" srcId="{6855C90C-C2A4-C442-BAC0-B7C54C458EF9}" destId="{9AE12616-277E-AF48-914A-8F6097D1AE31}" srcOrd="0" destOrd="0" presId="urn:microsoft.com/office/officeart/2005/8/layout/chevron2"/>
    <dgm:cxn modelId="{1BD2FDC9-2210-A94A-8186-918159134094}" type="presParOf" srcId="{6855C90C-C2A4-C442-BAC0-B7C54C458EF9}" destId="{D5CD7419-3BBE-C24C-B397-A4A11C9687E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709AC-93E9-1340-8B4E-5B7E2837E039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 dirty="0"/>
        </a:p>
      </dsp:txBody>
      <dsp:txXfrm rot="-5400000">
        <a:off x="1" y="339270"/>
        <a:ext cx="675222" cy="289381"/>
      </dsp:txXfrm>
    </dsp:sp>
    <dsp:sp modelId="{72936A1D-0511-D247-AAD0-3C7A96108830}">
      <dsp:nvSpPr>
        <dsp:cNvPr id="0" name=""/>
        <dsp:cNvSpPr/>
      </dsp:nvSpPr>
      <dsp:spPr>
        <a:xfrm rot="5400000">
          <a:off x="5281915" y="-4605033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/>
            <a:t>Understand the problem statement </a:t>
          </a:r>
        </a:p>
      </dsp:txBody>
      <dsp:txXfrm rot="-5400000">
        <a:off x="675223" y="32266"/>
        <a:ext cx="9809770" cy="565778"/>
      </dsp:txXfrm>
    </dsp:sp>
    <dsp:sp modelId="{DA7BA76F-6FDC-6C46-9D71-E8A9877F06A2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1" y="1185123"/>
        <a:ext cx="675222" cy="289381"/>
      </dsp:txXfrm>
    </dsp:sp>
    <dsp:sp modelId="{5886A83B-1262-6D43-8779-DF0E3BBCF9BD}">
      <dsp:nvSpPr>
        <dsp:cNvPr id="0" name=""/>
        <dsp:cNvSpPr/>
      </dsp:nvSpPr>
      <dsp:spPr>
        <a:xfrm rot="5400000">
          <a:off x="5281915" y="-3759179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/>
            <a:t>Scrape the appropriate data</a:t>
          </a:r>
        </a:p>
      </dsp:txBody>
      <dsp:txXfrm rot="-5400000">
        <a:off x="675223" y="878120"/>
        <a:ext cx="9809770" cy="565778"/>
      </dsp:txXfrm>
    </dsp:sp>
    <dsp:sp modelId="{48F745C5-5355-9E4B-85D9-BAFCD86671E9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1" y="2030977"/>
        <a:ext cx="675222" cy="289381"/>
      </dsp:txXfrm>
    </dsp:sp>
    <dsp:sp modelId="{9897CB79-2912-B042-B211-4617B14451A8}">
      <dsp:nvSpPr>
        <dsp:cNvPr id="0" name=""/>
        <dsp:cNvSpPr/>
      </dsp:nvSpPr>
      <dsp:spPr>
        <a:xfrm rot="5400000">
          <a:off x="5281915" y="-2913325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/>
            <a:t>Exploratory data analysis</a:t>
          </a:r>
        </a:p>
      </dsp:txBody>
      <dsp:txXfrm rot="-5400000">
        <a:off x="675223" y="1723974"/>
        <a:ext cx="9809770" cy="565778"/>
      </dsp:txXfrm>
    </dsp:sp>
    <dsp:sp modelId="{431166F8-F492-0D4C-B1E6-08A9EFF9D4F0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1" y="2876831"/>
        <a:ext cx="675222" cy="289381"/>
      </dsp:txXfrm>
    </dsp:sp>
    <dsp:sp modelId="{2047E978-6F30-4C45-AE62-CA00EDA58A53}">
      <dsp:nvSpPr>
        <dsp:cNvPr id="0" name=""/>
        <dsp:cNvSpPr/>
      </dsp:nvSpPr>
      <dsp:spPr>
        <a:xfrm rot="5400000">
          <a:off x="5281915" y="-2067471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/>
            <a:t>NLP Tasks</a:t>
          </a:r>
        </a:p>
      </dsp:txBody>
      <dsp:txXfrm rot="-5400000">
        <a:off x="675223" y="2569828"/>
        <a:ext cx="9809770" cy="565778"/>
      </dsp:txXfrm>
    </dsp:sp>
    <dsp:sp modelId="{9AE12616-277E-AF48-914A-8F6097D1AE31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1" y="3722685"/>
        <a:ext cx="675222" cy="289381"/>
      </dsp:txXfrm>
    </dsp:sp>
    <dsp:sp modelId="{D5CD7419-3BBE-C24C-B397-A4A11C9687EC}">
      <dsp:nvSpPr>
        <dsp:cNvPr id="0" name=""/>
        <dsp:cNvSpPr/>
      </dsp:nvSpPr>
      <dsp:spPr>
        <a:xfrm rot="5400000">
          <a:off x="5281915" y="-1221617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/>
            <a:t>Share the results</a:t>
          </a:r>
        </a:p>
      </dsp:txBody>
      <dsp:txXfrm rot="-5400000">
        <a:off x="675223" y="3415682"/>
        <a:ext cx="980977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772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7724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76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359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72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37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41167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304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535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116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Bef>
                <a:spcPts val="1200"/>
              </a:spcBef>
              <a:spcAft>
                <a:spcPts val="600"/>
              </a:spcAft>
              <a:defRPr/>
            </a:lvl2pPr>
            <a:lvl3pPr>
              <a:spcBef>
                <a:spcPts val="1200"/>
              </a:spcBef>
              <a:spcAft>
                <a:spcPts val="600"/>
              </a:spcAft>
              <a:defRPr/>
            </a:lvl3pPr>
            <a:lvl4pPr>
              <a:spcBef>
                <a:spcPts val="1200"/>
              </a:spcBef>
              <a:spcAft>
                <a:spcPts val="600"/>
              </a:spcAft>
              <a:defRPr/>
            </a:lvl4pPr>
            <a:lvl5pPr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Bef>
                <a:spcPts val="1200"/>
              </a:spcBef>
              <a:spcAft>
                <a:spcPts val="600"/>
              </a:spcAft>
              <a:defRPr/>
            </a:lvl2pPr>
            <a:lvl3pPr>
              <a:spcBef>
                <a:spcPts val="1200"/>
              </a:spcBef>
              <a:spcAft>
                <a:spcPts val="600"/>
              </a:spcAft>
              <a:defRPr/>
            </a:lvl3pPr>
            <a:lvl4pPr>
              <a:spcBef>
                <a:spcPts val="1200"/>
              </a:spcBef>
              <a:spcAft>
                <a:spcPts val="600"/>
              </a:spcAft>
              <a:defRPr/>
            </a:lvl4pPr>
            <a:lvl5pPr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1825626"/>
            <a:ext cx="0" cy="4351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9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Pream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116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07726"/>
            <a:ext cx="5181600" cy="256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07724"/>
            <a:ext cx="5181600" cy="2569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3607724"/>
            <a:ext cx="0" cy="2569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1834398"/>
            <a:ext cx="10515600" cy="15939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636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4100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0" y="1825626"/>
            <a:ext cx="0" cy="4351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7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116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880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1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645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0E61-BC8C-4C44-8E82-97D21209F009}" type="datetimeFigureOut">
              <a:rPr lang="en-AU" smtClean="0"/>
              <a:t>6/12/21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20156-E3B9-4957-B920-2BDE264D293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90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gb/gallery/retail-site-openings?tab=featured&amp;topic=industry-retail-and-consumer-goo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gb/gallery/retail-site-openings?tab=featured&amp;topic=industry-retail-and-consumer-goo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2363"/>
            <a:ext cx="8226669" cy="2387600"/>
          </a:xfrm>
        </p:spPr>
        <p:txBody>
          <a:bodyPr>
            <a:normAutofit/>
          </a:bodyPr>
          <a:lstStyle/>
          <a:p>
            <a:r>
              <a:rPr lang="en-AU" sz="5400" dirty="0">
                <a:latin typeface="+mn-lt"/>
              </a:rPr>
              <a:t>MA5851 – Data Science Master Class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772400" cy="1020066"/>
          </a:xfrm>
        </p:spPr>
        <p:txBody>
          <a:bodyPr/>
          <a:lstStyle/>
          <a:p>
            <a:r>
              <a:rPr lang="en-US" i="1" dirty="0"/>
              <a:t>Assessment 3- Web Crawler and NLP System</a:t>
            </a:r>
          </a:p>
          <a:p>
            <a:r>
              <a:rPr lang="en-US" i="1" dirty="0"/>
              <a:t>Tye Galloway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80766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Visualisation 2 – Stacked Bar Chart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/>
          </a:bodyPr>
          <a:lstStyle/>
          <a:p>
            <a:r>
              <a:rPr lang="en-AU" dirty="0"/>
              <a:t>Task abstractions</a:t>
            </a:r>
          </a:p>
          <a:p>
            <a:r>
              <a:rPr lang="en-AU" dirty="0"/>
              <a:t>Interactions</a:t>
            </a:r>
          </a:p>
          <a:p>
            <a:r>
              <a:rPr lang="en-AU" dirty="0"/>
              <a:t>Visual encodings </a:t>
            </a:r>
          </a:p>
          <a:p>
            <a:r>
              <a:rPr lang="en-AU" dirty="0"/>
              <a:t>Effectiveness of communication of the visualisation intent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4D1B6-BD64-3A47-B155-CD547E5F7F7F}"/>
              </a:ext>
            </a:extLst>
          </p:cNvPr>
          <p:cNvSpPr txBox="1"/>
          <p:nvPr/>
        </p:nvSpPr>
        <p:spPr>
          <a:xfrm>
            <a:off x="3752603" y="6020790"/>
            <a:ext cx="82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Peebles, D., Ali, N. (2013). The effect of gestalt laws of perceptual organization on the comprehension of three-variable bar and line graphs (Vol 53). Human Factors.</a:t>
            </a:r>
          </a:p>
        </p:txBody>
      </p:sp>
    </p:spTree>
    <p:extLst>
      <p:ext uri="{BB962C8B-B14F-4D97-AF65-F5344CB8AC3E}">
        <p14:creationId xmlns:p14="http://schemas.microsoft.com/office/powerpoint/2010/main" val="285670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Visualisation 3 – </a:t>
            </a:r>
            <a:r>
              <a:rPr lang="en-AU" dirty="0" err="1">
                <a:solidFill>
                  <a:srgbClr val="228B22"/>
                </a:solidFill>
              </a:rPr>
              <a:t>Treemap</a:t>
            </a:r>
            <a:endParaRPr lang="en-AU" dirty="0">
              <a:solidFill>
                <a:srgbClr val="228B22"/>
              </a:solidFill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1C5B74-BAA9-384B-80E7-E3620CC4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52" y="1825625"/>
            <a:ext cx="69672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D1988-2F17-E947-9C6A-8729019FEF3F}"/>
              </a:ext>
            </a:extLst>
          </p:cNvPr>
          <p:cNvSpPr txBox="1"/>
          <p:nvPr/>
        </p:nvSpPr>
        <p:spPr>
          <a:xfrm>
            <a:off x="2588552" y="6270171"/>
            <a:ext cx="824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3"/>
              </a:rPr>
              <a:t>https://public.tableau.com/en-gb/gallery/retail-site-openings?tab=featured&amp;topic=industry-retail-and-consumer-goods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080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Visualisation 3 – </a:t>
            </a:r>
            <a:r>
              <a:rPr lang="en-AU" dirty="0" err="1">
                <a:solidFill>
                  <a:srgbClr val="228B22"/>
                </a:solidFill>
              </a:rPr>
              <a:t>Treemap</a:t>
            </a:r>
            <a:endParaRPr lang="en-AU" dirty="0">
              <a:solidFill>
                <a:srgbClr val="228B2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/>
          </a:bodyPr>
          <a:lstStyle/>
          <a:p>
            <a:r>
              <a:rPr lang="en-AU" dirty="0"/>
              <a:t>Visualisation Intent</a:t>
            </a:r>
          </a:p>
          <a:p>
            <a:r>
              <a:rPr lang="en-AU" dirty="0"/>
              <a:t>Domain assumptions </a:t>
            </a:r>
          </a:p>
          <a:p>
            <a:r>
              <a:rPr lang="en-AU" dirty="0"/>
              <a:t>Data abstractions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9D668-D055-E849-B36F-27A8907E7C67}"/>
              </a:ext>
            </a:extLst>
          </p:cNvPr>
          <p:cNvSpPr txBox="1"/>
          <p:nvPr/>
        </p:nvSpPr>
        <p:spPr>
          <a:xfrm>
            <a:off x="3859481" y="5973288"/>
            <a:ext cx="819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Munzner</a:t>
            </a:r>
            <a:r>
              <a:rPr lang="en-AU" dirty="0"/>
              <a:t>, T. (2015). Visualization analysis and design. Boca Raton, FL: A K Peters/CRC Press.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3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Visualisation 3 – </a:t>
            </a:r>
            <a:r>
              <a:rPr lang="en-AU" dirty="0" err="1">
                <a:solidFill>
                  <a:srgbClr val="228B22"/>
                </a:solidFill>
              </a:rPr>
              <a:t>Treemap</a:t>
            </a:r>
            <a:endParaRPr lang="en-AU" dirty="0">
              <a:solidFill>
                <a:srgbClr val="228B2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/>
          </a:bodyPr>
          <a:lstStyle/>
          <a:p>
            <a:r>
              <a:rPr lang="en-AU" dirty="0"/>
              <a:t>Task abstractions</a:t>
            </a:r>
          </a:p>
          <a:p>
            <a:r>
              <a:rPr lang="en-AU" dirty="0"/>
              <a:t>Interactions</a:t>
            </a:r>
          </a:p>
          <a:p>
            <a:r>
              <a:rPr lang="en-AU" dirty="0"/>
              <a:t>Visual encodings </a:t>
            </a:r>
          </a:p>
          <a:p>
            <a:r>
              <a:rPr lang="en-AU" dirty="0"/>
              <a:t>Effectiveness of communication of the visualisation intent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23E0A-DED0-834E-93AC-0A0A47AC3863}"/>
              </a:ext>
            </a:extLst>
          </p:cNvPr>
          <p:cNvSpPr txBox="1"/>
          <p:nvPr/>
        </p:nvSpPr>
        <p:spPr>
          <a:xfrm>
            <a:off x="4975761" y="5890161"/>
            <a:ext cx="692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Bang, W. (2010). Gestalt principles part 1 (Vol 7). Nature methods. </a:t>
            </a:r>
          </a:p>
        </p:txBody>
      </p:sp>
    </p:spTree>
    <p:extLst>
      <p:ext uri="{BB962C8B-B14F-4D97-AF65-F5344CB8AC3E}">
        <p14:creationId xmlns:p14="http://schemas.microsoft.com/office/powerpoint/2010/main" val="242119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Review of the Interactivity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/>
          </a:bodyPr>
          <a:lstStyle/>
          <a:p>
            <a:r>
              <a:rPr lang="en-AU" dirty="0"/>
              <a:t>Intent of the interaction between the visualisations </a:t>
            </a:r>
          </a:p>
          <a:p>
            <a:r>
              <a:rPr lang="en-AU" dirty="0"/>
              <a:t>Task abstraction of the interactions</a:t>
            </a:r>
          </a:p>
          <a:p>
            <a:r>
              <a:rPr lang="en-AU" dirty="0"/>
              <a:t>Visual encodings </a:t>
            </a:r>
          </a:p>
          <a:p>
            <a:r>
              <a:rPr lang="en-AU" dirty="0"/>
              <a:t>Effectiveness of communication of the interaction intent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30B5B-C160-6349-9D14-CADE4B4F4A3B}"/>
              </a:ext>
            </a:extLst>
          </p:cNvPr>
          <p:cNvSpPr txBox="1"/>
          <p:nvPr/>
        </p:nvSpPr>
        <p:spPr>
          <a:xfrm>
            <a:off x="5510151" y="5747657"/>
            <a:ext cx="650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Jones, B. (2014). Communicating data with Tableau. Sebastopol, California: O'Reilly.</a:t>
            </a:r>
          </a:p>
        </p:txBody>
      </p:sp>
    </p:spTree>
    <p:extLst>
      <p:ext uri="{BB962C8B-B14F-4D97-AF65-F5344CB8AC3E}">
        <p14:creationId xmlns:p14="http://schemas.microsoft.com/office/powerpoint/2010/main" val="391277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Overall Effectiveness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/>
          </a:bodyPr>
          <a:lstStyle/>
          <a:p>
            <a:r>
              <a:rPr lang="en-AU" dirty="0"/>
              <a:t>Effectiveness of the visual choices used to communicate the dashboard intent </a:t>
            </a:r>
          </a:p>
          <a:p>
            <a:r>
              <a:rPr lang="en-AU" dirty="0"/>
              <a:t>Dashboard intent and the individual visualisation intents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0F7F-AECA-AF47-A950-A95A53A73E3B}"/>
              </a:ext>
            </a:extLst>
          </p:cNvPr>
          <p:cNvSpPr txBox="1"/>
          <p:nvPr/>
        </p:nvSpPr>
        <p:spPr>
          <a:xfrm>
            <a:off x="3978235" y="5830784"/>
            <a:ext cx="801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Jones, B. (2014). Communicating data with Tableau. Sebastopol, California: O'Reilly.</a:t>
            </a:r>
          </a:p>
        </p:txBody>
      </p:sp>
    </p:spTree>
    <p:extLst>
      <p:ext uri="{BB962C8B-B14F-4D97-AF65-F5344CB8AC3E}">
        <p14:creationId xmlns:p14="http://schemas.microsoft.com/office/powerpoint/2010/main" val="256715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Recommended Improvements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/>
          </a:bodyPr>
          <a:lstStyle/>
          <a:p>
            <a:r>
              <a:rPr lang="en-AU" dirty="0"/>
              <a:t>Dashboard design</a:t>
            </a:r>
          </a:p>
          <a:p>
            <a:r>
              <a:rPr lang="en-AU" dirty="0"/>
              <a:t>Area map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7C9C0-F636-DC44-8759-C1D2FC0DC112}"/>
              </a:ext>
            </a:extLst>
          </p:cNvPr>
          <p:cNvSpPr txBox="1"/>
          <p:nvPr/>
        </p:nvSpPr>
        <p:spPr>
          <a:xfrm>
            <a:off x="4655128" y="5866410"/>
            <a:ext cx="725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Heer</a:t>
            </a:r>
            <a:r>
              <a:rPr lang="en-AU" dirty="0"/>
              <a:t>, J., Bostock, M., &amp; </a:t>
            </a:r>
            <a:r>
              <a:rPr lang="en-AU" dirty="0" err="1"/>
              <a:t>Ogievetsky</a:t>
            </a:r>
            <a:r>
              <a:rPr lang="en-AU" dirty="0"/>
              <a:t>, V. (2010). A tour through the visualization zoo (Vol 53). Communications of the ACM. </a:t>
            </a:r>
          </a:p>
        </p:txBody>
      </p:sp>
    </p:spTree>
    <p:extLst>
      <p:ext uri="{BB962C8B-B14F-4D97-AF65-F5344CB8AC3E}">
        <p14:creationId xmlns:p14="http://schemas.microsoft.com/office/powerpoint/2010/main" val="419575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References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AU" dirty="0"/>
              <a:t>Bang, W. (2010). Gestalt principles part 1 (Vol 7). Nature methods. </a:t>
            </a:r>
          </a:p>
          <a:p>
            <a:pPr>
              <a:buFont typeface="Wingdings" pitchFamily="2" charset="2"/>
              <a:buChar char="§"/>
            </a:pPr>
            <a:r>
              <a:rPr lang="en-AU" dirty="0"/>
              <a:t>Donald, D. (2020). MA5830: Visualisation fundamentals; week 1 lecture notes. </a:t>
            </a:r>
            <a:r>
              <a:rPr lang="en-AU" dirty="0" err="1"/>
              <a:t>LearnJCU</a:t>
            </a:r>
            <a:r>
              <a:rPr lang="en-AU" dirty="0"/>
              <a:t>. </a:t>
            </a:r>
          </a:p>
          <a:p>
            <a:pPr fontAlgn="base">
              <a:buFont typeface="Wingdings" pitchFamily="2" charset="2"/>
              <a:buChar char="§"/>
            </a:pPr>
            <a:r>
              <a:rPr lang="en-AU" dirty="0"/>
              <a:t>Donald, D. (2020). MA5830: Tableau basics; week 2 lecture notes. </a:t>
            </a:r>
            <a:r>
              <a:rPr lang="en-AU" dirty="0" err="1"/>
              <a:t>LearnJCU</a:t>
            </a:r>
            <a:r>
              <a:rPr lang="en-AU" dirty="0"/>
              <a:t>. </a:t>
            </a:r>
          </a:p>
          <a:p>
            <a:pPr fontAlgn="base">
              <a:buFont typeface="Wingdings" pitchFamily="2" charset="2"/>
              <a:buChar char="§"/>
            </a:pPr>
            <a:r>
              <a:rPr lang="en-AU" dirty="0"/>
              <a:t>Donald, D. (2020). MA5830: Data representation and abstraction; week 3 lecture notes. </a:t>
            </a:r>
            <a:r>
              <a:rPr lang="en-AU" dirty="0" err="1"/>
              <a:t>LearnJCU</a:t>
            </a:r>
            <a:r>
              <a:rPr lang="en-AU" dirty="0"/>
              <a:t>. </a:t>
            </a:r>
          </a:p>
          <a:p>
            <a:pPr fontAlgn="base">
              <a:buFont typeface="Wingdings" pitchFamily="2" charset="2"/>
              <a:buChar char="§"/>
            </a:pPr>
            <a:r>
              <a:rPr lang="en-AU" dirty="0"/>
              <a:t>Donald, D. (2020). MA5830: Visualising data; week 4 lecture notes. </a:t>
            </a:r>
            <a:r>
              <a:rPr lang="en-AU" dirty="0" err="1"/>
              <a:t>LearnJCU</a:t>
            </a:r>
            <a:r>
              <a:rPr lang="en-AU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AU" dirty="0" err="1"/>
              <a:t>Heer</a:t>
            </a:r>
            <a:r>
              <a:rPr lang="en-AU" dirty="0"/>
              <a:t>, J., Bostock, M., &amp; </a:t>
            </a:r>
            <a:r>
              <a:rPr lang="en-AU" dirty="0" err="1"/>
              <a:t>Ogievetsky</a:t>
            </a:r>
            <a:r>
              <a:rPr lang="en-AU" dirty="0"/>
              <a:t>, V. (2010). A tour through the visualization zoo (Vol 53). Communications of the ACM. </a:t>
            </a:r>
          </a:p>
          <a:p>
            <a:pPr>
              <a:buFont typeface="Wingdings" pitchFamily="2" charset="2"/>
              <a:buChar char="§"/>
            </a:pPr>
            <a:r>
              <a:rPr lang="en-AU" dirty="0"/>
              <a:t>Jones, B. (2014). Communicating data with Tableau. Sebastopol, California: O'Reilly.</a:t>
            </a:r>
          </a:p>
          <a:p>
            <a:pPr>
              <a:buFont typeface="Wingdings" pitchFamily="2" charset="2"/>
              <a:buChar char="§"/>
            </a:pPr>
            <a:r>
              <a:rPr lang="en-AU" dirty="0" err="1"/>
              <a:t>Knaflic</a:t>
            </a:r>
            <a:r>
              <a:rPr lang="en-AU" dirty="0"/>
              <a:t>, C. N. (2015). Storytelling with data: a data visualization guide for business professionals. Hoboken, New Jersey: John Wiley &amp; Sons, Inc.</a:t>
            </a:r>
          </a:p>
          <a:p>
            <a:pPr>
              <a:buFont typeface="Wingdings" pitchFamily="2" charset="2"/>
              <a:buChar char="§"/>
            </a:pPr>
            <a:r>
              <a:rPr lang="en-AU" dirty="0" err="1"/>
              <a:t>Munzner</a:t>
            </a:r>
            <a:r>
              <a:rPr lang="en-AU" dirty="0"/>
              <a:t>, T. (2015). Visualization analysis and design. Boca Raton, FL: A K Peters/CRC Press.</a:t>
            </a:r>
          </a:p>
          <a:p>
            <a:pPr>
              <a:buFont typeface="Wingdings" pitchFamily="2" charset="2"/>
              <a:buChar char="§"/>
            </a:pPr>
            <a:r>
              <a:rPr lang="en-AU" dirty="0"/>
              <a:t>Peebles, D., Ali, N. (2013). The effect of gestalt laws of perceptual organization on the comprehension of three-variable bar and line graphs (Vol 53). Human Factors.</a:t>
            </a:r>
          </a:p>
          <a:p>
            <a:pPr>
              <a:buFont typeface="Wingdings" pitchFamily="2" charset="2"/>
              <a:buChar char="§"/>
            </a:pPr>
            <a:r>
              <a:rPr lang="en-AU" dirty="0"/>
              <a:t>Tableau Software, http://</a:t>
            </a:r>
            <a:r>
              <a:rPr lang="en-AU" dirty="0" err="1"/>
              <a:t>www.tableau.com</a:t>
            </a:r>
            <a:r>
              <a:rPr lang="en-AU" dirty="0"/>
              <a:t>/, 2020</a:t>
            </a:r>
          </a:p>
          <a:p>
            <a:pPr>
              <a:buFont typeface="Wingdings" pitchFamily="2" charset="2"/>
              <a:buChar char="§"/>
            </a:pPr>
            <a:r>
              <a:rPr lang="en-AU" dirty="0"/>
              <a:t>Source: </a:t>
            </a:r>
            <a:r>
              <a:rPr lang="en-AU" dirty="0">
                <a:hlinkClick r:id="rId2"/>
              </a:rPr>
              <a:t>https://public.tableau.com/en-gb/gallery/retail-site-openings?tab=featured&amp;topic=industry-retail-and-consumer-goods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Project Overview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65F1D7-D842-9E42-B929-9B7A6C5A8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987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79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GitHub Repository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31145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2CBB4-C23C-B540-BA6F-83700DBAD99E}"/>
              </a:ext>
            </a:extLst>
          </p:cNvPr>
          <p:cNvSpPr txBox="1"/>
          <p:nvPr/>
        </p:nvSpPr>
        <p:spPr>
          <a:xfrm>
            <a:off x="2481943" y="5830784"/>
            <a:ext cx="893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Munzner</a:t>
            </a:r>
            <a:r>
              <a:rPr lang="en-AU" dirty="0"/>
              <a:t>, T. (2015). Visualization analysis and design. Boca Raton, FL: A K Peters/CRC Press.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Limitations of the Web-Crawler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AU" dirty="0"/>
              <a:t>Dashboard layout</a:t>
            </a:r>
          </a:p>
          <a:p>
            <a:pPr>
              <a:buFont typeface="Wingdings" pitchFamily="2" charset="2"/>
              <a:buChar char="§"/>
            </a:pPr>
            <a:r>
              <a:rPr lang="en-AU" dirty="0"/>
              <a:t>Visual encodings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4ACBF-C9CC-2F48-B192-0E881004352D}"/>
              </a:ext>
            </a:extLst>
          </p:cNvPr>
          <p:cNvSpPr txBox="1"/>
          <p:nvPr/>
        </p:nvSpPr>
        <p:spPr>
          <a:xfrm>
            <a:off x="3550722" y="5830784"/>
            <a:ext cx="864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Knaflic</a:t>
            </a:r>
            <a:r>
              <a:rPr lang="en-AU" dirty="0"/>
              <a:t>, C. N. (2015). Storytelling with data: a data visualization guide for business professionals. Hoboken, New Jersey: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309041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The Harvested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9C079-A9CE-C844-A42E-A694FAE9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NLP Task 1: Topic Modelling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/>
          </a:bodyPr>
          <a:lstStyle/>
          <a:p>
            <a:r>
              <a:rPr lang="en-AU" dirty="0"/>
              <a:t>Visualisation Intent</a:t>
            </a:r>
          </a:p>
          <a:p>
            <a:r>
              <a:rPr lang="en-AU" dirty="0"/>
              <a:t>Domain assumptions</a:t>
            </a:r>
          </a:p>
          <a:p>
            <a:r>
              <a:rPr lang="en-AU" dirty="0"/>
              <a:t>Data abstractions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012C2-33FB-FA48-BA4E-6CA90B8F0132}"/>
              </a:ext>
            </a:extLst>
          </p:cNvPr>
          <p:cNvSpPr txBox="1"/>
          <p:nvPr/>
        </p:nvSpPr>
        <p:spPr>
          <a:xfrm>
            <a:off x="3158836" y="6056416"/>
            <a:ext cx="88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Munzner</a:t>
            </a:r>
            <a:r>
              <a:rPr lang="en-AU" dirty="0"/>
              <a:t>, T. (2015). Visualization analysis and design. Boca Raton, FL: A K Peters/CRC Press.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2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NLP Task 2: Sentiment Analysis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/>
          </a:bodyPr>
          <a:lstStyle/>
          <a:p>
            <a:r>
              <a:rPr lang="en-AU" dirty="0"/>
              <a:t>Task abstractions</a:t>
            </a:r>
          </a:p>
          <a:p>
            <a:r>
              <a:rPr lang="en-AU" dirty="0"/>
              <a:t>Interactions</a:t>
            </a:r>
          </a:p>
          <a:p>
            <a:r>
              <a:rPr lang="en-AU" dirty="0"/>
              <a:t>Visual encodings </a:t>
            </a:r>
          </a:p>
          <a:p>
            <a:r>
              <a:rPr lang="en-AU" dirty="0"/>
              <a:t>Effectiveness of communication of the visualisation intent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3233F-B863-9E40-8A55-2265748E5C3D}"/>
              </a:ext>
            </a:extLst>
          </p:cNvPr>
          <p:cNvSpPr txBox="1"/>
          <p:nvPr/>
        </p:nvSpPr>
        <p:spPr>
          <a:xfrm>
            <a:off x="4560126" y="5937662"/>
            <a:ext cx="745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Knaflic</a:t>
            </a:r>
            <a:r>
              <a:rPr lang="en-AU" dirty="0"/>
              <a:t>, C. N. (2015). Storytelling with data: a data visualization guide for business professionals. Hoboken, New Jersey: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75622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FC412-B93E-FF4B-9EAF-B893D27D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228B22"/>
                </a:solidFill>
              </a:rPr>
              <a:t>Visualisation 2 – Stacked Bar Chart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/>
          </a:bodyPr>
          <a:lstStyle/>
          <a:p>
            <a:r>
              <a:rPr lang="en-AU" dirty="0"/>
              <a:t>Visualisation Intent</a:t>
            </a:r>
          </a:p>
          <a:p>
            <a:r>
              <a:rPr lang="en-AU" dirty="0"/>
              <a:t>Domain assumptions</a:t>
            </a:r>
          </a:p>
          <a:p>
            <a:r>
              <a:rPr lang="en-AU" dirty="0"/>
              <a:t>Data abstractions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06930"/>
      </p:ext>
    </p:extLst>
  </p:cSld>
  <p:clrMapOvr>
    <a:masterClrMapping/>
  </p:clrMapOvr>
</p:sld>
</file>

<file path=ppt/theme/theme1.xml><?xml version="1.0" encoding="utf-8"?>
<a:theme xmlns:a="http://schemas.openxmlformats.org/drawingml/2006/main" name="JC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CU" id="{23C3DDFF-3002-451F-9208-714DF8F2F0F5}" vid="{A664A55A-9577-41B0-B33B-0D24F565B7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JCU</Template>
  <TotalTime>2527</TotalTime>
  <Words>741</Words>
  <Application>Microsoft Macintosh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JCU</vt:lpstr>
      <vt:lpstr>MA5851 – Data Science Master Class 1</vt:lpstr>
      <vt:lpstr>Project Overview</vt:lpstr>
      <vt:lpstr>GitHub Repository</vt:lpstr>
      <vt:lpstr>Limitations of the Web-Crawler</vt:lpstr>
      <vt:lpstr>The Harvested Data</vt:lpstr>
      <vt:lpstr>NLP Task 1: Topic Modelling</vt:lpstr>
      <vt:lpstr>NLP Task 2: Sentiment Analysis</vt:lpstr>
      <vt:lpstr>Results</vt:lpstr>
      <vt:lpstr>Visualisation 2 – Stacked Bar Chart</vt:lpstr>
      <vt:lpstr>Visualisation 2 – Stacked Bar Chart</vt:lpstr>
      <vt:lpstr>Visualisation 3 – Treemap</vt:lpstr>
      <vt:lpstr>Visualisation 3 – Treemap</vt:lpstr>
      <vt:lpstr>Visualisation 3 – Treemap</vt:lpstr>
      <vt:lpstr>Review of the Interactivity</vt:lpstr>
      <vt:lpstr>Overall Effectiveness </vt:lpstr>
      <vt:lpstr>Recommended Improvements</vt:lpstr>
      <vt:lpstr>References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MA5830 W1</dc:title>
  <dc:creator>Alex Olsen</dc:creator>
  <cp:lastModifiedBy>Tye Galloway</cp:lastModifiedBy>
  <cp:revision>202</cp:revision>
  <dcterms:created xsi:type="dcterms:W3CDTF">2016-02-01T06:07:03Z</dcterms:created>
  <dcterms:modified xsi:type="dcterms:W3CDTF">2021-12-06T05:22:27Z</dcterms:modified>
</cp:coreProperties>
</file>