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C1C"/>
    <a:srgbClr val="FFCC99"/>
    <a:srgbClr val="59595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explosion val="12"/>
          <c:dPt>
            <c:idx val="0"/>
            <c:bubble3D val="0"/>
            <c:explosion val="5"/>
            <c:spPr>
              <a:solidFill>
                <a:srgbClr val="BC1C1C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explosion val="5"/>
            <c:spPr>
              <a:solidFill>
                <a:srgbClr val="59595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explosion val="4"/>
            <c:spPr>
              <a:solidFill>
                <a:schemeClr val="bg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758DD71-D081-4BC0-858C-10C6A182A88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E81F433-BB0B-4724-A6B7-EFBF73DAAA99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D81FB4F-A773-4697-B81B-AC8D8A2EFA4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557C484-F5C9-482B-B55C-38C66E570894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40CC1BC-69D1-4E62-A1ED-5ABDC76E1EF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6FFCC72-95E2-42FC-8015-1E68B84B7CE4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Roboto" panose="020000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C++</c:v>
                </c:pt>
                <c:pt idx="1">
                  <c:v>PHP</c:v>
                </c:pt>
                <c:pt idx="2">
                  <c:v>HTML JS CSS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1551</c:v>
                </c:pt>
                <c:pt idx="1">
                  <c:v>1016</c:v>
                </c:pt>
                <c:pt idx="2">
                  <c:v>741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</c15:f>
                <c15:dlblRangeCache>
                  <c:ptCount val="3"/>
                  <c:pt idx="0">
                    <c:v>1551</c:v>
                  </c:pt>
                  <c:pt idx="1">
                    <c:v>1016</c:v>
                  </c:pt>
                  <c:pt idx="2">
                    <c:v>741</c:v>
                  </c:pt>
                </c15:dlblRangeCache>
              </c15:datalabelsRange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141244771191863"/>
          <c:y val="0.68587229274789396"/>
          <c:w val="0.20885202898530089"/>
          <c:h val="0.28295496104939377"/>
        </c:manualLayout>
      </c:layout>
      <c:overlay val="0"/>
      <c:spPr>
        <a:noFill/>
        <a:ln w="38100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8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0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22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1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00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6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03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7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8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8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0665" y="4168019"/>
            <a:ext cx="6987645" cy="138853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59595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Előadja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BC1C1C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Musa Bence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és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BC1C1C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Pongrácz</a:t>
            </a:r>
            <a:r>
              <a:rPr lang="en-US" sz="2800" dirty="0" smtClean="0">
                <a:solidFill>
                  <a:srgbClr val="BC1C1C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BC1C1C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Ádám</a:t>
            </a:r>
            <a:endParaRPr lang="en-US" sz="2800" dirty="0">
              <a:solidFill>
                <a:srgbClr val="BC1C1C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3" y="-13904"/>
            <a:ext cx="9752381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3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346" y="115412"/>
            <a:ext cx="10018713" cy="1752599"/>
          </a:xfrm>
        </p:spPr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Tesztelés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3093" y="3064476"/>
            <a:ext cx="2858530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Validátor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projekt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Plus 3"/>
          <p:cNvSpPr/>
          <p:nvPr/>
        </p:nvSpPr>
        <p:spPr>
          <a:xfrm>
            <a:off x="3314006" y="3784866"/>
            <a:ext cx="463131" cy="474519"/>
          </a:xfrm>
          <a:prstGeom prst="mathPlus">
            <a:avLst>
              <a:gd name="adj1" fmla="val 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13093" y="4460791"/>
            <a:ext cx="2858530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RC.ino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169331" y="3873632"/>
            <a:ext cx="848497" cy="296985"/>
          </a:xfrm>
          <a:prstGeom prst="rightArrow">
            <a:avLst>
              <a:gd name="adj1" fmla="val 50000"/>
              <a:gd name="adj2" fmla="val 116572"/>
            </a:avLst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53753" y="3762632"/>
            <a:ext cx="827901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g++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117579" y="3873631"/>
            <a:ext cx="848497" cy="296985"/>
          </a:xfrm>
          <a:prstGeom prst="rightArrow">
            <a:avLst>
              <a:gd name="adj1" fmla="val 50000"/>
              <a:gd name="adj2" fmla="val 116572"/>
            </a:avLst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02001" y="3740401"/>
            <a:ext cx="1935891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tester.exe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8791972" y="3156994"/>
            <a:ext cx="555947" cy="296985"/>
          </a:xfrm>
          <a:prstGeom prst="rightArrow">
            <a:avLst>
              <a:gd name="adj1" fmla="val 50000"/>
              <a:gd name="adj2" fmla="val 116572"/>
            </a:avLst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02001" y="2351588"/>
            <a:ext cx="1935891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tests.txt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8804539" y="4545807"/>
            <a:ext cx="555947" cy="296985"/>
          </a:xfrm>
          <a:prstGeom prst="rightArrow">
            <a:avLst>
              <a:gd name="adj1" fmla="val 50000"/>
              <a:gd name="adj2" fmla="val 116572"/>
            </a:avLst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14566" y="5129214"/>
            <a:ext cx="1935891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results.txt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2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346" y="115412"/>
            <a:ext cx="10018713" cy="1752599"/>
          </a:xfrm>
        </p:spPr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Tesztelés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4273" y="2199132"/>
            <a:ext cx="2858530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Simulátor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projekt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Plus 3"/>
          <p:cNvSpPr/>
          <p:nvPr/>
        </p:nvSpPr>
        <p:spPr>
          <a:xfrm>
            <a:off x="3361973" y="2772677"/>
            <a:ext cx="463131" cy="474519"/>
          </a:xfrm>
          <a:prstGeom prst="mathPlus">
            <a:avLst>
              <a:gd name="adj1" fmla="val 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64273" y="3347523"/>
            <a:ext cx="2858530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RC.ino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370939" y="2861441"/>
            <a:ext cx="848497" cy="296985"/>
          </a:xfrm>
          <a:prstGeom prst="rightArrow">
            <a:avLst>
              <a:gd name="adj1" fmla="val 50000"/>
              <a:gd name="adj2" fmla="val 116572"/>
            </a:avLst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20029" y="2750441"/>
            <a:ext cx="827901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g++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64273" y="4541680"/>
            <a:ext cx="2858530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Validátor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projekt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Plus 18"/>
          <p:cNvSpPr/>
          <p:nvPr/>
        </p:nvSpPr>
        <p:spPr>
          <a:xfrm>
            <a:off x="3361972" y="3966834"/>
            <a:ext cx="463131" cy="474519"/>
          </a:xfrm>
          <a:prstGeom prst="mathPlus">
            <a:avLst>
              <a:gd name="adj1" fmla="val 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370937" y="4055600"/>
            <a:ext cx="848497" cy="296985"/>
          </a:xfrm>
          <a:prstGeom prst="rightArrow">
            <a:avLst>
              <a:gd name="adj1" fmla="val 50000"/>
              <a:gd name="adj2" fmla="val 116572"/>
            </a:avLst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20030" y="3944600"/>
            <a:ext cx="827901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g++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8346" y="1457903"/>
            <a:ext cx="102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 + MySQL PHP + MySQL PHP + MySQL PHP + MySQL PHP + MySQL</a:t>
            </a:r>
            <a:r>
              <a:rPr lang="en-US" dirty="0"/>
              <a:t> PHP + </a:t>
            </a:r>
            <a:r>
              <a:rPr lang="en-US" dirty="0" smtClean="0"/>
              <a:t>MySQL</a:t>
            </a:r>
            <a:r>
              <a:rPr lang="en-US" dirty="0"/>
              <a:t> PHP + </a:t>
            </a:r>
            <a:r>
              <a:rPr lang="en-US" dirty="0" smtClean="0"/>
              <a:t>MySQL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0800000">
            <a:off x="1136059" y="5391786"/>
            <a:ext cx="102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 + MySQL PHP + MySQL PHP + MySQL PHP + MySQL PHP + MySQL</a:t>
            </a:r>
            <a:r>
              <a:rPr lang="en-US" dirty="0"/>
              <a:t> PHP + </a:t>
            </a:r>
            <a:r>
              <a:rPr lang="en-US" dirty="0" smtClean="0"/>
              <a:t>MySQL</a:t>
            </a:r>
            <a:r>
              <a:rPr lang="en-US" dirty="0"/>
              <a:t> PHP + </a:t>
            </a:r>
            <a:r>
              <a:rPr lang="en-US" dirty="0" smtClean="0"/>
              <a:t>MySQL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9212950" y="3493969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+ </a:t>
            </a:r>
            <a:r>
              <a:rPr lang="en-US" dirty="0" smtClean="0"/>
              <a:t>MySQL</a:t>
            </a:r>
            <a:r>
              <a:rPr lang="en-US" dirty="0"/>
              <a:t> PHP + </a:t>
            </a:r>
            <a:r>
              <a:rPr lang="en-US" dirty="0" smtClean="0"/>
              <a:t>MySQL</a:t>
            </a:r>
            <a:r>
              <a:rPr lang="en-US" dirty="0"/>
              <a:t> PHP + MySQL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674052" y="3392318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+ </a:t>
            </a:r>
            <a:r>
              <a:rPr lang="en-US" dirty="0" smtClean="0"/>
              <a:t>MySQL</a:t>
            </a:r>
            <a:r>
              <a:rPr lang="en-US" dirty="0"/>
              <a:t> PHP + </a:t>
            </a:r>
            <a:r>
              <a:rPr lang="en-US" dirty="0" smtClean="0"/>
              <a:t>MySQL</a:t>
            </a:r>
            <a:r>
              <a:rPr lang="en-US" dirty="0"/>
              <a:t> PHP + MySQL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797620" y="3944600"/>
            <a:ext cx="1935891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validator.exe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7648527" y="4055600"/>
            <a:ext cx="848497" cy="296985"/>
          </a:xfrm>
          <a:prstGeom prst="rightArrow">
            <a:avLst>
              <a:gd name="adj1" fmla="val 50000"/>
              <a:gd name="adj2" fmla="val 116572"/>
            </a:avLst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97620" y="2749344"/>
            <a:ext cx="1935891" cy="518984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simulator.exe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7648527" y="2860344"/>
            <a:ext cx="848497" cy="296985"/>
          </a:xfrm>
          <a:prstGeom prst="rightArrow">
            <a:avLst>
              <a:gd name="adj1" fmla="val 50000"/>
              <a:gd name="adj2" fmla="val 116572"/>
            </a:avLst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558575046"/>
              </p:ext>
            </p:extLst>
          </p:nvPr>
        </p:nvGraphicFramePr>
        <p:xfrm>
          <a:off x="2155408" y="1332863"/>
          <a:ext cx="7725709" cy="473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651" y="0"/>
            <a:ext cx="10018713" cy="1752599"/>
          </a:xfrm>
        </p:spPr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Összegzés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9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6243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Story time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68" y="2003180"/>
            <a:ext cx="1189145" cy="113959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2550551"/>
            <a:ext cx="4744112" cy="3229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13" y="3729679"/>
            <a:ext cx="1648055" cy="1552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08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Legelső koncepció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12381" y="2957381"/>
            <a:ext cx="1562572" cy="1"/>
          </a:xfrm>
          <a:prstGeom prst="straightConnector1">
            <a:avLst/>
          </a:prstGeom>
          <a:ln w="38100">
            <a:solidFill>
              <a:srgbClr val="BC1C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274953" y="2693771"/>
            <a:ext cx="2685535" cy="527223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Végrehajtás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2160" y="4283676"/>
            <a:ext cx="58982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Buktatók: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Maximum </a:t>
            </a:r>
            <a:r>
              <a:rPr lang="hu-HU" dirty="0" smtClean="0">
                <a:solidFill>
                  <a:srgbClr val="BC1C1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256</a:t>
            </a: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utasítás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Hardver integritása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9188" y="2693771"/>
            <a:ext cx="2603157" cy="527223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Programozás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SZAR a megmentő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9" y="2998571"/>
            <a:ext cx="4026898" cy="2150364"/>
          </a:xfrm>
        </p:spPr>
      </p:pic>
      <p:sp>
        <p:nvSpPr>
          <p:cNvPr id="7" name="TextBox 6"/>
          <p:cNvSpPr txBox="1"/>
          <p:nvPr/>
        </p:nvSpPr>
        <p:spPr>
          <a:xfrm>
            <a:off x="5681537" y="2748278"/>
            <a:ext cx="58214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Arduino due: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hu-HU" dirty="0" smtClean="0">
                <a:solidFill>
                  <a:srgbClr val="BC1C1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512KB</a:t>
            </a: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Flash memória a futtatandó programnak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hu-HU" dirty="0" smtClean="0">
                <a:solidFill>
                  <a:srgbClr val="BC1C1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96KB</a:t>
            </a: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SRAM a program részére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hu-HU" dirty="0" smtClean="0">
                <a:solidFill>
                  <a:srgbClr val="BC1C1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84MHz</a:t>
            </a: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-es, </a:t>
            </a:r>
            <a:r>
              <a:rPr lang="hu-HU" dirty="0" smtClean="0">
                <a:solidFill>
                  <a:srgbClr val="BC1C1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32bit</a:t>
            </a: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 ARM Cortex-M3 CPU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DMA vezérlő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3.3V</a:t>
            </a:r>
            <a:r>
              <a:rPr lang="hu-HU" dirty="0" smtClean="0">
                <a:solidFill>
                  <a:srgbClr val="BC1C1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logikai feszültségek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6745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378" y="20073"/>
            <a:ext cx="10018713" cy="1752599"/>
          </a:xfrm>
        </p:spPr>
        <p:txBody>
          <a:bodyPr/>
          <a:lstStyle/>
          <a:p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Az új koncepció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4310" y="2780780"/>
            <a:ext cx="2611394" cy="543697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Input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4095704" y="3052628"/>
            <a:ext cx="789334" cy="1"/>
          </a:xfrm>
          <a:prstGeom prst="straightConnector1">
            <a:avLst/>
          </a:prstGeom>
          <a:ln w="38100">
            <a:solidFill>
              <a:srgbClr val="BC1C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85038" y="2780780"/>
            <a:ext cx="2611394" cy="543697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Kiértékelés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85766" y="2789012"/>
            <a:ext cx="2611394" cy="543697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Döntés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496432" y="3060861"/>
            <a:ext cx="789334" cy="1"/>
          </a:xfrm>
          <a:prstGeom prst="straightConnector1">
            <a:avLst/>
          </a:prstGeom>
          <a:ln w="38100">
            <a:solidFill>
              <a:srgbClr val="BC1C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63754" y="4457960"/>
            <a:ext cx="654346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dirty="0" smtClean="0"/>
              <a:t>Bukatók: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Lustaság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Egyetem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Munka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Vizsgaidőszak</a:t>
            </a:r>
            <a:endParaRPr lang="hu-HU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Diamond még nincs meg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GTA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6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652" y="0"/>
            <a:ext cx="10018713" cy="1752599"/>
          </a:xfrm>
        </p:spPr>
        <p:txBody>
          <a:bodyPr/>
          <a:lstStyle/>
          <a:p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Hardver illesztések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63" y="2359807"/>
            <a:ext cx="3623690" cy="187956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146854" y="4762805"/>
            <a:ext cx="1468795" cy="1678624"/>
            <a:chOff x="3146854" y="4762805"/>
            <a:chExt cx="1468795" cy="16786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854" y="4762807"/>
              <a:ext cx="734397" cy="167862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251" y="4762805"/>
              <a:ext cx="734398" cy="1678624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24" y="1983956"/>
            <a:ext cx="1019048" cy="2009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96" y="1876864"/>
            <a:ext cx="2363155" cy="18390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610853" y="4762805"/>
            <a:ext cx="1468795" cy="1678624"/>
            <a:chOff x="3146854" y="4762805"/>
            <a:chExt cx="1468795" cy="167862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854" y="4762807"/>
              <a:ext cx="734397" cy="167862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251" y="4762805"/>
              <a:ext cx="734398" cy="167862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8074853" y="4762805"/>
            <a:ext cx="1468795" cy="1678624"/>
            <a:chOff x="3146854" y="4762805"/>
            <a:chExt cx="1468795" cy="167862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854" y="4762807"/>
              <a:ext cx="734397" cy="167862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251" y="4762805"/>
              <a:ext cx="734398" cy="1678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718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155" y="1802"/>
            <a:ext cx="10018713" cy="1752599"/>
          </a:xfrm>
        </p:spPr>
        <p:txBody>
          <a:bodyPr/>
          <a:lstStyle/>
          <a:p>
            <a:r>
              <a:rPr lang="hu-HU" dirty="0" smtClean="0">
                <a:solidFill>
                  <a:srgbClr val="BC1C1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bjektum </a:t>
            </a:r>
            <a:r>
              <a:rPr lang="hu-HU" dirty="0" smtClean="0">
                <a:solidFill>
                  <a:srgbClr val="BC1C1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rientált megközelítés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06912" y="2303246"/>
            <a:ext cx="1878227" cy="436606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</a:t>
            </a:r>
            <a:endParaRPr lang="en-US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8102" y="4317141"/>
            <a:ext cx="1878227" cy="436606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Engine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07626" y="4317141"/>
            <a:ext cx="1878227" cy="436606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ServoUnit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7150" y="4317141"/>
            <a:ext cx="1878227" cy="436606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Sensor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71005" y="4315208"/>
            <a:ext cx="1878227" cy="436606"/>
          </a:xfrm>
          <a:prstGeom prst="rect">
            <a:avLst/>
          </a:prstGeom>
          <a:solidFill>
            <a:srgbClr val="595959"/>
          </a:solidFill>
          <a:ln w="38100">
            <a:solidFill>
              <a:srgbClr val="B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Elbow Connector 14"/>
          <p:cNvCxnSpPr>
            <a:stCxn id="9" idx="0"/>
            <a:endCxn id="5" idx="2"/>
          </p:cNvCxnSpPr>
          <p:nvPr/>
        </p:nvCxnSpPr>
        <p:spPr>
          <a:xfrm rot="5400000" flipH="1" flipV="1">
            <a:off x="5007739" y="2778854"/>
            <a:ext cx="1577289" cy="1499286"/>
          </a:xfrm>
          <a:prstGeom prst="bentConnector3">
            <a:avLst>
              <a:gd name="adj1" fmla="val 40338"/>
            </a:avLst>
          </a:prstGeom>
          <a:ln w="38100">
            <a:solidFill>
              <a:srgbClr val="BC1C1C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0" idx="0"/>
          </p:cNvCxnSpPr>
          <p:nvPr/>
        </p:nvCxnSpPr>
        <p:spPr>
          <a:xfrm>
            <a:off x="6546025" y="3680507"/>
            <a:ext cx="770239" cy="636634"/>
          </a:xfrm>
          <a:prstGeom prst="bentConnector2">
            <a:avLst/>
          </a:prstGeom>
          <a:ln w="38100">
            <a:solidFill>
              <a:srgbClr val="B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0"/>
          </p:cNvCxnSpPr>
          <p:nvPr/>
        </p:nvCxnSpPr>
        <p:spPr>
          <a:xfrm rot="10800000" flipV="1">
            <a:off x="2777217" y="3680507"/>
            <a:ext cx="2285775" cy="636634"/>
          </a:xfrm>
          <a:prstGeom prst="bentConnector2">
            <a:avLst/>
          </a:prstGeom>
          <a:ln w="38100">
            <a:solidFill>
              <a:srgbClr val="B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1" idx="0"/>
          </p:cNvCxnSpPr>
          <p:nvPr/>
        </p:nvCxnSpPr>
        <p:spPr>
          <a:xfrm>
            <a:off x="6258512" y="3682440"/>
            <a:ext cx="3951607" cy="632768"/>
          </a:xfrm>
          <a:prstGeom prst="bentConnector2">
            <a:avLst/>
          </a:prstGeom>
          <a:ln w="38100">
            <a:solidFill>
              <a:srgbClr val="B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365937" y="4533511"/>
            <a:ext cx="905068" cy="1933"/>
          </a:xfrm>
          <a:prstGeom prst="straightConnector1">
            <a:avLst/>
          </a:prstGeom>
          <a:ln w="38100">
            <a:solidFill>
              <a:srgbClr val="BC1C1C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2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42" y="347747"/>
            <a:ext cx="10018713" cy="1752599"/>
          </a:xfrm>
        </p:spPr>
        <p:txBody>
          <a:bodyPr/>
          <a:lstStyle/>
          <a:p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Arduino alapok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2643" y="2598983"/>
            <a:ext cx="10018713" cy="31242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</a:rPr>
              <a:t>oid</a:t>
            </a:r>
            <a:r>
              <a:rPr lang="hu-HU" sz="2000" dirty="0" smtClean="0"/>
              <a:t> pinMode (</a:t>
            </a: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hu-HU" sz="2000" dirty="0" smtClean="0"/>
              <a:t>, INPUT | OUTPUT)</a:t>
            </a:r>
          </a:p>
          <a:p>
            <a:pPr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</a:rPr>
              <a:t>int </a:t>
            </a:r>
            <a:r>
              <a:rPr lang="hu-HU" sz="2000" dirty="0" smtClean="0"/>
              <a:t>digitalRead (</a:t>
            </a: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hu-HU" sz="2000" dirty="0" smtClean="0"/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</a:rPr>
              <a:t>oid</a:t>
            </a:r>
            <a:r>
              <a:rPr lang="hu-HU" sz="2000" dirty="0" smtClean="0"/>
              <a:t> digitalWrite (</a:t>
            </a: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hu-HU" sz="2000" dirty="0" smtClean="0"/>
              <a:t>, LOW | HIGH)</a:t>
            </a:r>
          </a:p>
          <a:p>
            <a:pPr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</a:rPr>
              <a:t>int </a:t>
            </a:r>
            <a:r>
              <a:rPr lang="hu-HU" sz="2000" dirty="0" smtClean="0"/>
              <a:t>analogRead (</a:t>
            </a: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hu-HU" sz="2000" dirty="0" smtClean="0"/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</a:rPr>
              <a:t>void</a:t>
            </a:r>
            <a:r>
              <a:rPr lang="hu-HU" sz="2000" dirty="0" smtClean="0"/>
              <a:t> analogWrite (</a:t>
            </a: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hu-HU" sz="2000" dirty="0" smtClean="0"/>
              <a:t>, </a:t>
            </a: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hu-HU" sz="2000" dirty="0" smtClean="0"/>
              <a:t>)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736947" y="2598983"/>
            <a:ext cx="3914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Fontosabb beépített függvények:</a:t>
            </a:r>
            <a:endParaRPr lang="en-US" sz="2000" dirty="0">
              <a:solidFill>
                <a:srgbClr val="59595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224" y="2598983"/>
            <a:ext cx="4222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Deklarált de nem definiált függvények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79133" y="2999093"/>
            <a:ext cx="21391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BC1C1C"/>
                </a:solidFill>
              </a:rPr>
              <a:t> </a:t>
            </a:r>
            <a:r>
              <a:rPr lang="hu-HU" dirty="0" smtClean="0">
                <a:solidFill>
                  <a:schemeClr val="bg1">
                    <a:lumMod val="75000"/>
                  </a:schemeClr>
                </a:solidFill>
              </a:rPr>
              <a:t>void</a:t>
            </a:r>
            <a:r>
              <a:rPr lang="hu-HU" dirty="0" smtClean="0"/>
              <a:t> setup (</a:t>
            </a:r>
            <a:r>
              <a:rPr lang="hu-HU" dirty="0" smtClean="0">
                <a:solidFill>
                  <a:schemeClr val="bg1">
                    <a:lumMod val="75000"/>
                  </a:schemeClr>
                </a:solidFill>
              </a:rPr>
              <a:t>void</a:t>
            </a:r>
            <a:r>
              <a:rPr lang="hu-HU" dirty="0" smtClean="0"/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BC1C1C"/>
                </a:solidFill>
              </a:rPr>
              <a:t> </a:t>
            </a:r>
            <a:r>
              <a:rPr lang="hu-HU" dirty="0" smtClean="0">
                <a:solidFill>
                  <a:schemeClr val="bg1">
                    <a:lumMod val="75000"/>
                  </a:schemeClr>
                </a:solidFill>
              </a:rPr>
              <a:t>void</a:t>
            </a:r>
            <a:r>
              <a:rPr lang="hu-HU" dirty="0" smtClean="0"/>
              <a:t> loop (</a:t>
            </a:r>
            <a:r>
              <a:rPr lang="hu-HU" dirty="0" smtClean="0">
                <a:solidFill>
                  <a:schemeClr val="bg1">
                    <a:lumMod val="75000"/>
                  </a:schemeClr>
                </a:solidFill>
              </a:rPr>
              <a:t>void</a:t>
            </a:r>
            <a:r>
              <a:rPr lang="hu-HU" dirty="0" smtClean="0"/>
              <a:t>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168199" y="2525086"/>
            <a:ext cx="12404" cy="2827090"/>
          </a:xfrm>
          <a:prstGeom prst="line">
            <a:avLst/>
          </a:prstGeom>
          <a:ln w="38100">
            <a:solidFill>
              <a:srgbClr val="B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4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03" y="0"/>
            <a:ext cx="10018713" cy="1752599"/>
          </a:xfrm>
        </p:spPr>
        <p:txBody>
          <a:bodyPr/>
          <a:lstStyle/>
          <a:p>
            <a:r>
              <a:rPr lang="hu-H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Hibakezelés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1135" y="175259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try, catch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4662" y="222460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#define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2043" y="292664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#define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CATCH(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errval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2043" y="1736338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unsigned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short 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 = 0;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0698" y="4520816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#define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THROW(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errval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2045" y="3747349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#define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0698" y="2224605"/>
            <a:ext cx="302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\</a:t>
            </a:r>
          </a:p>
          <a:p>
            <a:r>
              <a:rPr lang="en-US" dirty="0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(ERROR == 0)</a:t>
            </a:r>
            <a:endParaRPr lang="en-US" dirty="0">
              <a:solidFill>
                <a:srgbClr val="008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2043" y="2932814"/>
            <a:ext cx="302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\</a:t>
            </a:r>
          </a:p>
          <a:p>
            <a:r>
              <a:rPr lang="en-US" dirty="0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else if(ERROR == </a:t>
            </a:r>
            <a:r>
              <a:rPr lang="en-US" dirty="0" err="1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errval</a:t>
            </a:r>
            <a:r>
              <a:rPr lang="en-US" dirty="0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en-US" dirty="0">
              <a:solidFill>
                <a:srgbClr val="008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9982" y="3745539"/>
            <a:ext cx="302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\</a:t>
            </a:r>
          </a:p>
          <a:p>
            <a:r>
              <a:rPr lang="en-US" dirty="0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if(ERROR != 0)</a:t>
            </a:r>
            <a:endParaRPr lang="en-US" dirty="0">
              <a:solidFill>
                <a:srgbClr val="008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4662" y="4553343"/>
            <a:ext cx="3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\</a:t>
            </a:r>
          </a:p>
          <a:p>
            <a:r>
              <a:rPr lang="en-US" dirty="0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 = </a:t>
            </a:r>
            <a:r>
              <a:rPr lang="en-US" dirty="0" err="1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errval</a:t>
            </a:r>
            <a:r>
              <a:rPr lang="en-US" dirty="0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r>
              <a:rPr lang="en-US" dirty="0" smtClean="0">
                <a:solidFill>
                  <a:srgbClr val="008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loop()</a:t>
            </a:r>
            <a:endParaRPr lang="en-US" dirty="0">
              <a:solidFill>
                <a:srgbClr val="008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Double Brace 16"/>
          <p:cNvSpPr/>
          <p:nvPr/>
        </p:nvSpPr>
        <p:spPr>
          <a:xfrm>
            <a:off x="-1417664" y="2241537"/>
            <a:ext cx="9053384" cy="2009372"/>
          </a:xfrm>
          <a:prstGeom prst="bracePair">
            <a:avLst/>
          </a:prstGeom>
          <a:ln w="38100">
            <a:solidFill>
              <a:srgbClr val="B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64375" y="306155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Csak</a:t>
            </a:r>
            <a:r>
              <a:rPr lang="en-US" dirty="0" smtClean="0"/>
              <a:t> a loop</a:t>
            </a:r>
            <a:r>
              <a:rPr lang="en-US" dirty="0" smtClean="0"/>
              <a:t>()-ban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628775" y="1952625"/>
            <a:ext cx="1476375" cy="0"/>
          </a:xfrm>
          <a:prstGeom prst="line">
            <a:avLst/>
          </a:prstGeom>
          <a:ln w="38100">
            <a:solidFill>
              <a:srgbClr val="B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1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7" grpId="0" animBg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306</TotalTime>
  <Words>275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Roboto</vt:lpstr>
      <vt:lpstr>Roboto Light</vt:lpstr>
      <vt:lpstr>Parallax</vt:lpstr>
      <vt:lpstr>PowerPoint Presentation</vt:lpstr>
      <vt:lpstr>Story time</vt:lpstr>
      <vt:lpstr>Legelső koncepció</vt:lpstr>
      <vt:lpstr>SZAR a megmentő</vt:lpstr>
      <vt:lpstr>Az új koncepció</vt:lpstr>
      <vt:lpstr>Hardver illesztések</vt:lpstr>
      <vt:lpstr>Objektum Orientált megközelítés</vt:lpstr>
      <vt:lpstr>Arduino alapok</vt:lpstr>
      <vt:lpstr>Hibakezelés</vt:lpstr>
      <vt:lpstr>Tesztelés</vt:lpstr>
      <vt:lpstr>Tesztelés</vt:lpstr>
      <vt:lpstr>Összegzés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 Benedek</dc:creator>
  <cp:lastModifiedBy>Musa Benedek</cp:lastModifiedBy>
  <cp:revision>34</cp:revision>
  <dcterms:created xsi:type="dcterms:W3CDTF">2015-09-10T11:38:59Z</dcterms:created>
  <dcterms:modified xsi:type="dcterms:W3CDTF">2015-09-20T11:43:04Z</dcterms:modified>
</cp:coreProperties>
</file>